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 id="2147483672" r:id="rId5"/>
  </p:sldMasterIdLst>
  <p:notesMasterIdLst>
    <p:notesMasterId r:id="rId45"/>
  </p:notesMasterIdLst>
  <p:handoutMasterIdLst>
    <p:handoutMasterId r:id="rId46"/>
  </p:handoutMasterIdLst>
  <p:sldIdLst>
    <p:sldId id="339" r:id="rId6"/>
    <p:sldId id="340" r:id="rId7"/>
    <p:sldId id="341" r:id="rId8"/>
    <p:sldId id="342" r:id="rId9"/>
    <p:sldId id="344" r:id="rId10"/>
    <p:sldId id="343" r:id="rId11"/>
    <p:sldId id="345" r:id="rId12"/>
    <p:sldId id="346" r:id="rId13"/>
    <p:sldId id="347" r:id="rId14"/>
    <p:sldId id="348" r:id="rId15"/>
    <p:sldId id="349" r:id="rId16"/>
    <p:sldId id="350" r:id="rId17"/>
    <p:sldId id="352" r:id="rId18"/>
    <p:sldId id="353" r:id="rId19"/>
    <p:sldId id="354" r:id="rId20"/>
    <p:sldId id="356" r:id="rId21"/>
    <p:sldId id="357" r:id="rId22"/>
    <p:sldId id="358" r:id="rId23"/>
    <p:sldId id="359" r:id="rId24"/>
    <p:sldId id="382" r:id="rId25"/>
    <p:sldId id="381" r:id="rId26"/>
    <p:sldId id="362" r:id="rId27"/>
    <p:sldId id="387" r:id="rId28"/>
    <p:sldId id="363" r:id="rId29"/>
    <p:sldId id="364" r:id="rId30"/>
    <p:sldId id="366" r:id="rId31"/>
    <p:sldId id="369" r:id="rId32"/>
    <p:sldId id="370" r:id="rId33"/>
    <p:sldId id="371" r:id="rId34"/>
    <p:sldId id="372" r:id="rId35"/>
    <p:sldId id="373" r:id="rId36"/>
    <p:sldId id="374" r:id="rId37"/>
    <p:sldId id="390" r:id="rId38"/>
    <p:sldId id="388" r:id="rId39"/>
    <p:sldId id="389" r:id="rId40"/>
    <p:sldId id="377" r:id="rId41"/>
    <p:sldId id="378" r:id="rId42"/>
    <p:sldId id="379" r:id="rId43"/>
    <p:sldId id="384"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roduction" id="{3A61435F-B265-B24A-9FD2-874B41E4022C}">
          <p14:sldIdLst>
            <p14:sldId id="339"/>
            <p14:sldId id="340"/>
          </p14:sldIdLst>
        </p14:section>
        <p14:section name="Faire accessible - Oui mais..." id="{C4DAC300-A1DD-5745-85C2-F3CEA3D3514D}">
          <p14:sldIdLst>
            <p14:sldId id="341"/>
            <p14:sldId id="342"/>
            <p14:sldId id="344"/>
            <p14:sldId id="343"/>
          </p14:sldIdLst>
        </p14:section>
        <p14:section name="Combien ? Quelques chiffres" id="{BA4EA92C-9DB0-9440-BAEB-51C0E96CFE30}">
          <p14:sldIdLst>
            <p14:sldId id="345"/>
            <p14:sldId id="346"/>
            <p14:sldId id="347"/>
          </p14:sldIdLst>
        </p14:section>
        <p14:section name="Situation de handicap - Aides techniques" id="{F11307C1-4D85-8E44-9BF7-8FAC216B75D3}">
          <p14:sldIdLst>
            <p14:sldId id="348"/>
            <p14:sldId id="349"/>
            <p14:sldId id="350"/>
            <p14:sldId id="352"/>
            <p14:sldId id="353"/>
            <p14:sldId id="354"/>
            <p14:sldId id="356"/>
            <p14:sldId id="357"/>
            <p14:sldId id="358"/>
          </p14:sldIdLst>
        </p14:section>
        <p14:section name="Obligations légales" id="{F556F32D-9321-464B-BACA-2A4DCF1304D4}">
          <p14:sldIdLst>
            <p14:sldId id="359"/>
            <p14:sldId id="382"/>
            <p14:sldId id="381"/>
            <p14:sldId id="362"/>
            <p14:sldId id="387"/>
            <p14:sldId id="363"/>
          </p14:sldIdLst>
        </p14:section>
        <p14:section name="Chez Orange - Quels engagements ?" id="{F6AF6219-AFF2-6C48-821D-3C5D15014010}">
          <p14:sldIdLst>
            <p14:sldId id="364"/>
            <p14:sldId id="366"/>
            <p14:sldId id="369"/>
            <p14:sldId id="370"/>
            <p14:sldId id="371"/>
            <p14:sldId id="372"/>
            <p14:sldId id="373"/>
          </p14:sldIdLst>
        </p14:section>
        <p14:section name="Pour aller plus loin.." id="{DFB0F9C8-24B3-AF4D-94A9-A1E3E36D7297}">
          <p14:sldIdLst>
            <p14:sldId id="374"/>
            <p14:sldId id="390"/>
            <p14:sldId id="388"/>
            <p14:sldId id="389"/>
            <p14:sldId id="377"/>
            <p14:sldId id="378"/>
            <p14:sldId id="379"/>
            <p14:sldId id="384"/>
          </p14:sldIdLst>
        </p14:section>
      </p14:sectionLst>
    </p:ext>
    <p:ext uri="{EFAFB233-063F-42B5-8137-9DF3F51BA10A}">
      <p15:sldGuideLst xmlns:p15="http://schemas.microsoft.com/office/powerpoint/2012/main">
        <p15:guide id="9" orient="horz" pos="169">
          <p15:clr>
            <a:srgbClr val="A4A3A4"/>
          </p15:clr>
        </p15:guide>
        <p15:guide id="10" pos="2880">
          <p15:clr>
            <a:srgbClr val="A4A3A4"/>
          </p15:clr>
        </p15:guide>
        <p15:guide id="11" orient="horz" pos="636" userDrawn="1">
          <p15:clr>
            <a:srgbClr val="A4A3A4"/>
          </p15:clr>
        </p15:guide>
        <p15:guide id="12" orient="horz" pos="744" userDrawn="1">
          <p15:clr>
            <a:srgbClr val="A4A3A4"/>
          </p15:clr>
        </p15:guide>
        <p15:guide id="13" orient="horz" pos="1621" userDrawn="1">
          <p15:clr>
            <a:srgbClr val="A4A3A4"/>
          </p15:clr>
        </p15:guide>
        <p15:guide id="14" orient="horz" pos="2867" userDrawn="1">
          <p15:clr>
            <a:srgbClr val="A4A3A4"/>
          </p15:clr>
        </p15:guide>
        <p15:guide id="15" pos="198" userDrawn="1">
          <p15:clr>
            <a:srgbClr val="A4A3A4"/>
          </p15:clr>
        </p15:guide>
        <p15:guide id="16" pos="55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900"/>
    <a:srgbClr val="000000"/>
    <a:srgbClr val="8F8F8F"/>
    <a:srgbClr val="999999"/>
    <a:srgbClr val="666666"/>
    <a:srgbClr val="EEEEEE"/>
    <a:srgbClr val="99A6A6"/>
    <a:srgbClr val="FFD200"/>
    <a:srgbClr val="FFFFFF"/>
    <a:srgbClr val="A885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E7858-492D-4168-8718-0523939EF9A7}" v="73" dt="2024-07-08T15:59:22.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3" autoAdjust="0"/>
    <p:restoredTop sz="94650" autoAdjust="0"/>
  </p:normalViewPr>
  <p:slideViewPr>
    <p:cSldViewPr snapToGrid="0">
      <p:cViewPr varScale="1">
        <p:scale>
          <a:sx n="106" d="100"/>
          <a:sy n="106" d="100"/>
        </p:scale>
        <p:origin x="102" y="978"/>
      </p:cViewPr>
      <p:guideLst>
        <p:guide orient="horz" pos="169"/>
        <p:guide pos="2880"/>
        <p:guide orient="horz" pos="636"/>
        <p:guide orient="horz" pos="744"/>
        <p:guide orient="horz" pos="1621"/>
        <p:guide orient="horz" pos="2867"/>
        <p:guide pos="198"/>
        <p:guide pos="5562"/>
      </p:guideLst>
    </p:cSldViewPr>
  </p:slideViewPr>
  <p:outlineViewPr>
    <p:cViewPr>
      <p:scale>
        <a:sx n="33" d="100"/>
        <a:sy n="33" d="100"/>
      </p:scale>
      <p:origin x="0" y="-21876"/>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LOU Isabelle INNOV/IT-S" userId="1898d2e2-5246-40f2-bf8b-08bc4330d81e" providerId="ADAL" clId="{F455FFE2-8D9F-4559-B6B9-1F266C84DF62}"/>
    <pc:docChg chg="modSld">
      <pc:chgData name="CHANCLOU Isabelle INNOV/IT-S" userId="1898d2e2-5246-40f2-bf8b-08bc4330d81e" providerId="ADAL" clId="{F455FFE2-8D9F-4559-B6B9-1F266C84DF62}" dt="2024-06-14T09:53:58.437" v="10" actId="207"/>
      <pc:docMkLst>
        <pc:docMk/>
      </pc:docMkLst>
      <pc:sldChg chg="modSp mod">
        <pc:chgData name="CHANCLOU Isabelle INNOV/IT-S" userId="1898d2e2-5246-40f2-bf8b-08bc4330d81e" providerId="ADAL" clId="{F455FFE2-8D9F-4559-B6B9-1F266C84DF62}" dt="2024-06-14T09:53:58.437" v="10" actId="207"/>
        <pc:sldMkLst>
          <pc:docMk/>
          <pc:sldMk cId="3307177472" sldId="339"/>
        </pc:sldMkLst>
        <pc:spChg chg="mod">
          <ac:chgData name="CHANCLOU Isabelle INNOV/IT-S" userId="1898d2e2-5246-40f2-bf8b-08bc4330d81e" providerId="ADAL" clId="{F455FFE2-8D9F-4559-B6B9-1F266C84DF62}" dt="2024-06-14T09:53:58.437" v="10" actId="207"/>
          <ac:spMkLst>
            <pc:docMk/>
            <pc:sldMk cId="3307177472" sldId="339"/>
            <ac:spMk id="2" creationId="{1D55921A-73C7-2E06-D2F6-84E8368C74DD}"/>
          </ac:spMkLst>
        </pc:spChg>
      </pc:sldChg>
    </pc:docChg>
  </pc:docChgLst>
  <pc:docChgLst>
    <pc:chgData name="CHANCLOU Isabelle INNOV/IT-S" userId="1898d2e2-5246-40f2-bf8b-08bc4330d81e" providerId="ADAL" clId="{70AEE5E1-18AF-4AAB-ACDC-D35E61378DFD}"/>
    <pc:docChg chg="addSld delSld modSld modSection">
      <pc:chgData name="CHANCLOU Isabelle INNOV/IT-S" userId="1898d2e2-5246-40f2-bf8b-08bc4330d81e" providerId="ADAL" clId="{70AEE5E1-18AF-4AAB-ACDC-D35E61378DFD}" dt="2024-06-17T13:53:07.742" v="14"/>
      <pc:docMkLst>
        <pc:docMk/>
      </pc:docMkLst>
      <pc:sldChg chg="del">
        <pc:chgData name="CHANCLOU Isabelle INNOV/IT-S" userId="1898d2e2-5246-40f2-bf8b-08bc4330d81e" providerId="ADAL" clId="{70AEE5E1-18AF-4AAB-ACDC-D35E61378DFD}" dt="2024-06-17T13:37:28.425" v="2" actId="47"/>
        <pc:sldMkLst>
          <pc:docMk/>
          <pc:sldMk cId="3069602889" sldId="275"/>
        </pc:sldMkLst>
      </pc:sldChg>
      <pc:sldChg chg="modSp add del mod">
        <pc:chgData name="CHANCLOU Isabelle INNOV/IT-S" userId="1898d2e2-5246-40f2-bf8b-08bc4330d81e" providerId="ADAL" clId="{70AEE5E1-18AF-4AAB-ACDC-D35E61378DFD}" dt="2024-06-17T13:53:07.742" v="14"/>
        <pc:sldMkLst>
          <pc:docMk/>
          <pc:sldMk cId="3069602889" sldId="384"/>
        </pc:sldMkLst>
        <pc:spChg chg="mod">
          <ac:chgData name="CHANCLOU Isabelle INNOV/IT-S" userId="1898d2e2-5246-40f2-bf8b-08bc4330d81e" providerId="ADAL" clId="{70AEE5E1-18AF-4AAB-ACDC-D35E61378DFD}" dt="2024-06-17T13:51:06.234" v="11" actId="179"/>
          <ac:spMkLst>
            <pc:docMk/>
            <pc:sldMk cId="3069602889" sldId="384"/>
            <ac:spMk id="2" creationId="{1004877D-5A5B-E7EF-BA09-9EEFCB93F5FD}"/>
          </ac:spMkLst>
        </pc:spChg>
      </pc:sldChg>
      <pc:sldChg chg="add del">
        <pc:chgData name="CHANCLOU Isabelle INNOV/IT-S" userId="1898d2e2-5246-40f2-bf8b-08bc4330d81e" providerId="ADAL" clId="{70AEE5E1-18AF-4AAB-ACDC-D35E61378DFD}" dt="2024-06-17T13:48:03.686" v="3" actId="47"/>
        <pc:sldMkLst>
          <pc:docMk/>
          <pc:sldMk cId="3508416728" sldId="384"/>
        </pc:sldMkLst>
      </pc:sldChg>
    </pc:docChg>
  </pc:docChgLst>
  <pc:docChgLst>
    <pc:chgData name="CHANCLOU Isabelle INNOV/IT-S" userId="1898d2e2-5246-40f2-bf8b-08bc4330d81e" providerId="ADAL" clId="{49FE7858-492D-4168-8718-0523939EF9A7}"/>
    <pc:docChg chg="addSld delSld modSld modSection">
      <pc:chgData name="CHANCLOU Isabelle INNOV/IT-S" userId="1898d2e2-5246-40f2-bf8b-08bc4330d81e" providerId="ADAL" clId="{49FE7858-492D-4168-8718-0523939EF9A7}" dt="2024-07-08T16:00:48.323" v="63" actId="948"/>
      <pc:docMkLst>
        <pc:docMk/>
      </pc:docMkLst>
      <pc:sldChg chg="modSp">
        <pc:chgData name="CHANCLOU Isabelle INNOV/IT-S" userId="1898d2e2-5246-40f2-bf8b-08bc4330d81e" providerId="ADAL" clId="{49FE7858-492D-4168-8718-0523939EF9A7}" dt="2024-07-08T15:52:19.660" v="8" actId="20577"/>
        <pc:sldMkLst>
          <pc:docMk/>
          <pc:sldMk cId="2117353717" sldId="340"/>
        </pc:sldMkLst>
        <pc:spChg chg="mod">
          <ac:chgData name="CHANCLOU Isabelle INNOV/IT-S" userId="1898d2e2-5246-40f2-bf8b-08bc4330d81e" providerId="ADAL" clId="{49FE7858-492D-4168-8718-0523939EF9A7}" dt="2024-07-08T15:52:19.660" v="8" actId="20577"/>
          <ac:spMkLst>
            <pc:docMk/>
            <pc:sldMk cId="2117353717" sldId="340"/>
            <ac:spMk id="3" creationId="{C21E98A3-2925-0081-9732-A6CA21C10F8D}"/>
          </ac:spMkLst>
        </pc:spChg>
      </pc:sldChg>
      <pc:sldChg chg="modSp modAnim">
        <pc:chgData name="CHANCLOU Isabelle INNOV/IT-S" userId="1898d2e2-5246-40f2-bf8b-08bc4330d81e" providerId="ADAL" clId="{49FE7858-492D-4168-8718-0523939EF9A7}" dt="2024-07-08T15:56:25.266" v="21" actId="20577"/>
        <pc:sldMkLst>
          <pc:docMk/>
          <pc:sldMk cId="849145378" sldId="347"/>
        </pc:sldMkLst>
        <pc:spChg chg="mod">
          <ac:chgData name="CHANCLOU Isabelle INNOV/IT-S" userId="1898d2e2-5246-40f2-bf8b-08bc4330d81e" providerId="ADAL" clId="{49FE7858-492D-4168-8718-0523939EF9A7}" dt="2024-07-08T15:56:25.266" v="21" actId="20577"/>
          <ac:spMkLst>
            <pc:docMk/>
            <pc:sldMk cId="849145378" sldId="347"/>
            <ac:spMk id="2" creationId="{98EC79A5-EF47-981A-3F1E-624863040486}"/>
          </ac:spMkLst>
        </pc:spChg>
      </pc:sldChg>
      <pc:sldChg chg="modSp">
        <pc:chgData name="CHANCLOU Isabelle INNOV/IT-S" userId="1898d2e2-5246-40f2-bf8b-08bc4330d81e" providerId="ADAL" clId="{49FE7858-492D-4168-8718-0523939EF9A7}" dt="2024-07-08T15:56:10.187" v="19" actId="20577"/>
        <pc:sldMkLst>
          <pc:docMk/>
          <pc:sldMk cId="4184544775" sldId="349"/>
        </pc:sldMkLst>
        <pc:spChg chg="mod">
          <ac:chgData name="CHANCLOU Isabelle INNOV/IT-S" userId="1898d2e2-5246-40f2-bf8b-08bc4330d81e" providerId="ADAL" clId="{49FE7858-492D-4168-8718-0523939EF9A7}" dt="2024-07-08T15:56:10.187" v="19" actId="20577"/>
          <ac:spMkLst>
            <pc:docMk/>
            <pc:sldMk cId="4184544775" sldId="349"/>
            <ac:spMk id="5" creationId="{027CF6F9-40B9-C7F0-F94B-2DC3D7289011}"/>
          </ac:spMkLst>
        </pc:spChg>
      </pc:sldChg>
      <pc:sldChg chg="modSp">
        <pc:chgData name="CHANCLOU Isabelle INNOV/IT-S" userId="1898d2e2-5246-40f2-bf8b-08bc4330d81e" providerId="ADAL" clId="{49FE7858-492D-4168-8718-0523939EF9A7}" dt="2024-07-08T15:56:32.344" v="26" actId="20577"/>
        <pc:sldMkLst>
          <pc:docMk/>
          <pc:sldMk cId="3317907529" sldId="353"/>
        </pc:sldMkLst>
        <pc:spChg chg="mod">
          <ac:chgData name="CHANCLOU Isabelle INNOV/IT-S" userId="1898d2e2-5246-40f2-bf8b-08bc4330d81e" providerId="ADAL" clId="{49FE7858-492D-4168-8718-0523939EF9A7}" dt="2024-07-08T15:56:32.344" v="26" actId="20577"/>
          <ac:spMkLst>
            <pc:docMk/>
            <pc:sldMk cId="3317907529" sldId="353"/>
            <ac:spMk id="2" creationId="{E81BB1B2-80BF-08A7-7912-A5B92610AF4E}"/>
          </ac:spMkLst>
        </pc:spChg>
      </pc:sldChg>
      <pc:sldChg chg="modSp">
        <pc:chgData name="CHANCLOU Isabelle INNOV/IT-S" userId="1898d2e2-5246-40f2-bf8b-08bc4330d81e" providerId="ADAL" clId="{49FE7858-492D-4168-8718-0523939EF9A7}" dt="2024-07-08T15:56:36.761" v="27" actId="20577"/>
        <pc:sldMkLst>
          <pc:docMk/>
          <pc:sldMk cId="3382415715" sldId="354"/>
        </pc:sldMkLst>
        <pc:spChg chg="mod">
          <ac:chgData name="CHANCLOU Isabelle INNOV/IT-S" userId="1898d2e2-5246-40f2-bf8b-08bc4330d81e" providerId="ADAL" clId="{49FE7858-492D-4168-8718-0523939EF9A7}" dt="2024-07-08T15:56:36.761" v="27" actId="20577"/>
          <ac:spMkLst>
            <pc:docMk/>
            <pc:sldMk cId="3382415715" sldId="354"/>
            <ac:spMk id="2" creationId="{A0A686E9-3279-DD93-6AC8-5C520DDC88AF}"/>
          </ac:spMkLst>
        </pc:spChg>
      </pc:sldChg>
      <pc:sldChg chg="modSp">
        <pc:chgData name="CHANCLOU Isabelle INNOV/IT-S" userId="1898d2e2-5246-40f2-bf8b-08bc4330d81e" providerId="ADAL" clId="{49FE7858-492D-4168-8718-0523939EF9A7}" dt="2024-07-08T15:56:40.494" v="28" actId="20577"/>
        <pc:sldMkLst>
          <pc:docMk/>
          <pc:sldMk cId="2655624573" sldId="356"/>
        </pc:sldMkLst>
        <pc:spChg chg="mod">
          <ac:chgData name="CHANCLOU Isabelle INNOV/IT-S" userId="1898d2e2-5246-40f2-bf8b-08bc4330d81e" providerId="ADAL" clId="{49FE7858-492D-4168-8718-0523939EF9A7}" dt="2024-07-08T15:56:40.494" v="28" actId="20577"/>
          <ac:spMkLst>
            <pc:docMk/>
            <pc:sldMk cId="2655624573" sldId="356"/>
            <ac:spMk id="3" creationId="{29A30656-1600-B964-9960-317CDCBC4A2F}"/>
          </ac:spMkLst>
        </pc:spChg>
      </pc:sldChg>
      <pc:sldChg chg="modSp">
        <pc:chgData name="CHANCLOU Isabelle INNOV/IT-S" userId="1898d2e2-5246-40f2-bf8b-08bc4330d81e" providerId="ADAL" clId="{49FE7858-492D-4168-8718-0523939EF9A7}" dt="2024-07-08T15:58:15.903" v="37" actId="20577"/>
        <pc:sldMkLst>
          <pc:docMk/>
          <pc:sldMk cId="3446713462" sldId="358"/>
        </pc:sldMkLst>
        <pc:spChg chg="mod">
          <ac:chgData name="CHANCLOU Isabelle INNOV/IT-S" userId="1898d2e2-5246-40f2-bf8b-08bc4330d81e" providerId="ADAL" clId="{49FE7858-492D-4168-8718-0523939EF9A7}" dt="2024-07-08T15:58:15.903" v="37" actId="20577"/>
          <ac:spMkLst>
            <pc:docMk/>
            <pc:sldMk cId="3446713462" sldId="358"/>
            <ac:spMk id="2" creationId="{F57AC891-B0AD-F5E1-D8D4-F2BF5831F3C7}"/>
          </ac:spMkLst>
        </pc:spChg>
      </pc:sldChg>
      <pc:sldChg chg="modSp">
        <pc:chgData name="CHANCLOU Isabelle INNOV/IT-S" userId="1898d2e2-5246-40f2-bf8b-08bc4330d81e" providerId="ADAL" clId="{49FE7858-492D-4168-8718-0523939EF9A7}" dt="2024-07-08T15:58:25.761" v="43" actId="20577"/>
        <pc:sldMkLst>
          <pc:docMk/>
          <pc:sldMk cId="677451710" sldId="362"/>
        </pc:sldMkLst>
        <pc:spChg chg="mod">
          <ac:chgData name="CHANCLOU Isabelle INNOV/IT-S" userId="1898d2e2-5246-40f2-bf8b-08bc4330d81e" providerId="ADAL" clId="{49FE7858-492D-4168-8718-0523939EF9A7}" dt="2024-07-08T15:58:25.761" v="43" actId="20577"/>
          <ac:spMkLst>
            <pc:docMk/>
            <pc:sldMk cId="677451710" sldId="362"/>
            <ac:spMk id="3" creationId="{C4C0897A-4314-DA95-D38C-2FD5C886414E}"/>
          </ac:spMkLst>
        </pc:spChg>
      </pc:sldChg>
      <pc:sldChg chg="modSp">
        <pc:chgData name="CHANCLOU Isabelle INNOV/IT-S" userId="1898d2e2-5246-40f2-bf8b-08bc4330d81e" providerId="ADAL" clId="{49FE7858-492D-4168-8718-0523939EF9A7}" dt="2024-07-08T15:58:31.237" v="45" actId="20577"/>
        <pc:sldMkLst>
          <pc:docMk/>
          <pc:sldMk cId="2998625888" sldId="363"/>
        </pc:sldMkLst>
        <pc:spChg chg="mod">
          <ac:chgData name="CHANCLOU Isabelle INNOV/IT-S" userId="1898d2e2-5246-40f2-bf8b-08bc4330d81e" providerId="ADAL" clId="{49FE7858-492D-4168-8718-0523939EF9A7}" dt="2024-07-08T15:58:31.237" v="45" actId="20577"/>
          <ac:spMkLst>
            <pc:docMk/>
            <pc:sldMk cId="2998625888" sldId="363"/>
            <ac:spMk id="2" creationId="{6FD763EA-F569-57DD-C7DA-7ADE486CD16E}"/>
          </ac:spMkLst>
        </pc:spChg>
      </pc:sldChg>
      <pc:sldChg chg="modSp">
        <pc:chgData name="CHANCLOU Isabelle INNOV/IT-S" userId="1898d2e2-5246-40f2-bf8b-08bc4330d81e" providerId="ADAL" clId="{49FE7858-492D-4168-8718-0523939EF9A7}" dt="2024-07-08T15:58:35.283" v="47" actId="20577"/>
        <pc:sldMkLst>
          <pc:docMk/>
          <pc:sldMk cId="361734301" sldId="366"/>
        </pc:sldMkLst>
        <pc:spChg chg="mod">
          <ac:chgData name="CHANCLOU Isabelle INNOV/IT-S" userId="1898d2e2-5246-40f2-bf8b-08bc4330d81e" providerId="ADAL" clId="{49FE7858-492D-4168-8718-0523939EF9A7}" dt="2024-07-08T15:58:35.283" v="47" actId="20577"/>
          <ac:spMkLst>
            <pc:docMk/>
            <pc:sldMk cId="361734301" sldId="366"/>
            <ac:spMk id="2" creationId="{C95534EA-D38A-94F0-3C6B-A6A2964C5D17}"/>
          </ac:spMkLst>
        </pc:spChg>
      </pc:sldChg>
      <pc:sldChg chg="modSp">
        <pc:chgData name="CHANCLOU Isabelle INNOV/IT-S" userId="1898d2e2-5246-40f2-bf8b-08bc4330d81e" providerId="ADAL" clId="{49FE7858-492D-4168-8718-0523939EF9A7}" dt="2024-07-08T15:58:38.484" v="49" actId="20577"/>
        <pc:sldMkLst>
          <pc:docMk/>
          <pc:sldMk cId="405153072" sldId="369"/>
        </pc:sldMkLst>
        <pc:spChg chg="mod">
          <ac:chgData name="CHANCLOU Isabelle INNOV/IT-S" userId="1898d2e2-5246-40f2-bf8b-08bc4330d81e" providerId="ADAL" clId="{49FE7858-492D-4168-8718-0523939EF9A7}" dt="2024-07-08T15:58:38.484" v="49" actId="20577"/>
          <ac:spMkLst>
            <pc:docMk/>
            <pc:sldMk cId="405153072" sldId="369"/>
            <ac:spMk id="2" creationId="{7F6A21CA-DAE4-12BE-BA1E-E5C1BDA72DF0}"/>
          </ac:spMkLst>
        </pc:spChg>
      </pc:sldChg>
      <pc:sldChg chg="modSp">
        <pc:chgData name="CHANCLOU Isabelle INNOV/IT-S" userId="1898d2e2-5246-40f2-bf8b-08bc4330d81e" providerId="ADAL" clId="{49FE7858-492D-4168-8718-0523939EF9A7}" dt="2024-07-08T15:58:43.577" v="50" actId="20577"/>
        <pc:sldMkLst>
          <pc:docMk/>
          <pc:sldMk cId="3610652544" sldId="370"/>
        </pc:sldMkLst>
        <pc:spChg chg="mod">
          <ac:chgData name="CHANCLOU Isabelle INNOV/IT-S" userId="1898d2e2-5246-40f2-bf8b-08bc4330d81e" providerId="ADAL" clId="{49FE7858-492D-4168-8718-0523939EF9A7}" dt="2024-07-08T15:58:43.577" v="50" actId="20577"/>
          <ac:spMkLst>
            <pc:docMk/>
            <pc:sldMk cId="3610652544" sldId="370"/>
            <ac:spMk id="2" creationId="{17DA6CC3-8AFF-42B1-CE53-5D896DE00EE0}"/>
          </ac:spMkLst>
        </pc:spChg>
      </pc:sldChg>
      <pc:sldChg chg="modSp">
        <pc:chgData name="CHANCLOU Isabelle INNOV/IT-S" userId="1898d2e2-5246-40f2-bf8b-08bc4330d81e" providerId="ADAL" clId="{49FE7858-492D-4168-8718-0523939EF9A7}" dt="2024-07-08T15:59:16.244" v="55" actId="20577"/>
        <pc:sldMkLst>
          <pc:docMk/>
          <pc:sldMk cId="1506185306" sldId="372"/>
        </pc:sldMkLst>
        <pc:spChg chg="mod">
          <ac:chgData name="CHANCLOU Isabelle INNOV/IT-S" userId="1898d2e2-5246-40f2-bf8b-08bc4330d81e" providerId="ADAL" clId="{49FE7858-492D-4168-8718-0523939EF9A7}" dt="2024-07-08T15:59:14.860" v="54" actId="20577"/>
          <ac:spMkLst>
            <pc:docMk/>
            <pc:sldMk cId="1506185306" sldId="372"/>
            <ac:spMk id="2" creationId="{9B5760C3-20AA-072E-0A65-B1D1EECBBF07}"/>
          </ac:spMkLst>
        </pc:spChg>
        <pc:spChg chg="mod">
          <ac:chgData name="CHANCLOU Isabelle INNOV/IT-S" userId="1898d2e2-5246-40f2-bf8b-08bc4330d81e" providerId="ADAL" clId="{49FE7858-492D-4168-8718-0523939EF9A7}" dt="2024-07-08T15:59:16.244" v="55" actId="20577"/>
          <ac:spMkLst>
            <pc:docMk/>
            <pc:sldMk cId="1506185306" sldId="372"/>
            <ac:spMk id="3" creationId="{3F99DCA5-DF36-7E5D-85EB-2AE520E18649}"/>
          </ac:spMkLst>
        </pc:spChg>
      </pc:sldChg>
      <pc:sldChg chg="del">
        <pc:chgData name="CHANCLOU Isabelle INNOV/IT-S" userId="1898d2e2-5246-40f2-bf8b-08bc4330d81e" providerId="ADAL" clId="{49FE7858-492D-4168-8718-0523939EF9A7}" dt="2024-07-08T15:50:25.855" v="5" actId="47"/>
        <pc:sldMkLst>
          <pc:docMk/>
          <pc:sldMk cId="1980540163" sldId="375"/>
        </pc:sldMkLst>
      </pc:sldChg>
      <pc:sldChg chg="del">
        <pc:chgData name="CHANCLOU Isabelle INNOV/IT-S" userId="1898d2e2-5246-40f2-bf8b-08bc4330d81e" providerId="ADAL" clId="{49FE7858-492D-4168-8718-0523939EF9A7}" dt="2024-07-08T15:49:47.165" v="0" actId="47"/>
        <pc:sldMkLst>
          <pc:docMk/>
          <pc:sldMk cId="3110316413" sldId="376"/>
        </pc:sldMkLst>
      </pc:sldChg>
      <pc:sldChg chg="modSp">
        <pc:chgData name="CHANCLOU Isabelle INNOV/IT-S" userId="1898d2e2-5246-40f2-bf8b-08bc4330d81e" providerId="ADAL" clId="{49FE7858-492D-4168-8718-0523939EF9A7}" dt="2024-07-08T15:58:21.612" v="39" actId="20577"/>
        <pc:sldMkLst>
          <pc:docMk/>
          <pc:sldMk cId="2039028020" sldId="381"/>
        </pc:sldMkLst>
        <pc:spChg chg="mod">
          <ac:chgData name="CHANCLOU Isabelle INNOV/IT-S" userId="1898d2e2-5246-40f2-bf8b-08bc4330d81e" providerId="ADAL" clId="{49FE7858-492D-4168-8718-0523939EF9A7}" dt="2024-07-08T15:58:21.612" v="39" actId="20577"/>
          <ac:spMkLst>
            <pc:docMk/>
            <pc:sldMk cId="2039028020" sldId="381"/>
            <ac:spMk id="2" creationId="{88A4802C-AF40-2E9D-04A3-9BF4960E6790}"/>
          </ac:spMkLst>
        </pc:spChg>
      </pc:sldChg>
      <pc:sldChg chg="modSp">
        <pc:chgData name="CHANCLOU Isabelle INNOV/IT-S" userId="1898d2e2-5246-40f2-bf8b-08bc4330d81e" providerId="ADAL" clId="{49FE7858-492D-4168-8718-0523939EF9A7}" dt="2024-07-08T15:58:19.265" v="38" actId="20577"/>
        <pc:sldMkLst>
          <pc:docMk/>
          <pc:sldMk cId="3398613951" sldId="382"/>
        </pc:sldMkLst>
        <pc:spChg chg="mod">
          <ac:chgData name="CHANCLOU Isabelle INNOV/IT-S" userId="1898d2e2-5246-40f2-bf8b-08bc4330d81e" providerId="ADAL" clId="{49FE7858-492D-4168-8718-0523939EF9A7}" dt="2024-07-08T15:58:19.265" v="38" actId="20577"/>
          <ac:spMkLst>
            <pc:docMk/>
            <pc:sldMk cId="3398613951" sldId="382"/>
            <ac:spMk id="2" creationId="{88A4802C-AF40-2E9D-04A3-9BF4960E6790}"/>
          </ac:spMkLst>
        </pc:spChg>
      </pc:sldChg>
      <pc:sldChg chg="modSp del">
        <pc:chgData name="CHANCLOU Isabelle INNOV/IT-S" userId="1898d2e2-5246-40f2-bf8b-08bc4330d81e" providerId="ADAL" clId="{49FE7858-492D-4168-8718-0523939EF9A7}" dt="2024-07-08T16:00:19.975" v="58" actId="2696"/>
        <pc:sldMkLst>
          <pc:docMk/>
          <pc:sldMk cId="3749483020" sldId="383"/>
        </pc:sldMkLst>
        <pc:spChg chg="mod">
          <ac:chgData name="CHANCLOU Isabelle INNOV/IT-S" userId="1898d2e2-5246-40f2-bf8b-08bc4330d81e" providerId="ADAL" clId="{49FE7858-492D-4168-8718-0523939EF9A7}" dt="2024-07-08T15:59:22.332" v="57" actId="20577"/>
          <ac:spMkLst>
            <pc:docMk/>
            <pc:sldMk cId="3749483020" sldId="383"/>
            <ac:spMk id="2" creationId="{E8457058-1FD1-BCBF-CEAF-8C5769C1BDDC}"/>
          </ac:spMkLst>
        </pc:spChg>
      </pc:sldChg>
      <pc:sldChg chg="del">
        <pc:chgData name="CHANCLOU Isabelle INNOV/IT-S" userId="1898d2e2-5246-40f2-bf8b-08bc4330d81e" providerId="ADAL" clId="{49FE7858-492D-4168-8718-0523939EF9A7}" dt="2024-07-08T15:49:47.165" v="0" actId="47"/>
        <pc:sldMkLst>
          <pc:docMk/>
          <pc:sldMk cId="1980883822" sldId="385"/>
        </pc:sldMkLst>
      </pc:sldChg>
      <pc:sldChg chg="del">
        <pc:chgData name="CHANCLOU Isabelle INNOV/IT-S" userId="1898d2e2-5246-40f2-bf8b-08bc4330d81e" providerId="ADAL" clId="{49FE7858-492D-4168-8718-0523939EF9A7}" dt="2024-07-08T15:49:47.165" v="0" actId="47"/>
        <pc:sldMkLst>
          <pc:docMk/>
          <pc:sldMk cId="82037778" sldId="386"/>
        </pc:sldMkLst>
      </pc:sldChg>
      <pc:sldChg chg="modSp">
        <pc:chgData name="CHANCLOU Isabelle INNOV/IT-S" userId="1898d2e2-5246-40f2-bf8b-08bc4330d81e" providerId="ADAL" clId="{49FE7858-492D-4168-8718-0523939EF9A7}" dt="2024-07-08T15:58:29.086" v="44" actId="20577"/>
        <pc:sldMkLst>
          <pc:docMk/>
          <pc:sldMk cId="3776907102" sldId="387"/>
        </pc:sldMkLst>
        <pc:spChg chg="mod">
          <ac:chgData name="CHANCLOU Isabelle INNOV/IT-S" userId="1898d2e2-5246-40f2-bf8b-08bc4330d81e" providerId="ADAL" clId="{49FE7858-492D-4168-8718-0523939EF9A7}" dt="2024-07-08T15:58:29.086" v="44" actId="20577"/>
          <ac:spMkLst>
            <pc:docMk/>
            <pc:sldMk cId="3776907102" sldId="387"/>
            <ac:spMk id="2" creationId="{6FD763EA-F569-57DD-C7DA-7ADE486CD16E}"/>
          </ac:spMkLst>
        </pc:spChg>
      </pc:sldChg>
      <pc:sldChg chg="add">
        <pc:chgData name="CHANCLOU Isabelle INNOV/IT-S" userId="1898d2e2-5246-40f2-bf8b-08bc4330d81e" providerId="ADAL" clId="{49FE7858-492D-4168-8718-0523939EF9A7}" dt="2024-07-08T15:50:04.464" v="2"/>
        <pc:sldMkLst>
          <pc:docMk/>
          <pc:sldMk cId="1980883822" sldId="388"/>
        </pc:sldMkLst>
      </pc:sldChg>
      <pc:sldChg chg="add">
        <pc:chgData name="CHANCLOU Isabelle INNOV/IT-S" userId="1898d2e2-5246-40f2-bf8b-08bc4330d81e" providerId="ADAL" clId="{49FE7858-492D-4168-8718-0523939EF9A7}" dt="2024-07-08T15:50:09.161" v="4"/>
        <pc:sldMkLst>
          <pc:docMk/>
          <pc:sldMk cId="82037778" sldId="389"/>
        </pc:sldMkLst>
      </pc:sldChg>
      <pc:sldChg chg="modSp add mod">
        <pc:chgData name="CHANCLOU Isabelle INNOV/IT-S" userId="1898d2e2-5246-40f2-bf8b-08bc4330d81e" providerId="ADAL" clId="{49FE7858-492D-4168-8718-0523939EF9A7}" dt="2024-07-08T16:00:48.323" v="63" actId="948"/>
        <pc:sldMkLst>
          <pc:docMk/>
          <pc:sldMk cId="3749483020" sldId="390"/>
        </pc:sldMkLst>
        <pc:spChg chg="mod">
          <ac:chgData name="CHANCLOU Isabelle INNOV/IT-S" userId="1898d2e2-5246-40f2-bf8b-08bc4330d81e" providerId="ADAL" clId="{49FE7858-492D-4168-8718-0523939EF9A7}" dt="2024-07-08T16:00:48.323" v="63" actId="948"/>
          <ac:spMkLst>
            <pc:docMk/>
            <pc:sldMk cId="3749483020" sldId="390"/>
            <ac:spMk id="2" creationId="{E8457058-1FD1-BCBF-CEAF-8C5769C1BDDC}"/>
          </ac:spMkLst>
        </pc:spChg>
      </pc:sldChg>
    </pc:docChg>
  </pc:docChgLst>
  <pc:docChgLst>
    <pc:chgData name="ABATE Christopher OBS/OBF" userId="2110c5e8-d36c-423f-b43b-479890495ace" providerId="ADAL" clId="{27F625EB-D9D5-4E28-BA01-E5407057C01E}"/>
    <pc:docChg chg="modSld">
      <pc:chgData name="ABATE Christopher OBS/OBF" userId="2110c5e8-d36c-423f-b43b-479890495ace" providerId="ADAL" clId="{27F625EB-D9D5-4E28-BA01-E5407057C01E}" dt="2024-06-18T07:38:20.414" v="25" actId="20577"/>
      <pc:docMkLst>
        <pc:docMk/>
      </pc:docMkLst>
      <pc:sldChg chg="modSp mod">
        <pc:chgData name="ABATE Christopher OBS/OBF" userId="2110c5e8-d36c-423f-b43b-479890495ace" providerId="ADAL" clId="{27F625EB-D9D5-4E28-BA01-E5407057C01E}" dt="2024-06-18T07:36:46.943" v="1" actId="1076"/>
        <pc:sldMkLst>
          <pc:docMk/>
          <pc:sldMk cId="3317907529" sldId="353"/>
        </pc:sldMkLst>
        <pc:picChg chg="mod">
          <ac:chgData name="ABATE Christopher OBS/OBF" userId="2110c5e8-d36c-423f-b43b-479890495ace" providerId="ADAL" clId="{27F625EB-D9D5-4E28-BA01-E5407057C01E}" dt="2024-06-18T07:36:46.943" v="1" actId="1076"/>
          <ac:picMkLst>
            <pc:docMk/>
            <pc:sldMk cId="3317907529" sldId="353"/>
            <ac:picMk id="9" creationId="{A53EACD8-C070-9D82-6FFC-169F92E765C9}"/>
          </ac:picMkLst>
        </pc:picChg>
      </pc:sldChg>
      <pc:sldChg chg="modSp mod">
        <pc:chgData name="ABATE Christopher OBS/OBF" userId="2110c5e8-d36c-423f-b43b-479890495ace" providerId="ADAL" clId="{27F625EB-D9D5-4E28-BA01-E5407057C01E}" dt="2024-06-18T07:38:20.414" v="25" actId="20577"/>
        <pc:sldMkLst>
          <pc:docMk/>
          <pc:sldMk cId="2899308068" sldId="380"/>
        </pc:sldMkLst>
        <pc:spChg chg="mod">
          <ac:chgData name="ABATE Christopher OBS/OBF" userId="2110c5e8-d36c-423f-b43b-479890495ace" providerId="ADAL" clId="{27F625EB-D9D5-4E28-BA01-E5407057C01E}" dt="2024-06-18T07:38:20.414" v="25" actId="20577"/>
          <ac:spMkLst>
            <pc:docMk/>
            <pc:sldMk cId="2899308068" sldId="380"/>
            <ac:spMk id="2" creationId="{88A4802C-AF40-2E9D-04A3-9BF4960E6790}"/>
          </ac:spMkLst>
        </pc:spChg>
      </pc:sldChg>
    </pc:docChg>
  </pc:docChgLst>
  <pc:docChgLst>
    <pc:chgData name="CHANCLOU Isabelle INNOV/IT-S" userId="1898d2e2-5246-40f2-bf8b-08bc4330d81e" providerId="ADAL" clId="{FD68A648-A463-49B4-8C88-6CC219BD2848}"/>
    <pc:docChg chg="undo redo custSel addSld delSld modSld sldOrd modSection">
      <pc:chgData name="CHANCLOU Isabelle INNOV/IT-S" userId="1898d2e2-5246-40f2-bf8b-08bc4330d81e" providerId="ADAL" clId="{FD68A648-A463-49B4-8C88-6CC219BD2848}" dt="2024-06-19T09:21:44.770" v="99" actId="207"/>
      <pc:docMkLst>
        <pc:docMk/>
      </pc:docMkLst>
      <pc:sldChg chg="modSp mod">
        <pc:chgData name="CHANCLOU Isabelle INNOV/IT-S" userId="1898d2e2-5246-40f2-bf8b-08bc4330d81e" providerId="ADAL" clId="{FD68A648-A463-49B4-8C88-6CC219BD2848}" dt="2024-06-19T09:18:05.992" v="85" actId="1036"/>
        <pc:sldMkLst>
          <pc:docMk/>
          <pc:sldMk cId="155636912" sldId="346"/>
        </pc:sldMkLst>
        <pc:spChg chg="mod">
          <ac:chgData name="CHANCLOU Isabelle INNOV/IT-S" userId="1898d2e2-5246-40f2-bf8b-08bc4330d81e" providerId="ADAL" clId="{FD68A648-A463-49B4-8C88-6CC219BD2848}" dt="2024-06-19T09:16:10.712" v="75" actId="1582"/>
          <ac:spMkLst>
            <pc:docMk/>
            <pc:sldMk cId="155636912" sldId="346"/>
            <ac:spMk id="4" creationId="{948401F1-1376-82B1-4303-D8109E543083}"/>
          </ac:spMkLst>
        </pc:spChg>
        <pc:spChg chg="mod">
          <ac:chgData name="CHANCLOU Isabelle INNOV/IT-S" userId="1898d2e2-5246-40f2-bf8b-08bc4330d81e" providerId="ADAL" clId="{FD68A648-A463-49B4-8C88-6CC219BD2848}" dt="2024-06-19T09:17:55.119" v="84" actId="14100"/>
          <ac:spMkLst>
            <pc:docMk/>
            <pc:sldMk cId="155636912" sldId="346"/>
            <ac:spMk id="7" creationId="{54EB11D4-4AAA-3674-0A26-2BBD4F2BD531}"/>
          </ac:spMkLst>
        </pc:spChg>
        <pc:picChg chg="mod">
          <ac:chgData name="CHANCLOU Isabelle INNOV/IT-S" userId="1898d2e2-5246-40f2-bf8b-08bc4330d81e" providerId="ADAL" clId="{FD68A648-A463-49B4-8C88-6CC219BD2848}" dt="2024-06-19T09:18:05.992" v="85" actId="1036"/>
          <ac:picMkLst>
            <pc:docMk/>
            <pc:sldMk cId="155636912" sldId="346"/>
            <ac:picMk id="6" creationId="{75519E2D-84F3-57B7-9B8B-93B229A123D0}"/>
          </ac:picMkLst>
        </pc:picChg>
      </pc:sldChg>
      <pc:sldChg chg="del">
        <pc:chgData name="CHANCLOU Isabelle INNOV/IT-S" userId="1898d2e2-5246-40f2-bf8b-08bc4330d81e" providerId="ADAL" clId="{FD68A648-A463-49B4-8C88-6CC219BD2848}" dt="2024-06-19T09:18:56.350" v="86" actId="47"/>
        <pc:sldMkLst>
          <pc:docMk/>
          <pc:sldMk cId="937616116" sldId="361"/>
        </pc:sldMkLst>
      </pc:sldChg>
      <pc:sldChg chg="mod modAnim modShow">
        <pc:chgData name="CHANCLOU Isabelle INNOV/IT-S" userId="1898d2e2-5246-40f2-bf8b-08bc4330d81e" providerId="ADAL" clId="{FD68A648-A463-49B4-8C88-6CC219BD2848}" dt="2024-06-19T09:08:47.724" v="49" actId="729"/>
        <pc:sldMkLst>
          <pc:docMk/>
          <pc:sldMk cId="2998625888" sldId="363"/>
        </pc:sldMkLst>
      </pc:sldChg>
      <pc:sldChg chg="modSp mod">
        <pc:chgData name="CHANCLOU Isabelle INNOV/IT-S" userId="1898d2e2-5246-40f2-bf8b-08bc4330d81e" providerId="ADAL" clId="{FD68A648-A463-49B4-8C88-6CC219BD2848}" dt="2024-06-19T09:21:44.770" v="99" actId="207"/>
        <pc:sldMkLst>
          <pc:docMk/>
          <pc:sldMk cId="1506185306" sldId="372"/>
        </pc:sldMkLst>
        <pc:spChg chg="mod">
          <ac:chgData name="CHANCLOU Isabelle INNOV/IT-S" userId="1898d2e2-5246-40f2-bf8b-08bc4330d81e" providerId="ADAL" clId="{FD68A648-A463-49B4-8C88-6CC219BD2848}" dt="2024-06-19T09:21:44.770" v="99" actId="207"/>
          <ac:spMkLst>
            <pc:docMk/>
            <pc:sldMk cId="1506185306" sldId="372"/>
            <ac:spMk id="2" creationId="{9B5760C3-20AA-072E-0A65-B1D1EECBBF07}"/>
          </ac:spMkLst>
        </pc:spChg>
        <pc:spChg chg="mod">
          <ac:chgData name="CHANCLOU Isabelle INNOV/IT-S" userId="1898d2e2-5246-40f2-bf8b-08bc4330d81e" providerId="ADAL" clId="{FD68A648-A463-49B4-8C88-6CC219BD2848}" dt="2024-06-19T09:19:55.653" v="89" actId="403"/>
          <ac:spMkLst>
            <pc:docMk/>
            <pc:sldMk cId="1506185306" sldId="372"/>
            <ac:spMk id="3" creationId="{3F99DCA5-DF36-7E5D-85EB-2AE520E18649}"/>
          </ac:spMkLst>
        </pc:spChg>
      </pc:sldChg>
      <pc:sldChg chg="del">
        <pc:chgData name="CHANCLOU Isabelle INNOV/IT-S" userId="1898d2e2-5246-40f2-bf8b-08bc4330d81e" providerId="ADAL" clId="{FD68A648-A463-49B4-8C88-6CC219BD2848}" dt="2024-06-19T09:18:57.926" v="87" actId="47"/>
        <pc:sldMkLst>
          <pc:docMk/>
          <pc:sldMk cId="2899308068" sldId="380"/>
        </pc:sldMkLst>
      </pc:sldChg>
      <pc:sldChg chg="modAnim">
        <pc:chgData name="CHANCLOU Isabelle INNOV/IT-S" userId="1898d2e2-5246-40f2-bf8b-08bc4330d81e" providerId="ADAL" clId="{FD68A648-A463-49B4-8C88-6CC219BD2848}" dt="2024-06-19T09:09:26.226" v="54"/>
        <pc:sldMkLst>
          <pc:docMk/>
          <pc:sldMk cId="1980883822" sldId="385"/>
        </pc:sldMkLst>
      </pc:sldChg>
      <pc:sldChg chg="add mod ord modShow">
        <pc:chgData name="CHANCLOU Isabelle INNOV/IT-S" userId="1898d2e2-5246-40f2-bf8b-08bc4330d81e" providerId="ADAL" clId="{FD68A648-A463-49B4-8C88-6CC219BD2848}" dt="2024-06-19T09:08:53.956" v="52"/>
        <pc:sldMkLst>
          <pc:docMk/>
          <pc:sldMk cId="3776907102" sldId="387"/>
        </pc:sldMkLst>
      </pc:sldChg>
    </pc:docChg>
  </pc:docChgLst>
  <pc:docChgLst>
    <pc:chgData name="CHANCLOU Isabelle INNOV/IT-S" userId="1898d2e2-5246-40f2-bf8b-08bc4330d81e" providerId="ADAL" clId="{3B0E4B63-78EA-46DB-9414-7D09A5C8D00C}"/>
    <pc:docChg chg="undo custSel modSld">
      <pc:chgData name="CHANCLOU Isabelle INNOV/IT-S" userId="1898d2e2-5246-40f2-bf8b-08bc4330d81e" providerId="ADAL" clId="{3B0E4B63-78EA-46DB-9414-7D09A5C8D00C}" dt="2024-06-07T07:23:53.389" v="96" actId="20577"/>
      <pc:docMkLst>
        <pc:docMk/>
      </pc:docMkLst>
      <pc:sldChg chg="modNotes modNotesTx">
        <pc:chgData name="CHANCLOU Isabelle INNOV/IT-S" userId="1898d2e2-5246-40f2-bf8b-08bc4330d81e" providerId="ADAL" clId="{3B0E4B63-78EA-46DB-9414-7D09A5C8D00C}" dt="2024-06-07T07:16:54.158" v="8" actId="2711"/>
        <pc:sldMkLst>
          <pc:docMk/>
          <pc:sldMk cId="3307177472" sldId="339"/>
        </pc:sldMkLst>
      </pc:sldChg>
      <pc:sldChg chg="modNotes">
        <pc:chgData name="CHANCLOU Isabelle INNOV/IT-S" userId="1898d2e2-5246-40f2-bf8b-08bc4330d81e" providerId="ADAL" clId="{3B0E4B63-78EA-46DB-9414-7D09A5C8D00C}" dt="2024-06-07T07:23:07.884" v="82" actId="20577"/>
        <pc:sldMkLst>
          <pc:docMk/>
          <pc:sldMk cId="3162048923" sldId="341"/>
        </pc:sldMkLst>
      </pc:sldChg>
      <pc:sldChg chg="modNotes">
        <pc:chgData name="CHANCLOU Isabelle INNOV/IT-S" userId="1898d2e2-5246-40f2-bf8b-08bc4330d81e" providerId="ADAL" clId="{3B0E4B63-78EA-46DB-9414-7D09A5C8D00C}" dt="2024-06-07T07:18:16.594" v="25" actId="114"/>
        <pc:sldMkLst>
          <pc:docMk/>
          <pc:sldMk cId="4014455992" sldId="342"/>
        </pc:sldMkLst>
      </pc:sldChg>
      <pc:sldChg chg="modNotes">
        <pc:chgData name="CHANCLOU Isabelle INNOV/IT-S" userId="1898d2e2-5246-40f2-bf8b-08bc4330d81e" providerId="ADAL" clId="{3B0E4B63-78EA-46DB-9414-7D09A5C8D00C}" dt="2024-06-07T07:23:14.489" v="84" actId="20577"/>
        <pc:sldMkLst>
          <pc:docMk/>
          <pc:sldMk cId="991276528" sldId="345"/>
        </pc:sldMkLst>
      </pc:sldChg>
      <pc:sldChg chg="modNotes">
        <pc:chgData name="CHANCLOU Isabelle INNOV/IT-S" userId="1898d2e2-5246-40f2-bf8b-08bc4330d81e" providerId="ADAL" clId="{3B0E4B63-78EA-46DB-9414-7D09A5C8D00C}" dt="2024-06-07T07:18:55.359" v="35" actId="20577"/>
        <pc:sldMkLst>
          <pc:docMk/>
          <pc:sldMk cId="849145378" sldId="347"/>
        </pc:sldMkLst>
      </pc:sldChg>
      <pc:sldChg chg="modNotes">
        <pc:chgData name="CHANCLOU Isabelle INNOV/IT-S" userId="1898d2e2-5246-40f2-bf8b-08bc4330d81e" providerId="ADAL" clId="{3B0E4B63-78EA-46DB-9414-7D09A5C8D00C}" dt="2024-06-07T07:23:29.271" v="90" actId="20577"/>
        <pc:sldMkLst>
          <pc:docMk/>
          <pc:sldMk cId="1608026366" sldId="348"/>
        </pc:sldMkLst>
      </pc:sldChg>
      <pc:sldChg chg="modNotes">
        <pc:chgData name="CHANCLOU Isabelle INNOV/IT-S" userId="1898d2e2-5246-40f2-bf8b-08bc4330d81e" providerId="ADAL" clId="{3B0E4B63-78EA-46DB-9414-7D09A5C8D00C}" dt="2024-06-07T07:23:37.382" v="92" actId="20577"/>
        <pc:sldMkLst>
          <pc:docMk/>
          <pc:sldMk cId="3928703739" sldId="359"/>
        </pc:sldMkLst>
      </pc:sldChg>
      <pc:sldChg chg="modNotes">
        <pc:chgData name="CHANCLOU Isabelle INNOV/IT-S" userId="1898d2e2-5246-40f2-bf8b-08bc4330d81e" providerId="ADAL" clId="{3B0E4B63-78EA-46DB-9414-7D09A5C8D00C}" dt="2024-06-07T07:23:43.814" v="94" actId="20577"/>
        <pc:sldMkLst>
          <pc:docMk/>
          <pc:sldMk cId="2131061127" sldId="364"/>
        </pc:sldMkLst>
      </pc:sldChg>
      <pc:sldChg chg="modNotes">
        <pc:chgData name="CHANCLOU Isabelle INNOV/IT-S" userId="1898d2e2-5246-40f2-bf8b-08bc4330d81e" providerId="ADAL" clId="{3B0E4B63-78EA-46DB-9414-7D09A5C8D00C}" dt="2024-06-07T07:23:53.389" v="96" actId="20577"/>
        <pc:sldMkLst>
          <pc:docMk/>
          <pc:sldMk cId="2827712001" sldId="374"/>
        </pc:sldMkLst>
      </pc:sldChg>
      <pc:sldChg chg="modNotes">
        <pc:chgData name="CHANCLOU Isabelle INNOV/IT-S" userId="1898d2e2-5246-40f2-bf8b-08bc4330d81e" providerId="ADAL" clId="{3B0E4B63-78EA-46DB-9414-7D09A5C8D00C}" dt="2024-06-07T07:20:46.851" v="56" actId="20577"/>
        <pc:sldMkLst>
          <pc:docMk/>
          <pc:sldMk cId="3220482787" sldId="378"/>
        </pc:sldMkLst>
      </pc:sldChg>
    </pc:docChg>
  </pc:docChgLst>
  <pc:docChgLst>
    <pc:chgData name="CHANCLOU Isabelle INNOV/IT-S" userId="1898d2e2-5246-40f2-bf8b-08bc4330d81e" providerId="ADAL" clId="{8E7A8903-393C-084C-B5A3-8FE6E347B836}"/>
    <pc:docChg chg="modSld">
      <pc:chgData name="CHANCLOU Isabelle INNOV/IT-S" userId="1898d2e2-5246-40f2-bf8b-08bc4330d81e" providerId="ADAL" clId="{8E7A8903-393C-084C-B5A3-8FE6E347B836}" dt="2024-06-10T12:39:21.036" v="21"/>
      <pc:docMkLst>
        <pc:docMk/>
      </pc:docMkLst>
      <pc:sldChg chg="modSp mod modAnim">
        <pc:chgData name="CHANCLOU Isabelle INNOV/IT-S" userId="1898d2e2-5246-40f2-bf8b-08bc4330d81e" providerId="ADAL" clId="{8E7A8903-393C-084C-B5A3-8FE6E347B836}" dt="2024-06-10T12:38:53.669" v="16" actId="14100"/>
        <pc:sldMkLst>
          <pc:docMk/>
          <pc:sldMk cId="155636912" sldId="346"/>
        </pc:sldMkLst>
        <pc:spChg chg="mod">
          <ac:chgData name="CHANCLOU Isabelle INNOV/IT-S" userId="1898d2e2-5246-40f2-bf8b-08bc4330d81e" providerId="ADAL" clId="{8E7A8903-393C-084C-B5A3-8FE6E347B836}" dt="2024-06-10T12:38:53.669" v="16" actId="14100"/>
          <ac:spMkLst>
            <pc:docMk/>
            <pc:sldMk cId="155636912" sldId="346"/>
            <ac:spMk id="7" creationId="{54EB11D4-4AAA-3674-0A26-2BBD4F2BD531}"/>
          </ac:spMkLst>
        </pc:spChg>
      </pc:sldChg>
      <pc:sldChg chg="modAnim">
        <pc:chgData name="CHANCLOU Isabelle INNOV/IT-S" userId="1898d2e2-5246-40f2-bf8b-08bc4330d81e" providerId="ADAL" clId="{8E7A8903-393C-084C-B5A3-8FE6E347B836}" dt="2024-06-10T12:39:21.036" v="21"/>
        <pc:sldMkLst>
          <pc:docMk/>
          <pc:sldMk cId="849145378" sldId="347"/>
        </pc:sldMkLst>
      </pc:sldChg>
      <pc:sldChg chg="modAnim">
        <pc:chgData name="CHANCLOU Isabelle INNOV/IT-S" userId="1898d2e2-5246-40f2-bf8b-08bc4330d81e" providerId="ADAL" clId="{8E7A8903-393C-084C-B5A3-8FE6E347B836}" dt="2024-06-10T12:36:15.594" v="2"/>
        <pc:sldMkLst>
          <pc:docMk/>
          <pc:sldMk cId="3382415715" sldId="354"/>
        </pc:sldMkLst>
      </pc:sldChg>
      <pc:sldChg chg="modAnim">
        <pc:chgData name="CHANCLOU Isabelle INNOV/IT-S" userId="1898d2e2-5246-40f2-bf8b-08bc4330d81e" providerId="ADAL" clId="{8E7A8903-393C-084C-B5A3-8FE6E347B836}" dt="2024-06-10T12:37:15.486" v="5"/>
        <pc:sldMkLst>
          <pc:docMk/>
          <pc:sldMk cId="405153072" sldId="369"/>
        </pc:sldMkLst>
      </pc:sldChg>
    </pc:docChg>
  </pc:docChgLst>
  <pc:docChgLst>
    <pc:chgData name="CHANCLOU Isabelle INNOV/IT-S" userId="1898d2e2-5246-40f2-bf8b-08bc4330d81e" providerId="ADAL" clId="{B017A986-0FEA-4474-AA29-7B55FCFBCCB8}"/>
    <pc:docChg chg="modSld">
      <pc:chgData name="CHANCLOU Isabelle INNOV/IT-S" userId="1898d2e2-5246-40f2-bf8b-08bc4330d81e" providerId="ADAL" clId="{B017A986-0FEA-4474-AA29-7B55FCFBCCB8}" dt="2024-06-17T19:33:49.903" v="0" actId="729"/>
      <pc:docMkLst>
        <pc:docMk/>
      </pc:docMkLst>
      <pc:sldChg chg="mod modShow">
        <pc:chgData name="CHANCLOU Isabelle INNOV/IT-S" userId="1898d2e2-5246-40f2-bf8b-08bc4330d81e" providerId="ADAL" clId="{B017A986-0FEA-4474-AA29-7B55FCFBCCB8}" dt="2024-06-17T19:33:49.903" v="0" actId="729"/>
        <pc:sldMkLst>
          <pc:docMk/>
          <pc:sldMk cId="3110316413" sldId="376"/>
        </pc:sldMkLst>
      </pc:sldChg>
    </pc:docChg>
  </pc:docChgLst>
  <pc:docChgLst>
    <pc:chgData name="CHANCLOU Isabelle INNOV/IT-S" userId="1898d2e2-5246-40f2-bf8b-08bc4330d81e" providerId="ADAL" clId="{DE114371-9542-48EF-9A79-B7AB2FA8759D}"/>
    <pc:docChg chg="modSld">
      <pc:chgData name="CHANCLOU Isabelle INNOV/IT-S" userId="1898d2e2-5246-40f2-bf8b-08bc4330d81e" providerId="ADAL" clId="{DE114371-9542-48EF-9A79-B7AB2FA8759D}" dt="2024-07-04T15:25:10.835" v="11" actId="20577"/>
      <pc:docMkLst>
        <pc:docMk/>
      </pc:docMkLst>
      <pc:sldChg chg="modSp mod">
        <pc:chgData name="CHANCLOU Isabelle INNOV/IT-S" userId="1898d2e2-5246-40f2-bf8b-08bc4330d81e" providerId="ADAL" clId="{DE114371-9542-48EF-9A79-B7AB2FA8759D}" dt="2024-07-04T15:25:10.835" v="11" actId="20577"/>
        <pc:sldMkLst>
          <pc:docMk/>
          <pc:sldMk cId="3307177472" sldId="339"/>
        </pc:sldMkLst>
        <pc:spChg chg="mod">
          <ac:chgData name="CHANCLOU Isabelle INNOV/IT-S" userId="1898d2e2-5246-40f2-bf8b-08bc4330d81e" providerId="ADAL" clId="{DE114371-9542-48EF-9A79-B7AB2FA8759D}" dt="2024-07-04T15:25:10.835" v="11" actId="20577"/>
          <ac:spMkLst>
            <pc:docMk/>
            <pc:sldMk cId="3307177472" sldId="339"/>
            <ac:spMk id="2" creationId="{1D55921A-73C7-2E06-D2F6-84E8368C74DD}"/>
          </ac:spMkLst>
        </pc:spChg>
      </pc:sldChg>
    </pc:docChg>
  </pc:docChgLst>
  <pc:docChgLst>
    <pc:chgData name="CHANCLOU Isabelle INNOV/IT-S" userId="1898d2e2-5246-40f2-bf8b-08bc4330d81e" providerId="ADAL" clId="{2A11A00C-539E-408B-8448-5B09F06FDF2C}"/>
    <pc:docChg chg="undo redo custSel addSld delSld modSld sldOrd modSection">
      <pc:chgData name="CHANCLOU Isabelle INNOV/IT-S" userId="1898d2e2-5246-40f2-bf8b-08bc4330d81e" providerId="ADAL" clId="{2A11A00C-539E-408B-8448-5B09F06FDF2C}" dt="2024-06-17T13:16:02.546" v="1056"/>
      <pc:docMkLst>
        <pc:docMk/>
      </pc:docMkLst>
      <pc:sldChg chg="modTransition">
        <pc:chgData name="CHANCLOU Isabelle INNOV/IT-S" userId="1898d2e2-5246-40f2-bf8b-08bc4330d81e" providerId="ADAL" clId="{2A11A00C-539E-408B-8448-5B09F06FDF2C}" dt="2024-06-17T10:06:25.472" v="0"/>
        <pc:sldMkLst>
          <pc:docMk/>
          <pc:sldMk cId="3069602889" sldId="275"/>
        </pc:sldMkLst>
      </pc:sldChg>
      <pc:sldChg chg="modTransition">
        <pc:chgData name="CHANCLOU Isabelle INNOV/IT-S" userId="1898d2e2-5246-40f2-bf8b-08bc4330d81e" providerId="ADAL" clId="{2A11A00C-539E-408B-8448-5B09F06FDF2C}" dt="2024-06-17T10:06:25.472" v="0"/>
        <pc:sldMkLst>
          <pc:docMk/>
          <pc:sldMk cId="3307177472" sldId="339"/>
        </pc:sldMkLst>
      </pc:sldChg>
      <pc:sldChg chg="modTransition">
        <pc:chgData name="CHANCLOU Isabelle INNOV/IT-S" userId="1898d2e2-5246-40f2-bf8b-08bc4330d81e" providerId="ADAL" clId="{2A11A00C-539E-408B-8448-5B09F06FDF2C}" dt="2024-06-17T10:06:25.472" v="0"/>
        <pc:sldMkLst>
          <pc:docMk/>
          <pc:sldMk cId="2117353717" sldId="340"/>
        </pc:sldMkLst>
      </pc:sldChg>
      <pc:sldChg chg="modTransition">
        <pc:chgData name="CHANCLOU Isabelle INNOV/IT-S" userId="1898d2e2-5246-40f2-bf8b-08bc4330d81e" providerId="ADAL" clId="{2A11A00C-539E-408B-8448-5B09F06FDF2C}" dt="2024-06-17T10:06:25.472" v="0"/>
        <pc:sldMkLst>
          <pc:docMk/>
          <pc:sldMk cId="3162048923" sldId="341"/>
        </pc:sldMkLst>
      </pc:sldChg>
      <pc:sldChg chg="modTransition">
        <pc:chgData name="CHANCLOU Isabelle INNOV/IT-S" userId="1898d2e2-5246-40f2-bf8b-08bc4330d81e" providerId="ADAL" clId="{2A11A00C-539E-408B-8448-5B09F06FDF2C}" dt="2024-06-17T10:06:25.472" v="0"/>
        <pc:sldMkLst>
          <pc:docMk/>
          <pc:sldMk cId="4014455992" sldId="342"/>
        </pc:sldMkLst>
      </pc:sldChg>
      <pc:sldChg chg="modTransition">
        <pc:chgData name="CHANCLOU Isabelle INNOV/IT-S" userId="1898d2e2-5246-40f2-bf8b-08bc4330d81e" providerId="ADAL" clId="{2A11A00C-539E-408B-8448-5B09F06FDF2C}" dt="2024-06-17T10:06:25.472" v="0"/>
        <pc:sldMkLst>
          <pc:docMk/>
          <pc:sldMk cId="3324598195" sldId="343"/>
        </pc:sldMkLst>
      </pc:sldChg>
      <pc:sldChg chg="modTransition">
        <pc:chgData name="CHANCLOU Isabelle INNOV/IT-S" userId="1898d2e2-5246-40f2-bf8b-08bc4330d81e" providerId="ADAL" clId="{2A11A00C-539E-408B-8448-5B09F06FDF2C}" dt="2024-06-17T10:06:25.472" v="0"/>
        <pc:sldMkLst>
          <pc:docMk/>
          <pc:sldMk cId="1326960878" sldId="344"/>
        </pc:sldMkLst>
      </pc:sldChg>
      <pc:sldChg chg="modTransition">
        <pc:chgData name="CHANCLOU Isabelle INNOV/IT-S" userId="1898d2e2-5246-40f2-bf8b-08bc4330d81e" providerId="ADAL" clId="{2A11A00C-539E-408B-8448-5B09F06FDF2C}" dt="2024-06-17T10:06:25.472" v="0"/>
        <pc:sldMkLst>
          <pc:docMk/>
          <pc:sldMk cId="991276528" sldId="345"/>
        </pc:sldMkLst>
      </pc:sldChg>
      <pc:sldChg chg="modTransition">
        <pc:chgData name="CHANCLOU Isabelle INNOV/IT-S" userId="1898d2e2-5246-40f2-bf8b-08bc4330d81e" providerId="ADAL" clId="{2A11A00C-539E-408B-8448-5B09F06FDF2C}" dt="2024-06-17T10:06:25.472" v="0"/>
        <pc:sldMkLst>
          <pc:docMk/>
          <pc:sldMk cId="155636912" sldId="346"/>
        </pc:sldMkLst>
      </pc:sldChg>
      <pc:sldChg chg="modTransition">
        <pc:chgData name="CHANCLOU Isabelle INNOV/IT-S" userId="1898d2e2-5246-40f2-bf8b-08bc4330d81e" providerId="ADAL" clId="{2A11A00C-539E-408B-8448-5B09F06FDF2C}" dt="2024-06-17T10:06:25.472" v="0"/>
        <pc:sldMkLst>
          <pc:docMk/>
          <pc:sldMk cId="849145378" sldId="347"/>
        </pc:sldMkLst>
      </pc:sldChg>
      <pc:sldChg chg="modTransition">
        <pc:chgData name="CHANCLOU Isabelle INNOV/IT-S" userId="1898d2e2-5246-40f2-bf8b-08bc4330d81e" providerId="ADAL" clId="{2A11A00C-539E-408B-8448-5B09F06FDF2C}" dt="2024-06-17T10:06:25.472" v="0"/>
        <pc:sldMkLst>
          <pc:docMk/>
          <pc:sldMk cId="1608026366" sldId="348"/>
        </pc:sldMkLst>
      </pc:sldChg>
      <pc:sldChg chg="modTransition">
        <pc:chgData name="CHANCLOU Isabelle INNOV/IT-S" userId="1898d2e2-5246-40f2-bf8b-08bc4330d81e" providerId="ADAL" clId="{2A11A00C-539E-408B-8448-5B09F06FDF2C}" dt="2024-06-17T10:06:25.472" v="0"/>
        <pc:sldMkLst>
          <pc:docMk/>
          <pc:sldMk cId="4184544775" sldId="349"/>
        </pc:sldMkLst>
      </pc:sldChg>
      <pc:sldChg chg="modTransition">
        <pc:chgData name="CHANCLOU Isabelle INNOV/IT-S" userId="1898d2e2-5246-40f2-bf8b-08bc4330d81e" providerId="ADAL" clId="{2A11A00C-539E-408B-8448-5B09F06FDF2C}" dt="2024-06-17T10:06:25.472" v="0"/>
        <pc:sldMkLst>
          <pc:docMk/>
          <pc:sldMk cId="417763497" sldId="350"/>
        </pc:sldMkLst>
      </pc:sldChg>
      <pc:sldChg chg="modTransition">
        <pc:chgData name="CHANCLOU Isabelle INNOV/IT-S" userId="1898d2e2-5246-40f2-bf8b-08bc4330d81e" providerId="ADAL" clId="{2A11A00C-539E-408B-8448-5B09F06FDF2C}" dt="2024-06-17T10:06:25.472" v="0"/>
        <pc:sldMkLst>
          <pc:docMk/>
          <pc:sldMk cId="3976760441" sldId="352"/>
        </pc:sldMkLst>
      </pc:sldChg>
      <pc:sldChg chg="modSp modTransition">
        <pc:chgData name="CHANCLOU Isabelle INNOV/IT-S" userId="1898d2e2-5246-40f2-bf8b-08bc4330d81e" providerId="ADAL" clId="{2A11A00C-539E-408B-8448-5B09F06FDF2C}" dt="2024-06-17T10:11:23.572" v="7" actId="113"/>
        <pc:sldMkLst>
          <pc:docMk/>
          <pc:sldMk cId="3317907529" sldId="353"/>
        </pc:sldMkLst>
        <pc:spChg chg="mod">
          <ac:chgData name="CHANCLOU Isabelle INNOV/IT-S" userId="1898d2e2-5246-40f2-bf8b-08bc4330d81e" providerId="ADAL" clId="{2A11A00C-539E-408B-8448-5B09F06FDF2C}" dt="2024-06-17T10:11:23.572" v="7" actId="113"/>
          <ac:spMkLst>
            <pc:docMk/>
            <pc:sldMk cId="3317907529" sldId="353"/>
            <ac:spMk id="2" creationId="{E81BB1B2-80BF-08A7-7912-A5B92610AF4E}"/>
          </ac:spMkLst>
        </pc:spChg>
      </pc:sldChg>
      <pc:sldChg chg="modSp modTransition">
        <pc:chgData name="CHANCLOU Isabelle INNOV/IT-S" userId="1898d2e2-5246-40f2-bf8b-08bc4330d81e" providerId="ADAL" clId="{2A11A00C-539E-408B-8448-5B09F06FDF2C}" dt="2024-06-17T10:11:35.410" v="9" actId="113"/>
        <pc:sldMkLst>
          <pc:docMk/>
          <pc:sldMk cId="3382415715" sldId="354"/>
        </pc:sldMkLst>
        <pc:spChg chg="mod">
          <ac:chgData name="CHANCLOU Isabelle INNOV/IT-S" userId="1898d2e2-5246-40f2-bf8b-08bc4330d81e" providerId="ADAL" clId="{2A11A00C-539E-408B-8448-5B09F06FDF2C}" dt="2024-06-17T10:11:33.331" v="8" actId="113"/>
          <ac:spMkLst>
            <pc:docMk/>
            <pc:sldMk cId="3382415715" sldId="354"/>
            <ac:spMk id="2" creationId="{A0A686E9-3279-DD93-6AC8-5C520DDC88AF}"/>
          </ac:spMkLst>
        </pc:spChg>
        <pc:spChg chg="mod">
          <ac:chgData name="CHANCLOU Isabelle INNOV/IT-S" userId="1898d2e2-5246-40f2-bf8b-08bc4330d81e" providerId="ADAL" clId="{2A11A00C-539E-408B-8448-5B09F06FDF2C}" dt="2024-06-17T10:11:35.410" v="9" actId="113"/>
          <ac:spMkLst>
            <pc:docMk/>
            <pc:sldMk cId="3382415715" sldId="354"/>
            <ac:spMk id="3" creationId="{6878734F-A3BB-8C12-B70A-2304614E769A}"/>
          </ac:spMkLst>
        </pc:spChg>
      </pc:sldChg>
      <pc:sldChg chg="modSp mod modTransition">
        <pc:chgData name="CHANCLOU Isabelle INNOV/IT-S" userId="1898d2e2-5246-40f2-bf8b-08bc4330d81e" providerId="ADAL" clId="{2A11A00C-539E-408B-8448-5B09F06FDF2C}" dt="2024-06-17T10:12:10.443" v="94" actId="113"/>
        <pc:sldMkLst>
          <pc:docMk/>
          <pc:sldMk cId="2655624573" sldId="356"/>
        </pc:sldMkLst>
        <pc:spChg chg="mod">
          <ac:chgData name="CHANCLOU Isabelle INNOV/IT-S" userId="1898d2e2-5246-40f2-bf8b-08bc4330d81e" providerId="ADAL" clId="{2A11A00C-539E-408B-8448-5B09F06FDF2C}" dt="2024-06-17T10:12:10.443" v="94" actId="113"/>
          <ac:spMkLst>
            <pc:docMk/>
            <pc:sldMk cId="2655624573" sldId="356"/>
            <ac:spMk id="3" creationId="{29A30656-1600-B964-9960-317CDCBC4A2F}"/>
          </ac:spMkLst>
        </pc:spChg>
        <pc:grpChg chg="mod">
          <ac:chgData name="CHANCLOU Isabelle INNOV/IT-S" userId="1898d2e2-5246-40f2-bf8b-08bc4330d81e" providerId="ADAL" clId="{2A11A00C-539E-408B-8448-5B09F06FDF2C}" dt="2024-06-17T10:12:07.098" v="93" actId="1038"/>
          <ac:grpSpMkLst>
            <pc:docMk/>
            <pc:sldMk cId="2655624573" sldId="356"/>
            <ac:grpSpMk id="8" creationId="{533C3D43-2A77-A698-399D-E0FCEF762B92}"/>
          </ac:grpSpMkLst>
        </pc:grpChg>
        <pc:picChg chg="mod">
          <ac:chgData name="CHANCLOU Isabelle INNOV/IT-S" userId="1898d2e2-5246-40f2-bf8b-08bc4330d81e" providerId="ADAL" clId="{2A11A00C-539E-408B-8448-5B09F06FDF2C}" dt="2024-06-17T10:11:49.467" v="43" actId="1038"/>
          <ac:picMkLst>
            <pc:docMk/>
            <pc:sldMk cId="2655624573" sldId="356"/>
            <ac:picMk id="6" creationId="{44B9A0A8-3333-EAC2-86E5-4615CE8181F1}"/>
          </ac:picMkLst>
        </pc:picChg>
        <pc:picChg chg="mod">
          <ac:chgData name="CHANCLOU Isabelle INNOV/IT-S" userId="1898d2e2-5246-40f2-bf8b-08bc4330d81e" providerId="ADAL" clId="{2A11A00C-539E-408B-8448-5B09F06FDF2C}" dt="2024-06-17T10:11:58.671" v="68" actId="1037"/>
          <ac:picMkLst>
            <pc:docMk/>
            <pc:sldMk cId="2655624573" sldId="356"/>
            <ac:picMk id="7" creationId="{FBB74BD6-6C0E-2BB4-6CF9-CF16632A7FFC}"/>
          </ac:picMkLst>
        </pc:picChg>
      </pc:sldChg>
      <pc:sldChg chg="modTransition">
        <pc:chgData name="CHANCLOU Isabelle INNOV/IT-S" userId="1898d2e2-5246-40f2-bf8b-08bc4330d81e" providerId="ADAL" clId="{2A11A00C-539E-408B-8448-5B09F06FDF2C}" dt="2024-06-17T10:06:25.472" v="0"/>
        <pc:sldMkLst>
          <pc:docMk/>
          <pc:sldMk cId="1508838612" sldId="357"/>
        </pc:sldMkLst>
      </pc:sldChg>
      <pc:sldChg chg="modSp mod modTransition">
        <pc:chgData name="CHANCLOU Isabelle INNOV/IT-S" userId="1898d2e2-5246-40f2-bf8b-08bc4330d81e" providerId="ADAL" clId="{2A11A00C-539E-408B-8448-5B09F06FDF2C}" dt="2024-06-17T10:13:24.343" v="104" actId="207"/>
        <pc:sldMkLst>
          <pc:docMk/>
          <pc:sldMk cId="3446713462" sldId="358"/>
        </pc:sldMkLst>
        <pc:spChg chg="mod">
          <ac:chgData name="CHANCLOU Isabelle INNOV/IT-S" userId="1898d2e2-5246-40f2-bf8b-08bc4330d81e" providerId="ADAL" clId="{2A11A00C-539E-408B-8448-5B09F06FDF2C}" dt="2024-06-17T10:13:24.343" v="104" actId="207"/>
          <ac:spMkLst>
            <pc:docMk/>
            <pc:sldMk cId="3446713462" sldId="358"/>
            <ac:spMk id="2" creationId="{F57AC891-B0AD-F5E1-D8D4-F2BF5831F3C7}"/>
          </ac:spMkLst>
        </pc:spChg>
      </pc:sldChg>
      <pc:sldChg chg="modTransition">
        <pc:chgData name="CHANCLOU Isabelle INNOV/IT-S" userId="1898d2e2-5246-40f2-bf8b-08bc4330d81e" providerId="ADAL" clId="{2A11A00C-539E-408B-8448-5B09F06FDF2C}" dt="2024-06-17T10:06:25.472" v="0"/>
        <pc:sldMkLst>
          <pc:docMk/>
          <pc:sldMk cId="3928703739" sldId="359"/>
        </pc:sldMkLst>
      </pc:sldChg>
      <pc:sldChg chg="mod modTransition modShow">
        <pc:chgData name="CHANCLOU Isabelle INNOV/IT-S" userId="1898d2e2-5246-40f2-bf8b-08bc4330d81e" providerId="ADAL" clId="{2A11A00C-539E-408B-8448-5B09F06FDF2C}" dt="2024-06-17T10:17:37.340" v="148" actId="729"/>
        <pc:sldMkLst>
          <pc:docMk/>
          <pc:sldMk cId="937616116" sldId="361"/>
        </pc:sldMkLst>
      </pc:sldChg>
      <pc:sldChg chg="modSp mod modTransition">
        <pc:chgData name="CHANCLOU Isabelle INNOV/IT-S" userId="1898d2e2-5246-40f2-bf8b-08bc4330d81e" providerId="ADAL" clId="{2A11A00C-539E-408B-8448-5B09F06FDF2C}" dt="2024-06-17T10:26:33.737" v="304" actId="113"/>
        <pc:sldMkLst>
          <pc:docMk/>
          <pc:sldMk cId="677451710" sldId="362"/>
        </pc:sldMkLst>
        <pc:spChg chg="mod">
          <ac:chgData name="CHANCLOU Isabelle INNOV/IT-S" userId="1898d2e2-5246-40f2-bf8b-08bc4330d81e" providerId="ADAL" clId="{2A11A00C-539E-408B-8448-5B09F06FDF2C}" dt="2024-06-17T10:26:33.737" v="304" actId="113"/>
          <ac:spMkLst>
            <pc:docMk/>
            <pc:sldMk cId="677451710" sldId="362"/>
            <ac:spMk id="3" creationId="{C4C0897A-4314-DA95-D38C-2FD5C886414E}"/>
          </ac:spMkLst>
        </pc:spChg>
      </pc:sldChg>
      <pc:sldChg chg="modTransition">
        <pc:chgData name="CHANCLOU Isabelle INNOV/IT-S" userId="1898d2e2-5246-40f2-bf8b-08bc4330d81e" providerId="ADAL" clId="{2A11A00C-539E-408B-8448-5B09F06FDF2C}" dt="2024-06-17T10:06:25.472" v="0"/>
        <pc:sldMkLst>
          <pc:docMk/>
          <pc:sldMk cId="2998625888" sldId="363"/>
        </pc:sldMkLst>
      </pc:sldChg>
      <pc:sldChg chg="modTransition">
        <pc:chgData name="CHANCLOU Isabelle INNOV/IT-S" userId="1898d2e2-5246-40f2-bf8b-08bc4330d81e" providerId="ADAL" clId="{2A11A00C-539E-408B-8448-5B09F06FDF2C}" dt="2024-06-17T10:06:25.472" v="0"/>
        <pc:sldMkLst>
          <pc:docMk/>
          <pc:sldMk cId="2131061127" sldId="364"/>
        </pc:sldMkLst>
      </pc:sldChg>
      <pc:sldChg chg="modTransition">
        <pc:chgData name="CHANCLOU Isabelle INNOV/IT-S" userId="1898d2e2-5246-40f2-bf8b-08bc4330d81e" providerId="ADAL" clId="{2A11A00C-539E-408B-8448-5B09F06FDF2C}" dt="2024-06-17T10:06:25.472" v="0"/>
        <pc:sldMkLst>
          <pc:docMk/>
          <pc:sldMk cId="361734301" sldId="366"/>
        </pc:sldMkLst>
      </pc:sldChg>
      <pc:sldChg chg="modSp mod modTransition">
        <pc:chgData name="CHANCLOU Isabelle INNOV/IT-S" userId="1898d2e2-5246-40f2-bf8b-08bc4330d81e" providerId="ADAL" clId="{2A11A00C-539E-408B-8448-5B09F06FDF2C}" dt="2024-06-17T10:28:14.338" v="321" actId="1582"/>
        <pc:sldMkLst>
          <pc:docMk/>
          <pc:sldMk cId="405153072" sldId="369"/>
        </pc:sldMkLst>
        <pc:spChg chg="mod">
          <ac:chgData name="CHANCLOU Isabelle INNOV/IT-S" userId="1898d2e2-5246-40f2-bf8b-08bc4330d81e" providerId="ADAL" clId="{2A11A00C-539E-408B-8448-5B09F06FDF2C}" dt="2024-06-17T10:28:14.338" v="321" actId="1582"/>
          <ac:spMkLst>
            <pc:docMk/>
            <pc:sldMk cId="405153072" sldId="369"/>
            <ac:spMk id="7" creationId="{7A02178F-07B7-060B-150B-6B89E48E20BF}"/>
          </ac:spMkLst>
        </pc:spChg>
        <pc:spChg chg="mod">
          <ac:chgData name="CHANCLOU Isabelle INNOV/IT-S" userId="1898d2e2-5246-40f2-bf8b-08bc4330d81e" providerId="ADAL" clId="{2A11A00C-539E-408B-8448-5B09F06FDF2C}" dt="2024-06-17T10:28:14.338" v="321" actId="1582"/>
          <ac:spMkLst>
            <pc:docMk/>
            <pc:sldMk cId="405153072" sldId="369"/>
            <ac:spMk id="8" creationId="{8CCB8BFE-08E8-1934-5D96-97D1BA73B9E6}"/>
          </ac:spMkLst>
        </pc:spChg>
        <pc:spChg chg="mod">
          <ac:chgData name="CHANCLOU Isabelle INNOV/IT-S" userId="1898d2e2-5246-40f2-bf8b-08bc4330d81e" providerId="ADAL" clId="{2A11A00C-539E-408B-8448-5B09F06FDF2C}" dt="2024-06-17T10:28:14.338" v="321" actId="1582"/>
          <ac:spMkLst>
            <pc:docMk/>
            <pc:sldMk cId="405153072" sldId="369"/>
            <ac:spMk id="13" creationId="{FE2BC6E0-3E4F-5550-274E-B937048576D6}"/>
          </ac:spMkLst>
        </pc:spChg>
        <pc:spChg chg="mod">
          <ac:chgData name="CHANCLOU Isabelle INNOV/IT-S" userId="1898d2e2-5246-40f2-bf8b-08bc4330d81e" providerId="ADAL" clId="{2A11A00C-539E-408B-8448-5B09F06FDF2C}" dt="2024-06-17T10:27:42.762" v="320" actId="1036"/>
          <ac:spMkLst>
            <pc:docMk/>
            <pc:sldMk cId="405153072" sldId="369"/>
            <ac:spMk id="14" creationId="{6C4CC6D0-FD09-59BD-71BE-9CAF4984C803}"/>
          </ac:spMkLst>
        </pc:spChg>
      </pc:sldChg>
      <pc:sldChg chg="modTransition">
        <pc:chgData name="CHANCLOU Isabelle INNOV/IT-S" userId="1898d2e2-5246-40f2-bf8b-08bc4330d81e" providerId="ADAL" clId="{2A11A00C-539E-408B-8448-5B09F06FDF2C}" dt="2024-06-17T10:06:25.472" v="0"/>
        <pc:sldMkLst>
          <pc:docMk/>
          <pc:sldMk cId="3610652544" sldId="370"/>
        </pc:sldMkLst>
      </pc:sldChg>
      <pc:sldChg chg="modSp mod modTransition">
        <pc:chgData name="CHANCLOU Isabelle INNOV/IT-S" userId="1898d2e2-5246-40f2-bf8b-08bc4330d81e" providerId="ADAL" clId="{2A11A00C-539E-408B-8448-5B09F06FDF2C}" dt="2024-06-17T10:28:50.238" v="361" actId="1038"/>
        <pc:sldMkLst>
          <pc:docMk/>
          <pc:sldMk cId="3659535737" sldId="371"/>
        </pc:sldMkLst>
        <pc:spChg chg="mod">
          <ac:chgData name="CHANCLOU Isabelle INNOV/IT-S" userId="1898d2e2-5246-40f2-bf8b-08bc4330d81e" providerId="ADAL" clId="{2A11A00C-539E-408B-8448-5B09F06FDF2C}" dt="2024-06-17T10:28:50.238" v="361" actId="1038"/>
          <ac:spMkLst>
            <pc:docMk/>
            <pc:sldMk cId="3659535737" sldId="371"/>
            <ac:spMk id="32" creationId="{875078F6-98AA-1095-3656-BF378797FAD0}"/>
          </ac:spMkLst>
        </pc:spChg>
      </pc:sldChg>
      <pc:sldChg chg="modTransition">
        <pc:chgData name="CHANCLOU Isabelle INNOV/IT-S" userId="1898d2e2-5246-40f2-bf8b-08bc4330d81e" providerId="ADAL" clId="{2A11A00C-539E-408B-8448-5B09F06FDF2C}" dt="2024-06-17T10:06:25.472" v="0"/>
        <pc:sldMkLst>
          <pc:docMk/>
          <pc:sldMk cId="1506185306" sldId="372"/>
        </pc:sldMkLst>
      </pc:sldChg>
      <pc:sldChg chg="modTransition">
        <pc:chgData name="CHANCLOU Isabelle INNOV/IT-S" userId="1898d2e2-5246-40f2-bf8b-08bc4330d81e" providerId="ADAL" clId="{2A11A00C-539E-408B-8448-5B09F06FDF2C}" dt="2024-06-17T10:06:25.472" v="0"/>
        <pc:sldMkLst>
          <pc:docMk/>
          <pc:sldMk cId="3849692223" sldId="373"/>
        </pc:sldMkLst>
      </pc:sldChg>
      <pc:sldChg chg="modTransition">
        <pc:chgData name="CHANCLOU Isabelle INNOV/IT-S" userId="1898d2e2-5246-40f2-bf8b-08bc4330d81e" providerId="ADAL" clId="{2A11A00C-539E-408B-8448-5B09F06FDF2C}" dt="2024-06-17T10:06:25.472" v="0"/>
        <pc:sldMkLst>
          <pc:docMk/>
          <pc:sldMk cId="2827712001" sldId="374"/>
        </pc:sldMkLst>
      </pc:sldChg>
      <pc:sldChg chg="mod modTransition modShow">
        <pc:chgData name="CHANCLOU Isabelle INNOV/IT-S" userId="1898d2e2-5246-40f2-bf8b-08bc4330d81e" providerId="ADAL" clId="{2A11A00C-539E-408B-8448-5B09F06FDF2C}" dt="2024-06-17T10:30:21.208" v="363" actId="729"/>
        <pc:sldMkLst>
          <pc:docMk/>
          <pc:sldMk cId="1980540163" sldId="375"/>
        </pc:sldMkLst>
      </pc:sldChg>
      <pc:sldChg chg="modSp mod modTransition">
        <pc:chgData name="CHANCLOU Isabelle INNOV/IT-S" userId="1898d2e2-5246-40f2-bf8b-08bc4330d81e" providerId="ADAL" clId="{2A11A00C-539E-408B-8448-5B09F06FDF2C}" dt="2024-06-17T10:39:23.362" v="1012" actId="113"/>
        <pc:sldMkLst>
          <pc:docMk/>
          <pc:sldMk cId="3110316413" sldId="376"/>
        </pc:sldMkLst>
        <pc:spChg chg="mod">
          <ac:chgData name="CHANCLOU Isabelle INNOV/IT-S" userId="1898d2e2-5246-40f2-bf8b-08bc4330d81e" providerId="ADAL" clId="{2A11A00C-539E-408B-8448-5B09F06FDF2C}" dt="2024-06-17T10:39:23.362" v="1012" actId="113"/>
          <ac:spMkLst>
            <pc:docMk/>
            <pc:sldMk cId="3110316413" sldId="376"/>
            <ac:spMk id="2" creationId="{3F2BDF49-8E4F-1820-A5EA-07DE5D97383F}"/>
          </ac:spMkLst>
        </pc:spChg>
      </pc:sldChg>
      <pc:sldChg chg="modTransition">
        <pc:chgData name="CHANCLOU Isabelle INNOV/IT-S" userId="1898d2e2-5246-40f2-bf8b-08bc4330d81e" providerId="ADAL" clId="{2A11A00C-539E-408B-8448-5B09F06FDF2C}" dt="2024-06-17T10:06:25.472" v="0"/>
        <pc:sldMkLst>
          <pc:docMk/>
          <pc:sldMk cId="1486712588" sldId="377"/>
        </pc:sldMkLst>
      </pc:sldChg>
      <pc:sldChg chg="modTransition">
        <pc:chgData name="CHANCLOU Isabelle INNOV/IT-S" userId="1898d2e2-5246-40f2-bf8b-08bc4330d81e" providerId="ADAL" clId="{2A11A00C-539E-408B-8448-5B09F06FDF2C}" dt="2024-06-17T10:06:25.472" v="0"/>
        <pc:sldMkLst>
          <pc:docMk/>
          <pc:sldMk cId="3220482787" sldId="378"/>
        </pc:sldMkLst>
      </pc:sldChg>
      <pc:sldChg chg="modTransition">
        <pc:chgData name="CHANCLOU Isabelle INNOV/IT-S" userId="1898d2e2-5246-40f2-bf8b-08bc4330d81e" providerId="ADAL" clId="{2A11A00C-539E-408B-8448-5B09F06FDF2C}" dt="2024-06-17T10:06:25.472" v="0"/>
        <pc:sldMkLst>
          <pc:docMk/>
          <pc:sldMk cId="1581408991" sldId="379"/>
        </pc:sldMkLst>
      </pc:sldChg>
      <pc:sldChg chg="modSp add mod modShow">
        <pc:chgData name="CHANCLOU Isabelle INNOV/IT-S" userId="1898d2e2-5246-40f2-bf8b-08bc4330d81e" providerId="ADAL" clId="{2A11A00C-539E-408B-8448-5B09F06FDF2C}" dt="2024-06-17T10:21:17.875" v="244" actId="729"/>
        <pc:sldMkLst>
          <pc:docMk/>
          <pc:sldMk cId="2899308068" sldId="380"/>
        </pc:sldMkLst>
        <pc:spChg chg="mod">
          <ac:chgData name="CHANCLOU Isabelle INNOV/IT-S" userId="1898d2e2-5246-40f2-bf8b-08bc4330d81e" providerId="ADAL" clId="{2A11A00C-539E-408B-8448-5B09F06FDF2C}" dt="2024-06-17T10:17:30.770" v="147" actId="20577"/>
          <ac:spMkLst>
            <pc:docMk/>
            <pc:sldMk cId="2899308068" sldId="380"/>
            <ac:spMk id="2" creationId="{88A4802C-AF40-2E9D-04A3-9BF4960E6790}"/>
          </ac:spMkLst>
        </pc:spChg>
      </pc:sldChg>
      <pc:sldChg chg="modSp add mod chgLayout">
        <pc:chgData name="CHANCLOU Isabelle INNOV/IT-S" userId="1898d2e2-5246-40f2-bf8b-08bc4330d81e" providerId="ADAL" clId="{2A11A00C-539E-408B-8448-5B09F06FDF2C}" dt="2024-06-17T10:26:12.900" v="299" actId="700"/>
        <pc:sldMkLst>
          <pc:docMk/>
          <pc:sldMk cId="2039028020" sldId="381"/>
        </pc:sldMkLst>
        <pc:spChg chg="mod ord">
          <ac:chgData name="CHANCLOU Isabelle INNOV/IT-S" userId="1898d2e2-5246-40f2-bf8b-08bc4330d81e" providerId="ADAL" clId="{2A11A00C-539E-408B-8448-5B09F06FDF2C}" dt="2024-06-17T10:26:12.900" v="299" actId="700"/>
          <ac:spMkLst>
            <pc:docMk/>
            <pc:sldMk cId="2039028020" sldId="381"/>
            <ac:spMk id="2" creationId="{88A4802C-AF40-2E9D-04A3-9BF4960E6790}"/>
          </ac:spMkLst>
        </pc:spChg>
        <pc:spChg chg="mod ord">
          <ac:chgData name="CHANCLOU Isabelle INNOV/IT-S" userId="1898d2e2-5246-40f2-bf8b-08bc4330d81e" providerId="ADAL" clId="{2A11A00C-539E-408B-8448-5B09F06FDF2C}" dt="2024-06-17T10:26:12.900" v="299" actId="700"/>
          <ac:spMkLst>
            <pc:docMk/>
            <pc:sldMk cId="2039028020" sldId="381"/>
            <ac:spMk id="3" creationId="{CCE44E87-5027-B759-2021-B0FFB793D162}"/>
          </ac:spMkLst>
        </pc:spChg>
      </pc:sldChg>
      <pc:sldChg chg="modSp add mod ord chgLayout modNotesTx">
        <pc:chgData name="CHANCLOU Isabelle INNOV/IT-S" userId="1898d2e2-5246-40f2-bf8b-08bc4330d81e" providerId="ADAL" clId="{2A11A00C-539E-408B-8448-5B09F06FDF2C}" dt="2024-06-17T13:06:14.670" v="1048" actId="20577"/>
        <pc:sldMkLst>
          <pc:docMk/>
          <pc:sldMk cId="3398613951" sldId="382"/>
        </pc:sldMkLst>
        <pc:spChg chg="mod ord">
          <ac:chgData name="CHANCLOU Isabelle INNOV/IT-S" userId="1898d2e2-5246-40f2-bf8b-08bc4330d81e" providerId="ADAL" clId="{2A11A00C-539E-408B-8448-5B09F06FDF2C}" dt="2024-06-17T13:06:14.670" v="1048" actId="20577"/>
          <ac:spMkLst>
            <pc:docMk/>
            <pc:sldMk cId="3398613951" sldId="382"/>
            <ac:spMk id="2" creationId="{88A4802C-AF40-2E9D-04A3-9BF4960E6790}"/>
          </ac:spMkLst>
        </pc:spChg>
        <pc:spChg chg="mod ord">
          <ac:chgData name="CHANCLOU Isabelle INNOV/IT-S" userId="1898d2e2-5246-40f2-bf8b-08bc4330d81e" providerId="ADAL" clId="{2A11A00C-539E-408B-8448-5B09F06FDF2C}" dt="2024-06-17T10:21:53.773" v="254" actId="700"/>
          <ac:spMkLst>
            <pc:docMk/>
            <pc:sldMk cId="3398613951" sldId="382"/>
            <ac:spMk id="3" creationId="{CCE44E87-5027-B759-2021-B0FFB793D162}"/>
          </ac:spMkLst>
        </pc:spChg>
      </pc:sldChg>
      <pc:sldChg chg="new del">
        <pc:chgData name="CHANCLOU Isabelle INNOV/IT-S" userId="1898d2e2-5246-40f2-bf8b-08bc4330d81e" providerId="ADAL" clId="{2A11A00C-539E-408B-8448-5B09F06FDF2C}" dt="2024-06-17T10:26:08.315" v="298" actId="680"/>
        <pc:sldMkLst>
          <pc:docMk/>
          <pc:sldMk cId="3698092039" sldId="383"/>
        </pc:sldMkLst>
      </pc:sldChg>
      <pc:sldChg chg="addSp delSp modSp add mod chgLayout">
        <pc:chgData name="CHANCLOU Isabelle INNOV/IT-S" userId="1898d2e2-5246-40f2-bf8b-08bc4330d81e" providerId="ADAL" clId="{2A11A00C-539E-408B-8448-5B09F06FDF2C}" dt="2024-06-17T13:16:02.546" v="1056"/>
        <pc:sldMkLst>
          <pc:docMk/>
          <pc:sldMk cId="3749483020" sldId="383"/>
        </pc:sldMkLst>
        <pc:spChg chg="add mod ord">
          <ac:chgData name="CHANCLOU Isabelle INNOV/IT-S" userId="1898d2e2-5246-40f2-bf8b-08bc4330d81e" providerId="ADAL" clId="{2A11A00C-539E-408B-8448-5B09F06FDF2C}" dt="2024-06-17T13:16:02.546" v="1056"/>
          <ac:spMkLst>
            <pc:docMk/>
            <pc:sldMk cId="3749483020" sldId="383"/>
            <ac:spMk id="2" creationId="{E8457058-1FD1-BCBF-CEAF-8C5769C1BDDC}"/>
          </ac:spMkLst>
        </pc:spChg>
        <pc:spChg chg="mod ord">
          <ac:chgData name="CHANCLOU Isabelle INNOV/IT-S" userId="1898d2e2-5246-40f2-bf8b-08bc4330d81e" providerId="ADAL" clId="{2A11A00C-539E-408B-8448-5B09F06FDF2C}" dt="2024-06-17T10:32:06.573" v="483" actId="700"/>
          <ac:spMkLst>
            <pc:docMk/>
            <pc:sldMk cId="3749483020" sldId="383"/>
            <ac:spMk id="4" creationId="{EE9DB8A0-E638-9B40-7F47-58BB3B06F997}"/>
          </ac:spMkLst>
        </pc:spChg>
        <pc:spChg chg="del mod">
          <ac:chgData name="CHANCLOU Isabelle INNOV/IT-S" userId="1898d2e2-5246-40f2-bf8b-08bc4330d81e" providerId="ADAL" clId="{2A11A00C-539E-408B-8448-5B09F06FDF2C}" dt="2024-06-17T10:32:06.573" v="483" actId="700"/>
          <ac:spMkLst>
            <pc:docMk/>
            <pc:sldMk cId="3749483020" sldId="383"/>
            <ac:spMk id="5" creationId="{84210726-8511-5B14-842F-B54491D61562}"/>
          </ac:spMkLst>
        </pc:spChg>
        <pc:spChg chg="del mod">
          <ac:chgData name="CHANCLOU Isabelle INNOV/IT-S" userId="1898d2e2-5246-40f2-bf8b-08bc4330d81e" providerId="ADAL" clId="{2A11A00C-539E-408B-8448-5B09F06FDF2C}" dt="2024-06-17T10:38:50.227" v="1011" actId="478"/>
          <ac:spMkLst>
            <pc:docMk/>
            <pc:sldMk cId="3749483020" sldId="383"/>
            <ac:spMk id="6" creationId="{046FE588-BFFE-B573-4791-E9E6CA17B39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65FA456-73F1-43A4-B14B-4987CE1DE7DE}" type="datetimeFigureOut">
              <a:rPr lang="fr-FR" smtClean="0"/>
              <a:t>08/07/2024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101E3A-7659-4FD8-B071-A03535E4935F}" type="slidenum">
              <a:rPr lang="fr-FR" smtClean="0"/>
              <a:t>‹N°›</a:t>
            </a:fld>
            <a:endParaRPr lang="fr-FR"/>
          </a:p>
        </p:txBody>
      </p:sp>
    </p:spTree>
    <p:extLst>
      <p:ext uri="{BB962C8B-B14F-4D97-AF65-F5344CB8AC3E}">
        <p14:creationId xmlns:p14="http://schemas.microsoft.com/office/powerpoint/2010/main" val="1494421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20B0604020202020204" pitchFamily="34" charset="0"/>
              </a:defRPr>
            </a:lvl1pPr>
          </a:lstStyle>
          <a:p>
            <a:endParaRPr lang="en-GB"/>
          </a:p>
        </p:txBody>
      </p:sp>
      <p:sp>
        <p:nvSpPr>
          <p:cNvPr id="9"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20B0604020202020204" pitchFamily="34" charset="0"/>
              </a:defRPr>
            </a:lvl1pPr>
          </a:lstStyle>
          <a:p>
            <a:fld id="{14F63557-65CD-470F-8999-4C3C411BE899}" type="datetimeFigureOut">
              <a:rPr lang="en-GB" smtClean="0"/>
              <a:pPr/>
              <a:t>08/07/2024</a:t>
            </a:fld>
            <a:endParaRPr lang="en-GB"/>
          </a:p>
        </p:txBody>
      </p:sp>
      <p:sp>
        <p:nvSpPr>
          <p:cNvPr id="10"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Third level</a:t>
            </a:r>
          </a:p>
          <a:p>
            <a:pPr marL="522288" marR="0" lvl="3"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Fourth level</a:t>
            </a:r>
          </a:p>
          <a:p>
            <a:pPr marL="668338" marR="0" lvl="4"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
        <p:nvSpPr>
          <p:cNvPr id="11"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20B0604020202020204" pitchFamily="34" charset="0"/>
              </a:defRPr>
            </a:lvl1pPr>
          </a:lstStyle>
          <a:p>
            <a:endParaRPr lang="en-GB"/>
          </a:p>
        </p:txBody>
      </p:sp>
      <p:sp>
        <p:nvSpPr>
          <p:cNvPr id="12"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20B0604020202020204" pitchFamily="34" charset="0"/>
              </a:defRPr>
            </a:lvl1pPr>
          </a:lstStyle>
          <a:p>
            <a:fld id="{885932DF-9606-4758-A2B5-AF1153FB1ABB}" type="slidenum">
              <a:rPr lang="en-GB" smtClean="0"/>
              <a:pPr/>
              <a:t>‹N°›</a:t>
            </a:fld>
            <a:endParaRPr lang="en-GB"/>
          </a:p>
        </p:txBody>
      </p:sp>
    </p:spTree>
    <p:extLst>
      <p:ext uri="{BB962C8B-B14F-4D97-AF65-F5344CB8AC3E}">
        <p14:creationId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ts val="0"/>
      </a:spcBef>
      <a:spcAft>
        <a:spcPts val="0"/>
      </a:spcAft>
      <a:buClrTx/>
      <a:buSzTx/>
      <a:buFontTx/>
      <a:buNone/>
      <a:tabLst/>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umerique.gouv.fr/uploads/rgaa/rgaa4-2019-exemple-declaration.pdf"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esign.numerique.gouv.fr/outils/exemple-declaration-accessibilite/"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umerique.gouv.fr/uploads/rgaa/rgaa4-2019-exemple-declaration.pdf"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esign.numerique.gouv.fr/outils/exemple-declaration-accessibili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newsroom.orange.com/orange-signe-un-nouvel-accord-triennal-pour-lemploi-et-linsertion-des-personnes-en-situation-de-handicap-et-la-lutte-contre-les-discrimination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w3.org/Translations/WCAG20-fr/"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www.iso.org/iso/fr/home/store/catalogue_tc/catalogue_detail.htm?csnumber=58625"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ebzine.okeenea.com/8-idees-recues-sur-les-sourds/" TargetMode="External"/><Relationship Id="rId7" Type="http://schemas.openxmlformats.org/officeDocument/2006/relationships/hyperlink" Target="https://webzine.okeenea.com/handicapes-ville-accessibilite-lyon/"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consilium.europa.eu/fr/infographics/disability-eu-facts-figures/" TargetMode="External"/><Relationship Id="rId5" Type="http://schemas.openxmlformats.org/officeDocument/2006/relationships/hyperlink" Target="https://webzine.okeenea.com/8-idees-recues-sur-le-handicap-mental/" TargetMode="External"/><Relationship Id="rId4" Type="http://schemas.openxmlformats.org/officeDocument/2006/relationships/hyperlink" Target="https://webzine.okeenea.com/8-idees-recues-aveugl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latin typeface="Verdana" panose="020B0604030504040204" pitchFamily="34" charset="0"/>
                <a:ea typeface="Verdana" panose="020B0604030504040204" pitchFamily="34" charset="0"/>
              </a:rPr>
              <a:t>Début :</a:t>
            </a:r>
            <a:r>
              <a:rPr lang="fr-FR">
                <a:latin typeface="Verdana" panose="020B0604030504040204" pitchFamily="34" charset="0"/>
                <a:ea typeface="Verdana" panose="020B0604030504040204" pitchFamily="34" charset="0"/>
              </a:rPr>
              <a:t> 00:05 – nom formateur 1</a:t>
            </a:r>
          </a:p>
          <a:p>
            <a:r>
              <a:rPr lang="fr-FR" b="1">
                <a:latin typeface="Verdana" panose="020B0604030504040204" pitchFamily="34" charset="0"/>
                <a:ea typeface="Verdana" panose="020B0604030504040204" pitchFamily="34" charset="0"/>
              </a:rPr>
              <a:t>Durée : </a:t>
            </a:r>
            <a:r>
              <a:rPr lang="fr-FR" b="0">
                <a:latin typeface="Verdana" panose="020B0604030504040204" pitchFamily="34" charset="0"/>
                <a:ea typeface="Verdana" panose="020B0604030504040204" pitchFamily="34" charset="0"/>
              </a:rPr>
              <a:t>10mn</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r>
              <a:rPr lang="fr-FR">
                <a:latin typeface="Verdana" panose="020B0604030504040204" pitchFamily="34" charset="0"/>
                <a:ea typeface="Verdana" panose="020B0604030504040204" pitchFamily="34" charset="0"/>
                <a:cs typeface="Verdana" panose="020B0604030504040204" pitchFamily="34" charset="0"/>
              </a:rPr>
              <a:t>Bonjour, </a:t>
            </a:r>
            <a:br>
              <a:rPr lang="fr-FR">
                <a:latin typeface="Verdana" panose="020B0604030504040204" pitchFamily="34" charset="0"/>
                <a:ea typeface="Verdana" panose="020B0604030504040204" pitchFamily="34" charset="0"/>
                <a:cs typeface="Verdana" panose="020B0604030504040204" pitchFamily="34" charset="0"/>
              </a:rPr>
            </a:br>
            <a:r>
              <a:rPr lang="fr-FR" sz="1000" kern="100">
                <a:effectLst/>
                <a:latin typeface="Verdana" panose="020B0604030504040204" pitchFamily="34" charset="0"/>
                <a:ea typeface="Verdana" panose="020B0604030504040204" pitchFamily="34" charset="0"/>
                <a:cs typeface="Verdana" panose="020B0604030504040204" pitchFamily="34" charset="0"/>
              </a:rPr>
              <a:t> </a:t>
            </a:r>
          </a:p>
          <a:p>
            <a:r>
              <a:rPr lang="fr-FR" sz="1000" kern="100">
                <a:effectLst/>
                <a:latin typeface="Verdana" panose="020B0604030504040204" pitchFamily="34" charset="0"/>
                <a:ea typeface="Verdana" panose="020B0604030504040204" pitchFamily="34" charset="0"/>
                <a:cs typeface="Verdana" panose="020B0604030504040204" pitchFamily="34" charset="0"/>
              </a:rPr>
              <a:t>Nous sommes « Animateur 1" et « Animateur 2 » et nous faisons partie du Centre de Compétences sur l’accessibilité numérique à INNOV.</a:t>
            </a:r>
          </a:p>
          <a:p>
            <a:br>
              <a:rPr lang="fr-FR" sz="1000" kern="100">
                <a:effectLst/>
                <a:latin typeface="Verdana" panose="020B0604030504040204" pitchFamily="34" charset="0"/>
                <a:ea typeface="Verdana" panose="020B0604030504040204" pitchFamily="34" charset="0"/>
                <a:cs typeface="Verdana" panose="020B0604030504040204" pitchFamily="34" charset="0"/>
              </a:rPr>
            </a:br>
            <a:r>
              <a:rPr lang="fr-FR" sz="1000" kern="100">
                <a:effectLst/>
                <a:latin typeface="Verdana" panose="020B0604030504040204" pitchFamily="34" charset="0"/>
                <a:ea typeface="Verdana" panose="020B0604030504040204" pitchFamily="34" charset="0"/>
                <a:cs typeface="Verdana" panose="020B0604030504040204" pitchFamily="34" charset="0"/>
              </a:rPr>
              <a:t>Pendant cette heure, l’objectif est que vous exposer les fondements de l'accessibilité et les enjeux qui en résultent pour Orange.</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a:t>
            </a:fld>
            <a:endParaRPr lang="en-GB"/>
          </a:p>
        </p:txBody>
      </p:sp>
    </p:spTree>
    <p:extLst>
      <p:ext uri="{BB962C8B-B14F-4D97-AF65-F5344CB8AC3E}">
        <p14:creationId xmlns:p14="http://schemas.microsoft.com/office/powerpoint/2010/main" val="2651927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b="1">
                <a:latin typeface="Verdana" panose="020B0604030504040204" pitchFamily="34" charset="0"/>
                <a:ea typeface="Verdana" panose="020B0604030504040204" pitchFamily="34" charset="0"/>
                <a:cs typeface="Verdana" panose="020B0604030504040204" pitchFamily="34" charset="0"/>
              </a:rPr>
              <a:t>Début </a:t>
            </a:r>
            <a:r>
              <a:rPr lang="fr-FR">
                <a:latin typeface="Verdana" panose="020B0604030504040204" pitchFamily="34" charset="0"/>
                <a:ea typeface="Verdana" panose="020B0604030504040204" pitchFamily="34" charset="0"/>
                <a:cs typeface="Verdana" panose="020B0604030504040204" pitchFamily="34" charset="0"/>
              </a:rPr>
              <a:t>: 00:18 – Nom formateur 1</a:t>
            </a:r>
          </a:p>
          <a:p>
            <a:pPr>
              <a:defRPr/>
            </a:pPr>
            <a:r>
              <a:rPr lang="fr-FR" b="1">
                <a:latin typeface="Verdana" panose="020B0604030504040204" pitchFamily="34" charset="0"/>
                <a:ea typeface="Verdana" panose="020B0604030504040204" pitchFamily="34" charset="0"/>
                <a:cs typeface="Verdana" panose="020B0604030504040204" pitchFamily="34" charset="0"/>
              </a:rPr>
              <a:t>Durée : </a:t>
            </a:r>
            <a:r>
              <a:rPr lang="fr-FR">
                <a:latin typeface="Verdana" panose="020B0604030504040204" pitchFamily="34" charset="0"/>
                <a:ea typeface="Verdana" panose="020B0604030504040204" pitchFamily="34" charset="0"/>
                <a:cs typeface="Verdana" panose="020B0604030504040204" pitchFamily="34" charset="0"/>
              </a:rPr>
              <a:t>xx mn</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sz="1000" b="1">
              <a:latin typeface="Verdana" panose="020B0604030504040204" pitchFamily="34" charset="0"/>
              <a:ea typeface="Verdana" panose="020B0604030504040204" pitchFamily="34" charset="0"/>
              <a:cs typeface="Verdana" panose="020B0604030504040204" pitchFamily="34" charset="0"/>
            </a:endParaRPr>
          </a:p>
          <a:p>
            <a:endParaRPr lang="fr-FR" noProof="0">
              <a:latin typeface="Verdana" panose="020B0604030504040204" pitchFamily="34" charset="0"/>
              <a:ea typeface="Verdana" panose="020B0604030504040204" pitchFamily="34" charset="0"/>
              <a:cs typeface="Verdana" panose="020B0604030504040204" pitchFamily="34" charset="0"/>
            </a:endParaRPr>
          </a:p>
          <a:p>
            <a:r>
              <a:rPr lang="fr-FR" noProof="0">
                <a:latin typeface="Verdana" panose="020B0604030504040204" pitchFamily="34" charset="0"/>
                <a:ea typeface="Verdana" panose="020B0604030504040204" pitchFamily="34" charset="0"/>
                <a:cs typeface="Verdana" panose="020B0604030504040204" pitchFamily="34" charset="0"/>
              </a:rPr>
              <a:t>On parle de « situation de handicap » depuis tout à l’heure.</a:t>
            </a:r>
          </a:p>
          <a:p>
            <a:r>
              <a:rPr lang="fr-FR" noProof="0">
                <a:latin typeface="Verdana" panose="020B0604030504040204" pitchFamily="34" charset="0"/>
                <a:ea typeface="Verdana" panose="020B0604030504040204" pitchFamily="34" charset="0"/>
                <a:cs typeface="Verdana" panose="020B0604030504040204" pitchFamily="34" charset="0"/>
              </a:rPr>
              <a:t>Il est temps de voir quelles sont les aides techniques qui peuvent être utilisées pour pallier les situations de </a:t>
            </a:r>
            <a:r>
              <a:rPr lang="fr-FR" b="1" u="sng" noProof="0">
                <a:latin typeface="Verdana" panose="020B0604030504040204" pitchFamily="34" charset="0"/>
                <a:ea typeface="Verdana" panose="020B0604030504040204" pitchFamily="34" charset="0"/>
                <a:cs typeface="Verdana" panose="020B0604030504040204" pitchFamily="34" charset="0"/>
              </a:rPr>
              <a:t>handicap numérique</a:t>
            </a:r>
            <a:r>
              <a:rPr lang="fr-FR" noProof="0">
                <a:latin typeface="Verdana" panose="020B0604030504040204" pitchFamily="34" charset="0"/>
                <a:ea typeface="Verdana" panose="020B0604030504040204" pitchFamily="34" charset="0"/>
                <a:cs typeface="Verdana" panose="020B0604030504040204" pitchFamily="34" charset="0"/>
              </a:rPr>
              <a:t>.</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10</a:t>
            </a:fld>
            <a:endParaRPr lang="en-GB"/>
          </a:p>
        </p:txBody>
      </p:sp>
    </p:spTree>
    <p:extLst>
      <p:ext uri="{BB962C8B-B14F-4D97-AF65-F5344CB8AC3E}">
        <p14:creationId xmlns:p14="http://schemas.microsoft.com/office/powerpoint/2010/main" val="2559228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kern="100">
                <a:effectLst/>
                <a:latin typeface="Verdana" panose="020B0604030504040204" pitchFamily="34" charset="0"/>
                <a:ea typeface="Verdana" panose="020B0604030504040204" pitchFamily="34" charset="0"/>
                <a:cs typeface="Verdana" panose="020B0604030504040204" pitchFamily="34" charset="0"/>
              </a:rPr>
              <a:t>Voix off - possibilité 1</a:t>
            </a:r>
            <a:r>
              <a:rPr lang="fr-FR" u="none" kern="100">
                <a:effectLst/>
                <a:latin typeface="Verdana" panose="020B0604030504040204" pitchFamily="34" charset="0"/>
                <a:ea typeface="Verdana" panose="020B0604030504040204" pitchFamily="34" charset="0"/>
                <a:cs typeface="Verdana" panose="020B0604030504040204" pitchFamily="34" charset="0"/>
              </a:rPr>
              <a:t> </a:t>
            </a:r>
            <a:r>
              <a:rPr lang="fr-FR" kern="100">
                <a:effectLst/>
                <a:latin typeface="Verdana" panose="020B0604030504040204" pitchFamily="34" charset="0"/>
                <a:ea typeface="Verdana" panose="020B0604030504040204" pitchFamily="34" charset="0"/>
                <a:cs typeface="Verdana" panose="020B0604030504040204" pitchFamily="34" charset="0"/>
              </a:rPr>
              <a:t>:</a:t>
            </a:r>
          </a:p>
          <a:p>
            <a:pPr marL="82550" lvl="1" indent="0">
              <a:buNone/>
            </a:pPr>
            <a:r>
              <a:rPr lang="fr-FR" kern="100">
                <a:effectLst/>
                <a:latin typeface="Verdana" panose="020B0604030504040204" pitchFamily="34" charset="0"/>
                <a:ea typeface="Verdana" panose="020B0604030504040204" pitchFamily="34" charset="0"/>
                <a:cs typeface="Verdana" panose="020B0604030504040204" pitchFamily="34" charset="0"/>
              </a:rPr>
              <a:t>On distingue </a:t>
            </a:r>
            <a:r>
              <a:rPr lang="fr-FR" b="1" kern="100">
                <a:effectLst/>
                <a:latin typeface="Verdana" panose="020B0604030504040204" pitchFamily="34" charset="0"/>
                <a:ea typeface="Verdana" panose="020B0604030504040204" pitchFamily="34" charset="0"/>
                <a:cs typeface="Verdana" panose="020B0604030504040204" pitchFamily="34" charset="0"/>
              </a:rPr>
              <a:t>3 grands types de déficiences </a:t>
            </a:r>
            <a:r>
              <a:rPr lang="fr-FR" kern="100">
                <a:effectLst/>
                <a:latin typeface="Verdana" panose="020B0604030504040204" pitchFamily="34" charset="0"/>
                <a:ea typeface="Verdana" panose="020B0604030504040204" pitchFamily="34" charset="0"/>
                <a:cs typeface="Verdana" panose="020B0604030504040204" pitchFamily="34" charset="0"/>
              </a:rPr>
              <a:t>: sensorielles, mentales, motrices.</a:t>
            </a:r>
          </a:p>
          <a:p>
            <a:pPr marL="82550" lvl="1" indent="0">
              <a:buNone/>
            </a:pPr>
            <a:endParaRPr lang="fr-FR" kern="100">
              <a:effectLst/>
              <a:latin typeface="Verdana" panose="020B0604030504040204" pitchFamily="34" charset="0"/>
              <a:ea typeface="Verdana" panose="020B0604030504040204" pitchFamily="34" charset="0"/>
              <a:cs typeface="Verdana" panose="020B0604030504040204" pitchFamily="34" charset="0"/>
            </a:endParaRPr>
          </a:p>
          <a:p>
            <a:pPr marL="82550" lvl="1" indent="0">
              <a:buNone/>
            </a:pPr>
            <a:r>
              <a:rPr lang="fr-FR" kern="100">
                <a:effectLst/>
                <a:latin typeface="Verdana" panose="020B0604030504040204" pitchFamily="34" charset="0"/>
                <a:ea typeface="Verdana" panose="020B0604030504040204" pitchFamily="34" charset="0"/>
                <a:cs typeface="Verdana" panose="020B0604030504040204" pitchFamily="34" charset="0"/>
              </a:rPr>
              <a:t>Les déficiences peuvent conduire à des </a:t>
            </a:r>
            <a:r>
              <a:rPr lang="fr-FR" b="1" kern="100">
                <a:effectLst/>
                <a:latin typeface="Verdana" panose="020B0604030504040204" pitchFamily="34" charset="0"/>
                <a:ea typeface="Verdana" panose="020B0604030504040204" pitchFamily="34" charset="0"/>
                <a:cs typeface="Verdana" panose="020B0604030504040204" pitchFamily="34" charset="0"/>
              </a:rPr>
              <a:t>incapacités</a:t>
            </a:r>
            <a:r>
              <a:rPr lang="fr-FR" kern="100">
                <a:effectLst/>
                <a:latin typeface="Verdana" panose="020B0604030504040204" pitchFamily="34" charset="0"/>
                <a:ea typeface="Verdana" panose="020B0604030504040204" pitchFamily="34" charset="0"/>
                <a:cs typeface="Verdana" panose="020B0604030504040204" pitchFamily="34" charset="0"/>
              </a:rPr>
              <a:t>, c’est-à-dire des impossibilités pour la personne déficiente de faire certaines actions, mais pas  toutes.</a:t>
            </a:r>
          </a:p>
          <a:p>
            <a:pPr marL="82550" lvl="1" indent="0">
              <a:buNone/>
            </a:pPr>
            <a:endParaRPr lang="fr-FR" kern="100">
              <a:effectLst/>
              <a:latin typeface="Verdana" panose="020B0604030504040204" pitchFamily="34" charset="0"/>
              <a:ea typeface="Verdana" panose="020B0604030504040204" pitchFamily="34" charset="0"/>
              <a:cs typeface="Verdana" panose="020B0604030504040204" pitchFamily="34" charset="0"/>
            </a:endParaRPr>
          </a:p>
          <a:p>
            <a:pPr marL="82550" lvl="1" indent="0">
              <a:buNone/>
            </a:pPr>
            <a:r>
              <a:rPr lang="fr-FR" kern="100">
                <a:effectLst/>
                <a:latin typeface="Verdana" panose="020B0604030504040204" pitchFamily="34" charset="0"/>
                <a:ea typeface="Verdana" panose="020B0604030504040204" pitchFamily="34" charset="0"/>
                <a:cs typeface="Verdana" panose="020B0604030504040204" pitchFamily="34" charset="0"/>
              </a:rPr>
              <a:t>Le </a:t>
            </a:r>
            <a:r>
              <a:rPr lang="fr-FR" b="1" kern="100">
                <a:effectLst/>
                <a:latin typeface="Verdana" panose="020B0604030504040204" pitchFamily="34" charset="0"/>
                <a:ea typeface="Verdana" panose="020B0604030504040204" pitchFamily="34" charset="0"/>
                <a:cs typeface="Verdana" panose="020B0604030504040204" pitchFamily="34" charset="0"/>
              </a:rPr>
              <a:t>handicap</a:t>
            </a:r>
            <a:r>
              <a:rPr lang="fr-FR" kern="100">
                <a:effectLst/>
                <a:latin typeface="Verdana" panose="020B0604030504040204" pitchFamily="34" charset="0"/>
                <a:ea typeface="Verdana" panose="020B0604030504040204" pitchFamily="34" charset="0"/>
                <a:cs typeface="Verdana" panose="020B0604030504040204" pitchFamily="34" charset="0"/>
              </a:rPr>
              <a:t> n’est pas juste un problème de santé. </a:t>
            </a:r>
            <a:r>
              <a:rPr lang="fr-FR" b="1" kern="100">
                <a:effectLst/>
                <a:latin typeface="Verdana" panose="020B0604030504040204" pitchFamily="34" charset="0"/>
                <a:ea typeface="Verdana" panose="020B0604030504040204" pitchFamily="34" charset="0"/>
                <a:cs typeface="Verdana" panose="020B0604030504040204" pitchFamily="34" charset="0"/>
              </a:rPr>
              <a:t>Il résulte de l’interaction entre les caractéristiques corporelles d’une personne et les caractéristiques son environnement. Il est situationnel</a:t>
            </a:r>
            <a:r>
              <a:rPr lang="fr-FR" kern="100">
                <a:effectLst/>
                <a:latin typeface="Verdana" panose="020B0604030504040204" pitchFamily="34" charset="0"/>
                <a:ea typeface="Verdana" panose="020B0604030504040204" pitchFamily="34" charset="0"/>
                <a:cs typeface="Verdana" panose="020B0604030504040204" pitchFamily="34" charset="0"/>
              </a:rPr>
              <a:t>.</a:t>
            </a:r>
          </a:p>
          <a:p>
            <a:endParaRPr lang="fr-FR" kern="100">
              <a:effectLst/>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u="sng" kern="100">
                <a:effectLst/>
                <a:latin typeface="Verdana" panose="020B0604030504040204" pitchFamily="34" charset="0"/>
                <a:ea typeface="Verdana" panose="020B0604030504040204" pitchFamily="34" charset="0"/>
                <a:cs typeface="Verdana" panose="020B0604030504040204" pitchFamily="34" charset="0"/>
              </a:rPr>
              <a:t>Voix off - possibilité 2</a:t>
            </a:r>
            <a:r>
              <a:rPr lang="fr-FR" u="none" kern="100">
                <a:effectLst/>
                <a:latin typeface="Verdana" panose="020B0604030504040204" pitchFamily="34" charset="0"/>
                <a:ea typeface="Verdana" panose="020B0604030504040204" pitchFamily="34" charset="0"/>
                <a:cs typeface="Verdana" panose="020B0604030504040204" pitchFamily="34" charset="0"/>
              </a:rPr>
              <a:t> </a:t>
            </a:r>
            <a:r>
              <a:rPr lang="fr-FR" kern="100">
                <a:effectLst/>
                <a:latin typeface="Verdana" panose="020B0604030504040204" pitchFamily="34" charset="0"/>
                <a:ea typeface="Verdana" panose="020B0604030504040204" pitchFamily="34" charset="0"/>
                <a:cs typeface="Verdana" panose="020B0604030504040204" pitchFamily="34" charset="0"/>
              </a:rPr>
              <a:t>:</a:t>
            </a:r>
          </a:p>
          <a:p>
            <a:pPr marL="92075" indent="0">
              <a:buFont typeface="Arial" panose="020B0604020202020204" pitchFamily="34" charset="0"/>
              <a:buNone/>
            </a:pPr>
            <a:r>
              <a:rPr lang="fr-FR" kern="100">
                <a:effectLst/>
                <a:latin typeface="Verdana" panose="020B0604030504040204" pitchFamily="34" charset="0"/>
                <a:ea typeface="Verdana" panose="020B0604030504040204" pitchFamily="34" charset="0"/>
                <a:cs typeface="Verdana" panose="020B0604030504040204" pitchFamily="34" charset="0"/>
              </a:rPr>
              <a:t>On va voir au travers de ces illustrations que le handicap n’est pas juste un problème de santé, mais qu’il résulte de l’interaction entre la personne et son environnement, qu’il est situationnel.</a:t>
            </a:r>
          </a:p>
          <a:p>
            <a:pPr marL="646113" lvl="2" indent="-285750"/>
            <a:r>
              <a:rPr lang="fr-FR" u="sng" kern="100">
                <a:effectLst/>
                <a:latin typeface="Verdana" panose="020B0604030504040204" pitchFamily="34" charset="0"/>
                <a:ea typeface="Verdana" panose="020B0604030504040204" pitchFamily="34" charset="0"/>
                <a:cs typeface="Verdana" panose="020B0604030504040204" pitchFamily="34" charset="0"/>
              </a:rPr>
              <a:t>Image 1 </a:t>
            </a:r>
            <a:r>
              <a:rPr lang="fr-FR" kern="100">
                <a:effectLst/>
                <a:latin typeface="Verdana" panose="020B0604030504040204" pitchFamily="34" charset="0"/>
                <a:ea typeface="Verdana" panose="020B0604030504040204" pitchFamily="34" charset="0"/>
                <a:cs typeface="Verdana" panose="020B0604030504040204" pitchFamily="34" charset="0"/>
              </a:rPr>
              <a:t>: En effet, on voit que la personne en fauteuil est en situation de handicap pour poster sa lettre non pas parce qu’elle dans un fauteuil, mais de par la manière dont la boite aux lettres est installée et située. Une boite aux lettres qui se trouverait à la hauteur de la personne en fauteuil ne lui poserait aucun problème d’accessibilité, et elle ne se trouverait pas en situation de handicap.</a:t>
            </a:r>
          </a:p>
          <a:p>
            <a:pPr marL="646113" lvl="2" indent="-285750"/>
            <a:r>
              <a:rPr lang="fr-FR" kern="100">
                <a:effectLst/>
                <a:latin typeface="Verdana" panose="020B0604030504040204" pitchFamily="34" charset="0"/>
                <a:ea typeface="Verdana" panose="020B0604030504040204" pitchFamily="34" charset="0"/>
                <a:cs typeface="Verdana" panose="020B0604030504040204" pitchFamily="34" charset="0"/>
              </a:rPr>
              <a:t>Image 2 : dans la 2</a:t>
            </a:r>
            <a:r>
              <a:rPr lang="fr-FR" kern="100" baseline="30000">
                <a:effectLst/>
                <a:latin typeface="Verdana" panose="020B0604030504040204" pitchFamily="34" charset="0"/>
                <a:ea typeface="Verdana" panose="020B0604030504040204" pitchFamily="34" charset="0"/>
                <a:cs typeface="Verdana" panose="020B0604030504040204" pitchFamily="34" charset="0"/>
              </a:rPr>
              <a:t>nde</a:t>
            </a:r>
            <a:r>
              <a:rPr lang="fr-FR" kern="100">
                <a:effectLst/>
                <a:latin typeface="Verdana" panose="020B0604030504040204" pitchFamily="34" charset="0"/>
                <a:ea typeface="Verdana" panose="020B0604030504040204" pitchFamily="34" charset="0"/>
                <a:cs typeface="Verdana" panose="020B0604030504040204" pitchFamily="34" charset="0"/>
              </a:rPr>
              <a:t> image, qui vous semble le plus en situation de handicap ? Et bien là, c’est plutôt la personne qui marche avec ces gros sacs de courses qui semble en situation de handicap et pas la personne en fauteuil.</a:t>
            </a:r>
          </a:p>
          <a:p>
            <a:pPr marL="646113" lvl="2" indent="-285750"/>
            <a:endParaRPr lang="fr-FR" kern="100">
              <a:effectLst/>
              <a:latin typeface="Verdana" panose="020B0604030504040204" pitchFamily="34" charset="0"/>
              <a:ea typeface="Verdana" panose="020B0604030504040204" pitchFamily="34" charset="0"/>
              <a:cs typeface="Verdana" panose="020B0604030504040204" pitchFamily="34" charset="0"/>
            </a:endParaRPr>
          </a:p>
          <a:p>
            <a:pPr marL="92075" lvl="0" indent="0">
              <a:buNone/>
            </a:pPr>
            <a:r>
              <a:rPr lang="fr-FR" kern="100">
                <a:effectLst/>
                <a:latin typeface="Verdana" panose="020B0604030504040204" pitchFamily="34" charset="0"/>
                <a:ea typeface="Verdana" panose="020B0604030504040204" pitchFamily="34" charset="0"/>
                <a:cs typeface="Verdana" panose="020B0604030504040204" pitchFamily="34" charset="0"/>
              </a:rPr>
              <a:t>Donc, la notion de situation de handicap est bien dépendante de l’environnent et de la situation dans laquelle chacun se trouve à un moment donné.</a:t>
            </a:r>
          </a:p>
          <a:p>
            <a:endParaRPr lang="fr-FR" kern="100">
              <a:effectLst/>
              <a:latin typeface="Verdana" panose="020B0604030504040204" pitchFamily="34" charset="0"/>
              <a:ea typeface="Verdana" panose="020B0604030504040204" pitchFamily="34" charset="0"/>
              <a:cs typeface="Verdana" panose="020B0604030504040204" pitchFamily="34" charset="0"/>
            </a:endParaRPr>
          </a:p>
          <a:p>
            <a:r>
              <a:rPr lang="fr-FR" kern="100">
                <a:effectLst/>
                <a:latin typeface="Verdana" panose="020B0604030504040204" pitchFamily="34" charset="0"/>
                <a:ea typeface="Verdana" panose="020B0604030504040204" pitchFamily="34" charset="0"/>
                <a:cs typeface="Verdana" panose="020B0604030504040204" pitchFamily="34" charset="0"/>
              </a:rPr>
              <a:t>--------------------</a:t>
            </a:r>
          </a:p>
          <a:p>
            <a:r>
              <a:rPr lang="fr-FR" u="sng" kern="100">
                <a:effectLst/>
                <a:latin typeface="Verdana" panose="020B0604030504040204" pitchFamily="34" charset="0"/>
                <a:ea typeface="Verdana" panose="020B0604030504040204" pitchFamily="34" charset="0"/>
                <a:cs typeface="Verdana" panose="020B0604030504040204" pitchFamily="34" charset="0"/>
              </a:rPr>
              <a:t>Infos en plus </a:t>
            </a:r>
            <a:r>
              <a:rPr lang="fr-FR" kern="100">
                <a:effectLst/>
                <a:latin typeface="Verdana" panose="020B0604030504040204" pitchFamily="34" charset="0"/>
                <a:ea typeface="Verdana" panose="020B0604030504040204" pitchFamily="34" charset="0"/>
                <a:cs typeface="Verdana" panose="020B0604030504040204" pitchFamily="34" charset="0"/>
              </a:rPr>
              <a:t>:</a:t>
            </a:r>
          </a:p>
          <a:p>
            <a:r>
              <a:rPr lang="fr-FR" kern="100">
                <a:effectLst/>
                <a:latin typeface="Verdana" panose="020B0604030504040204" pitchFamily="34" charset="0"/>
                <a:ea typeface="Verdana" panose="020B0604030504040204" pitchFamily="34" charset="0"/>
                <a:cs typeface="Verdana" panose="020B0604030504040204" pitchFamily="34" charset="0"/>
              </a:rPr>
              <a:t>Les </a:t>
            </a:r>
            <a:r>
              <a:rPr lang="fr-FR" b="1" kern="100">
                <a:effectLst/>
                <a:latin typeface="Verdana" panose="020B0604030504040204" pitchFamily="34" charset="0"/>
                <a:ea typeface="Verdana" panose="020B0604030504040204" pitchFamily="34" charset="0"/>
                <a:cs typeface="Verdana" panose="020B0604030504040204" pitchFamily="34" charset="0"/>
              </a:rPr>
              <a:t>déficiences</a:t>
            </a:r>
            <a:r>
              <a:rPr lang="fr-FR" kern="100">
                <a:effectLst/>
                <a:latin typeface="Verdana" panose="020B0604030504040204" pitchFamily="34" charset="0"/>
                <a:ea typeface="Verdana" panose="020B0604030504040204" pitchFamily="34" charset="0"/>
                <a:cs typeface="Verdana" panose="020B0604030504040204" pitchFamily="34" charset="0"/>
              </a:rPr>
              <a:t> sont des écarts de fonctionnement d’un organe ou d’un sens par rapport au fonctionnement normal de cet organe. </a:t>
            </a:r>
          </a:p>
          <a:p>
            <a:r>
              <a:rPr lang="fr-FR" kern="100">
                <a:effectLst/>
                <a:latin typeface="Verdana" panose="020B0604030504040204" pitchFamily="34" charset="0"/>
                <a:ea typeface="Verdana" panose="020B0604030504040204" pitchFamily="34" charset="0"/>
                <a:cs typeface="Verdana" panose="020B0604030504040204" pitchFamily="34" charset="0"/>
              </a:rPr>
              <a:t> </a:t>
            </a:r>
          </a:p>
          <a:p>
            <a:r>
              <a:rPr lang="fr-FR" kern="100">
                <a:effectLst/>
                <a:latin typeface="Verdana" panose="020B0604030504040204" pitchFamily="34" charset="0"/>
                <a:ea typeface="Verdana" panose="020B0604030504040204" pitchFamily="34" charset="0"/>
                <a:cs typeface="Verdana" panose="020B0604030504040204" pitchFamily="34" charset="0"/>
              </a:rPr>
              <a:t>Les déficiences peuvent conduire à des </a:t>
            </a:r>
            <a:r>
              <a:rPr lang="fr-FR" b="1" kern="100">
                <a:effectLst/>
                <a:latin typeface="Verdana" panose="020B0604030504040204" pitchFamily="34" charset="0"/>
                <a:ea typeface="Verdana" panose="020B0604030504040204" pitchFamily="34" charset="0"/>
                <a:cs typeface="Verdana" panose="020B0604030504040204" pitchFamily="34" charset="0"/>
              </a:rPr>
              <a:t>incapacités</a:t>
            </a:r>
            <a:r>
              <a:rPr lang="fr-FR" kern="100">
                <a:effectLst/>
                <a:latin typeface="Verdana" panose="020B0604030504040204" pitchFamily="34" charset="0"/>
                <a:ea typeface="Verdana" panose="020B0604030504040204" pitchFamily="34" charset="0"/>
                <a:cs typeface="Verdana" panose="020B0604030504040204" pitchFamily="34" charset="0"/>
              </a:rPr>
              <a:t>, c’est-à-dire des impossibilités pour la personne déficiente de faire certaines actions, mais pas  toutes.</a:t>
            </a:r>
          </a:p>
          <a:p>
            <a:r>
              <a:rPr lang="fr-FR" kern="100">
                <a:effectLst/>
                <a:latin typeface="Verdana" panose="020B0604030504040204" pitchFamily="34" charset="0"/>
                <a:ea typeface="Verdana" panose="020B0604030504040204" pitchFamily="34" charset="0"/>
                <a:cs typeface="Verdana" panose="020B0604030504040204" pitchFamily="34" charset="0"/>
              </a:rPr>
              <a:t> </a:t>
            </a:r>
          </a:p>
          <a:p>
            <a:r>
              <a:rPr lang="fr-FR" kern="100">
                <a:effectLst/>
                <a:latin typeface="Verdana" panose="020B0604030504040204" pitchFamily="34" charset="0"/>
                <a:ea typeface="Verdana" panose="020B0604030504040204" pitchFamily="34" charset="0"/>
                <a:cs typeface="Verdana" panose="020B0604030504040204" pitchFamily="34" charset="0"/>
              </a:rPr>
              <a:t>Le </a:t>
            </a:r>
            <a:r>
              <a:rPr lang="fr-FR" b="1" kern="100">
                <a:effectLst/>
                <a:latin typeface="Verdana" panose="020B0604030504040204" pitchFamily="34" charset="0"/>
                <a:ea typeface="Verdana" panose="020B0604030504040204" pitchFamily="34" charset="0"/>
                <a:cs typeface="Verdana" panose="020B0604030504040204" pitchFamily="34" charset="0"/>
              </a:rPr>
              <a:t>handicap</a:t>
            </a:r>
            <a:r>
              <a:rPr lang="fr-FR" kern="100">
                <a:effectLst/>
                <a:latin typeface="Verdana" panose="020B0604030504040204" pitchFamily="34" charset="0"/>
                <a:ea typeface="Verdana" panose="020B0604030504040204" pitchFamily="34" charset="0"/>
                <a:cs typeface="Verdana" panose="020B0604030504040204" pitchFamily="34" charset="0"/>
              </a:rPr>
              <a:t> n’est pas juste un problème de santé. </a:t>
            </a:r>
            <a:r>
              <a:rPr lang="fr-FR" b="1" kern="100">
                <a:effectLst/>
                <a:latin typeface="Verdana" panose="020B0604030504040204" pitchFamily="34" charset="0"/>
                <a:ea typeface="Verdana" panose="020B0604030504040204" pitchFamily="34" charset="0"/>
                <a:cs typeface="Verdana" panose="020B0604030504040204" pitchFamily="34" charset="0"/>
              </a:rPr>
              <a:t>Il résulte de l’interaction entre les caractéristiques corporelles d’une personne et les caractéristiques de la société où elle vit, c’est-à-dire de son environnement. Il est situationnel</a:t>
            </a:r>
            <a:r>
              <a:rPr lang="fr-FR" kern="100">
                <a:effectLst/>
                <a:latin typeface="Verdana" panose="020B0604030504040204" pitchFamily="34" charset="0"/>
                <a:ea typeface="Verdana" panose="020B0604030504040204" pitchFamily="34" charset="0"/>
                <a:cs typeface="Verdana" panose="020B0604030504040204" pitchFamily="34" charset="0"/>
              </a:rPr>
              <a:t>.</a:t>
            </a:r>
          </a:p>
          <a:p>
            <a:r>
              <a:rPr lang="fr-FR" kern="100">
                <a:effectLst/>
                <a:latin typeface="Verdana" panose="020B0604030504040204" pitchFamily="34" charset="0"/>
                <a:ea typeface="Verdana" panose="020B0604030504040204" pitchFamily="34" charset="0"/>
                <a:cs typeface="Verdana" panose="020B0604030504040204" pitchFamily="34" charset="0"/>
              </a:rPr>
              <a:t>Le handicap réside donc dans la perte ou la limitation des possibilités de participer à la vie de la collectivité à égalité avec les autres.</a:t>
            </a:r>
          </a:p>
          <a:p>
            <a:r>
              <a:rPr lang="fr-FR" kern="100">
                <a:effectLst/>
                <a:latin typeface="Verdana" panose="020B0604030504040204" pitchFamily="34" charset="0"/>
                <a:ea typeface="Verdana" panose="020B0604030504040204" pitchFamily="34" charset="0"/>
                <a:cs typeface="Verdana" panose="020B0604030504040204" pitchFamily="34" charset="0"/>
              </a:rPr>
              <a:t>Le handicap étant considéré comme un « désavantage social dont la société est en partie responsable », on utilise plus la notion de personne en "situation de handicap" et non plus de personne "handicapée", ce qui permet distinguer la personne des « situations de handicap rencontrées dans sa vie »</a:t>
            </a:r>
          </a:p>
          <a:p>
            <a:r>
              <a:rPr lang="fr-FR" kern="100">
                <a:effectLst/>
                <a:latin typeface="Verdana" panose="020B0604030504040204" pitchFamily="34" charset="0"/>
                <a:ea typeface="Verdana" panose="020B0604030504040204" pitchFamily="34" charset="0"/>
                <a:cs typeface="Verdana" panose="020B0604030504040204" pitchFamily="34" charset="0"/>
              </a:rPr>
              <a:t>Une personne peut vivre une alternance ou même un spectre de situations entre participation sociale et handicap. Par exemple, une personne qui a un handicap mental ne rencontre pas d'obstacle physique ou autre pour monter dans un bus, ce qui n'est pas le cas d'une personne en fauteuil roulant, mais peut nécessiter un soutien particulier pour effectuer une tâche cognitive, comme par exemple se remémorer et saisir un mot de passe dans une application.</a:t>
            </a:r>
          </a:p>
          <a:p>
            <a:r>
              <a:rPr lang="fr-FR" kern="100">
                <a:effectLst/>
                <a:latin typeface="Verdana" panose="020B0604030504040204" pitchFamily="34" charset="0"/>
                <a:ea typeface="Verdana" panose="020B0604030504040204" pitchFamily="34" charset="0"/>
                <a:cs typeface="Verdana" panose="020B0604030504040204" pitchFamily="34" charset="0"/>
              </a:rPr>
              <a:t> </a:t>
            </a:r>
          </a:p>
          <a:p>
            <a:r>
              <a:rPr lang="fr-FR" kern="100">
                <a:effectLst/>
                <a:latin typeface="Verdana" panose="020B0604030504040204" pitchFamily="34" charset="0"/>
                <a:ea typeface="Verdana" panose="020B0604030504040204" pitchFamily="34" charset="0"/>
                <a:cs typeface="Verdana" panose="020B0604030504040204" pitchFamily="34" charset="0"/>
              </a:rPr>
              <a:t>Selon le modèle social, le handicap est compris comme résultant des interactions entre les personnes avec des limitations réelles ou perçues et des obstacles dans les attitudes ou les environnements qui entravent leur participation pleine et entière à la société de la même manière que les autres</a:t>
            </a:r>
          </a:p>
          <a:p>
            <a:r>
              <a:rPr lang="fr-FR" kern="100">
                <a:effectLst/>
                <a:latin typeface="Verdana" panose="020B0604030504040204" pitchFamily="34" charset="0"/>
                <a:ea typeface="Verdana" panose="020B0604030504040204" pitchFamily="34" charset="0"/>
                <a:cs typeface="Verdana" panose="020B0604030504040204" pitchFamily="34" charset="0"/>
              </a:rPr>
              <a:t> </a:t>
            </a:r>
          </a:p>
          <a:p>
            <a:r>
              <a:rPr lang="fr-FR" kern="100">
                <a:effectLst/>
                <a:latin typeface="Verdana" panose="020B0604030504040204" pitchFamily="34" charset="0"/>
                <a:ea typeface="Verdana" panose="020B0604030504040204" pitchFamily="34" charset="0"/>
                <a:cs typeface="Verdana" panose="020B0604030504040204" pitchFamily="34" charset="0"/>
              </a:rPr>
              <a:t>Pour surmonter les difficultés auxquelles les personnes handicapées sont confrontées, des interventions destinées à lever les obstacles environnementaux et sociaux sont nécessaires</a:t>
            </a:r>
          </a:p>
          <a:p>
            <a:r>
              <a:rPr lang="fr-FR" kern="100">
                <a:effectLst/>
                <a:latin typeface="Verdana" panose="020B0604030504040204" pitchFamily="34" charset="0"/>
                <a:ea typeface="Verdana" panose="020B0604030504040204" pitchFamily="34" charset="0"/>
                <a:cs typeface="Verdana" panose="020B0604030504040204" pitchFamily="34" charset="0"/>
              </a:rPr>
              <a:t> </a:t>
            </a:r>
          </a:p>
          <a:p>
            <a:r>
              <a:rPr lang="fr-FR" kern="100">
                <a:effectLst/>
                <a:latin typeface="Verdana" panose="020B0604030504040204" pitchFamily="34" charset="0"/>
                <a:ea typeface="Verdana" panose="020B0604030504040204" pitchFamily="34" charset="0"/>
                <a:cs typeface="Verdana" panose="020B0604030504040204" pitchFamily="34" charset="0"/>
              </a:rPr>
              <a:t>Source : https://</a:t>
            </a:r>
            <a:r>
              <a:rPr lang="fr-FR" kern="100" err="1">
                <a:effectLst/>
                <a:latin typeface="Verdana" panose="020B0604030504040204" pitchFamily="34" charset="0"/>
                <a:ea typeface="Verdana" panose="020B0604030504040204" pitchFamily="34" charset="0"/>
                <a:cs typeface="Verdana" panose="020B0604030504040204" pitchFamily="34" charset="0"/>
              </a:rPr>
              <a:t>fr.wikipedia.org</a:t>
            </a:r>
            <a:r>
              <a:rPr lang="fr-FR" kern="100">
                <a:effectLst/>
                <a:latin typeface="Verdana" panose="020B0604030504040204" pitchFamily="34" charset="0"/>
                <a:ea typeface="Verdana" panose="020B0604030504040204" pitchFamily="34" charset="0"/>
                <a:cs typeface="Verdana" panose="020B0604030504040204" pitchFamily="34" charset="0"/>
              </a:rPr>
              <a:t>/wiki/</a:t>
            </a:r>
            <a:r>
              <a:rPr lang="fr-FR" kern="100" err="1">
                <a:effectLst/>
                <a:latin typeface="Verdana" panose="020B0604030504040204" pitchFamily="34" charset="0"/>
                <a:ea typeface="Verdana" panose="020B0604030504040204" pitchFamily="34" charset="0"/>
                <a:cs typeface="Verdana" panose="020B0604030504040204" pitchFamily="34" charset="0"/>
              </a:rPr>
              <a:t>HandicapSituations</a:t>
            </a:r>
            <a:r>
              <a:rPr lang="fr-FR" kern="100">
                <a:effectLst/>
                <a:latin typeface="Verdana" panose="020B0604030504040204" pitchFamily="34" charset="0"/>
                <a:ea typeface="Verdana" panose="020B0604030504040204" pitchFamily="34" charset="0"/>
                <a:cs typeface="Verdana" panose="020B0604030504040204" pitchFamily="34" charset="0"/>
              </a:rPr>
              <a:t> de handicap numérique</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11</a:t>
            </a:fld>
            <a:endParaRPr lang="en-GB"/>
          </a:p>
        </p:txBody>
      </p:sp>
    </p:spTree>
    <p:extLst>
      <p:ext uri="{BB962C8B-B14F-4D97-AF65-F5344CB8AC3E}">
        <p14:creationId xmlns:p14="http://schemas.microsoft.com/office/powerpoint/2010/main" val="2039390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atin typeface="Verdana" panose="020B0604030504040204" pitchFamily="34" charset="0"/>
                <a:ea typeface="Verdana" panose="020B0604030504040204" pitchFamily="34" charset="0"/>
                <a:cs typeface="Verdana" panose="020B0604030504040204" pitchFamily="34" charset="0"/>
              </a:rPr>
              <a:t>Capacités nécessaires pour utiliser un périphérique numérique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atin typeface="Verdana" panose="020B0604030504040204" pitchFamily="34" charset="0"/>
                <a:ea typeface="Verdana" panose="020B0604030504040204" pitchFamily="34" charset="0"/>
                <a:cs typeface="Verdana" panose="020B0604030504040204" pitchFamily="34" charset="0"/>
              </a:rPr>
              <a:t>Voir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atin typeface="Verdana" panose="020B0604030504040204" pitchFamily="34" charset="0"/>
                <a:ea typeface="Verdana" panose="020B0604030504040204" pitchFamily="34" charset="0"/>
                <a:cs typeface="Verdana" panose="020B0604030504040204" pitchFamily="34" charset="0"/>
              </a:rPr>
              <a:t>lire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atin typeface="Verdana" panose="020B0604030504040204" pitchFamily="34" charset="0"/>
                <a:ea typeface="Verdana" panose="020B0604030504040204" pitchFamily="34" charset="0"/>
                <a:cs typeface="Verdana" panose="020B0604030504040204" pitchFamily="34" charset="0"/>
              </a:rPr>
              <a:t>entendre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atin typeface="Verdana" panose="020B0604030504040204" pitchFamily="34" charset="0"/>
                <a:ea typeface="Verdana" panose="020B0604030504040204" pitchFamily="34" charset="0"/>
                <a:cs typeface="Verdana" panose="020B0604030504040204" pitchFamily="34" charset="0"/>
              </a:rPr>
              <a:t>taper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atin typeface="Verdana" panose="020B0604030504040204" pitchFamily="34" charset="0"/>
                <a:ea typeface="Verdana" panose="020B0604030504040204" pitchFamily="34" charset="0"/>
                <a:cs typeface="Verdana" panose="020B0604030504040204" pitchFamily="34" charset="0"/>
              </a:rPr>
              <a:t>toucher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atin typeface="Verdana" panose="020B0604030504040204" pitchFamily="34" charset="0"/>
                <a:ea typeface="Verdana" panose="020B0604030504040204" pitchFamily="34" charset="0"/>
                <a:cs typeface="Verdana" panose="020B0604030504040204" pitchFamily="34" charset="0"/>
              </a:rPr>
              <a:t>écrire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atin typeface="Verdana" panose="020B0604030504040204" pitchFamily="34" charset="0"/>
                <a:ea typeface="Verdana" panose="020B0604030504040204" pitchFamily="34" charset="0"/>
                <a:cs typeface="Verdana" panose="020B0604030504040204" pitchFamily="34" charset="0"/>
              </a:rPr>
              <a:t>cliquer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atin typeface="Verdana" panose="020B0604030504040204" pitchFamily="34" charset="0"/>
                <a:ea typeface="Verdana" panose="020B0604030504040204" pitchFamily="34" charset="0"/>
                <a:cs typeface="Verdana" panose="020B0604030504040204" pitchFamily="34" charset="0"/>
              </a:rPr>
              <a:t>glisser-déposer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atin typeface="Verdana" panose="020B0604030504040204" pitchFamily="34" charset="0"/>
                <a:ea typeface="Verdana" panose="020B0604030504040204" pitchFamily="34" charset="0"/>
                <a:cs typeface="Verdana" panose="020B0604030504040204" pitchFamily="34" charset="0"/>
              </a:rPr>
              <a:t>parler</a:t>
            </a:r>
          </a:p>
          <a:p>
            <a:endParaRPr lang="fr-FR">
              <a:latin typeface="Verdana" panose="020B0604030504040204" pitchFamily="34" charset="0"/>
              <a:ea typeface="Verdana" panose="020B0604030504040204" pitchFamily="34" charset="0"/>
              <a:cs typeface="Verdana" panose="020B0604030504040204" pitchFamily="34" charset="0"/>
            </a:endParaRPr>
          </a:p>
          <a:p>
            <a:r>
              <a:rPr lang="fr-FR" sz="1000" b="1" kern="100">
                <a:effectLst/>
                <a:latin typeface="Verdana" panose="020B0604030504040204" pitchFamily="34" charset="0"/>
                <a:ea typeface="Verdana" panose="020B0604030504040204" pitchFamily="34" charset="0"/>
                <a:cs typeface="Verdana" panose="020B0604030504040204" pitchFamily="34" charset="0"/>
              </a:rPr>
              <a:t>Pour accéder à des interfaces numériques</a:t>
            </a:r>
            <a:r>
              <a:rPr lang="fr-FR" sz="1000" kern="100">
                <a:effectLst/>
                <a:latin typeface="Verdana" panose="020B0604030504040204" pitchFamily="34" charset="0"/>
                <a:ea typeface="Verdana" panose="020B0604030504040204" pitchFamily="34" charset="0"/>
                <a:cs typeface="Verdana" panose="020B0604030504040204" pitchFamily="34" charset="0"/>
              </a:rPr>
              <a:t>, une personne en situation de handicap peut recourir à des </a:t>
            </a:r>
            <a:r>
              <a:rPr lang="fr-FR" sz="1000" b="1" kern="100">
                <a:effectLst/>
                <a:latin typeface="Verdana" panose="020B0604030504040204" pitchFamily="34" charset="0"/>
                <a:ea typeface="Verdana" panose="020B0604030504040204" pitchFamily="34" charset="0"/>
                <a:cs typeface="Verdana" panose="020B0604030504040204" pitchFamily="34" charset="0"/>
              </a:rPr>
              <a:t>aides techniques</a:t>
            </a:r>
            <a:r>
              <a:rPr lang="fr-FR" sz="1000" kern="100">
                <a:effectLst/>
                <a:latin typeface="Verdana" panose="020B0604030504040204" pitchFamily="34" charset="0"/>
                <a:ea typeface="Verdana" panose="020B0604030504040204" pitchFamily="34" charset="0"/>
                <a:cs typeface="Verdana" panose="020B0604030504040204" pitchFamily="34" charset="0"/>
              </a:rPr>
              <a:t>. </a:t>
            </a:r>
          </a:p>
          <a:p>
            <a:endParaRPr lang="fr-FR" sz="1000" kern="100">
              <a:effectLst/>
              <a:latin typeface="Verdana" panose="020B0604030504040204" pitchFamily="34" charset="0"/>
              <a:ea typeface="Verdana" panose="020B0604030504040204" pitchFamily="34" charset="0"/>
              <a:cs typeface="Verdana" panose="020B0604030504040204" pitchFamily="34" charset="0"/>
            </a:endParaRPr>
          </a:p>
          <a:p>
            <a:r>
              <a:rPr lang="fr-FR" sz="1000" kern="100">
                <a:effectLst/>
                <a:latin typeface="Verdana" panose="020B0604030504040204" pitchFamily="34" charset="0"/>
                <a:ea typeface="Verdana" panose="020B0604030504040204" pitchFamily="34" charset="0"/>
                <a:cs typeface="Verdana" panose="020B0604030504040204" pitchFamily="34" charset="0"/>
              </a:rPr>
              <a:t>L'article D245-10 du code de l'action sociale et des familles les définit ainsi : "Elles leur do</a:t>
            </a:r>
            <a:r>
              <a:rPr lang="fr-FR" sz="1000" b="1" kern="100">
                <a:effectLst/>
                <a:latin typeface="Verdana" panose="020B0604030504040204" pitchFamily="34" charset="0"/>
                <a:ea typeface="Verdana" panose="020B0604030504040204" pitchFamily="34" charset="0"/>
                <a:cs typeface="Verdana" panose="020B0604030504040204" pitchFamily="34" charset="0"/>
              </a:rPr>
              <a:t>nnent la possibilité d’améliorer leurs aptitudes et, de vivre de manière plus indépendante et de participer à la vie en société</a:t>
            </a:r>
            <a:r>
              <a:rPr lang="fr-FR" sz="1000" kern="100">
                <a:effectLst/>
                <a:latin typeface="Verdana" panose="020B0604030504040204" pitchFamily="34" charset="0"/>
                <a:ea typeface="Verdana" panose="020B0604030504040204" pitchFamily="34" charset="0"/>
                <a:cs typeface="Verdana" panose="020B0604030504040204" pitchFamily="34" charset="0"/>
              </a:rPr>
              <a:t>. Ce sont tout instrument, équipement ou système technique adapté ou spécialement conçu pour compenser une limitation d'activité rencontrée par une personne du fait de son handicap, acquis ou loué par la personne handicapée pour son usage personnel"</a:t>
            </a:r>
          </a:p>
          <a:p>
            <a:r>
              <a:rPr lang="fr-FR" sz="1000" kern="100">
                <a:effectLst/>
                <a:latin typeface="Verdana" panose="020B0604030504040204" pitchFamily="34" charset="0"/>
                <a:ea typeface="Verdana" panose="020B0604030504040204" pitchFamily="34" charset="0"/>
                <a:cs typeface="Verdana" panose="020B0604030504040204" pitchFamily="34" charset="0"/>
              </a:rPr>
              <a:t> </a:t>
            </a:r>
          </a:p>
          <a:p>
            <a:r>
              <a:rPr lang="fr-FR" sz="1000" kern="100">
                <a:effectLst/>
                <a:latin typeface="Verdana" panose="020B0604030504040204" pitchFamily="34" charset="0"/>
                <a:ea typeface="Verdana" panose="020B0604030504040204" pitchFamily="34" charset="0"/>
                <a:cs typeface="Verdana" panose="020B0604030504040204" pitchFamily="34" charset="0"/>
              </a:rPr>
              <a:t>Source : https://</a:t>
            </a:r>
            <a:r>
              <a:rPr lang="fr-FR" sz="1000" kern="100" err="1">
                <a:effectLst/>
                <a:latin typeface="Verdana" panose="020B0604030504040204" pitchFamily="34" charset="0"/>
                <a:ea typeface="Verdana" panose="020B0604030504040204" pitchFamily="34" charset="0"/>
                <a:cs typeface="Verdana" panose="020B0604030504040204" pitchFamily="34" charset="0"/>
              </a:rPr>
              <a:t>aveuglesdefrance.org</a:t>
            </a:r>
            <a:r>
              <a:rPr lang="fr-FR" sz="1000" kern="100">
                <a:effectLst/>
                <a:latin typeface="Verdana" panose="020B0604030504040204" pitchFamily="34" charset="0"/>
                <a:ea typeface="Verdana" panose="020B0604030504040204" pitchFamily="34" charset="0"/>
                <a:cs typeface="Verdana" panose="020B0604030504040204" pitchFamily="34" charset="0"/>
              </a:rPr>
              <a:t>/app/</a:t>
            </a:r>
            <a:r>
              <a:rPr lang="fr-FR" sz="1000" kern="100" err="1">
                <a:effectLst/>
                <a:latin typeface="Verdana" panose="020B0604030504040204" pitchFamily="34" charset="0"/>
                <a:ea typeface="Verdana" panose="020B0604030504040204" pitchFamily="34" charset="0"/>
                <a:cs typeface="Verdana" panose="020B0604030504040204" pitchFamily="34" charset="0"/>
              </a:rPr>
              <a:t>uploads</a:t>
            </a:r>
            <a:r>
              <a:rPr lang="fr-FR" sz="1000" kern="100">
                <a:effectLst/>
                <a:latin typeface="Verdana" panose="020B0604030504040204" pitchFamily="34" charset="0"/>
                <a:ea typeface="Verdana" panose="020B0604030504040204" pitchFamily="34" charset="0"/>
                <a:cs typeface="Verdana" panose="020B0604030504040204" pitchFamily="34" charset="0"/>
              </a:rPr>
              <a:t>/2021/11/ABC-v2-final-nov2021.pdf</a:t>
            </a:r>
          </a:p>
          <a:p>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12</a:t>
            </a:fld>
            <a:endParaRPr lang="en-GB"/>
          </a:p>
        </p:txBody>
      </p:sp>
    </p:spTree>
    <p:extLst>
      <p:ext uri="{BB962C8B-B14F-4D97-AF65-F5344CB8AC3E}">
        <p14:creationId xmlns:p14="http://schemas.microsoft.com/office/powerpoint/2010/main" val="3488743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1">
                <a:latin typeface="Verdana" panose="020B0604030504040204" pitchFamily="34" charset="0"/>
                <a:ea typeface="Verdana" panose="020B0604030504040204" pitchFamily="34" charset="0"/>
                <a:cs typeface="Verdana" panose="020B0604030504040204" pitchFamily="34" charset="0"/>
              </a:rPr>
              <a:t>Déficience visuelle </a:t>
            </a:r>
            <a:r>
              <a:rPr lang="fr-FR">
                <a:latin typeface="Verdana" panose="020B0604030504040204" pitchFamily="34" charset="0"/>
                <a:ea typeface="Verdana" panose="020B0604030504040204" pitchFamily="34" charset="0"/>
                <a:cs typeface="Verdana" panose="020B0604030504040204" pitchFamily="34" charset="0"/>
              </a:rPr>
              <a:t>:</a:t>
            </a:r>
          </a:p>
          <a:p>
            <a:pPr marL="309563" lvl="1" indent="-171450">
              <a:buFont typeface="Calibri" panose="020F050202020403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Personnes malvoyantes</a:t>
            </a:r>
          </a:p>
          <a:p>
            <a:pPr marL="309563" lvl="1" indent="-171450">
              <a:buFont typeface="Calibri" panose="020F050202020403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Personnes qui ne distinguent pas ou mal les couleurs (daltonisme, achromatopsie)</a:t>
            </a:r>
          </a:p>
          <a:p>
            <a:pPr marL="309563" lvl="1" indent="-171450">
              <a:buFont typeface="Calibri" panose="020F050202020403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Personnes sensibles à une forte luminosité des couleurs</a:t>
            </a:r>
          </a:p>
          <a:p>
            <a:pPr marL="309563" lvl="1" indent="-171450">
              <a:buFont typeface="Calibri" panose="020F050202020403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Personnes aveugles</a:t>
            </a:r>
          </a:p>
          <a:p>
            <a:pPr marL="309563" lvl="1" indent="-171450">
              <a:buFont typeface="Calibri" panose="020F050202020403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Personnes sourdes-aveugles</a:t>
            </a:r>
          </a:p>
          <a:p>
            <a:endParaRPr lang="fr-FR">
              <a:latin typeface="Verdana" panose="020B0604030504040204" pitchFamily="34" charset="0"/>
              <a:ea typeface="Verdana" panose="020B0604030504040204" pitchFamily="34" charset="0"/>
              <a:cs typeface="Verdana" panose="020B0604030504040204" pitchFamily="34" charset="0"/>
            </a:endParaRPr>
          </a:p>
          <a:p>
            <a:pPr marL="0"/>
            <a:r>
              <a:rPr lang="fr-FR" b="1">
                <a:latin typeface="Verdana" panose="020B0604030504040204" pitchFamily="34" charset="0"/>
                <a:ea typeface="Verdana" panose="020B0604030504040204" pitchFamily="34" charset="0"/>
                <a:cs typeface="Verdana" panose="020B0604030504040204" pitchFamily="34" charset="0"/>
              </a:rPr>
              <a:t>Solutions</a:t>
            </a:r>
            <a:r>
              <a:rPr lang="fr-FR">
                <a:latin typeface="Verdana" panose="020B0604030504040204" pitchFamily="34" charset="0"/>
                <a:ea typeface="Verdana" panose="020B0604030504040204" pitchFamily="34" charset="0"/>
                <a:cs typeface="Verdana" panose="020B0604030504040204" pitchFamily="34" charset="0"/>
              </a:rPr>
              <a:t> adaptées: </a:t>
            </a:r>
          </a:p>
          <a:p>
            <a:pPr marL="309563" lvl="1" indent="-171450">
              <a:buFontTx/>
              <a:buChar char="-"/>
            </a:pPr>
            <a:r>
              <a:rPr lang="fr-FR" b="0" u="sng">
                <a:latin typeface="Verdana" panose="020B0604030504040204" pitchFamily="34" charset="0"/>
                <a:ea typeface="Verdana" panose="020B0604030504040204" pitchFamily="34" charset="0"/>
                <a:cs typeface="Verdana" panose="020B0604030504040204" pitchFamily="34" charset="0"/>
              </a:rPr>
              <a:t>Animation 1</a:t>
            </a:r>
            <a:r>
              <a:rPr lang="fr-FR" b="0">
                <a:latin typeface="Verdana" panose="020B0604030504040204" pitchFamily="34" charset="0"/>
                <a:ea typeface="Verdana" panose="020B0604030504040204" pitchFamily="34" charset="0"/>
                <a:cs typeface="Verdana" panose="020B0604030504040204" pitchFamily="34" charset="0"/>
              </a:rPr>
              <a:t> : </a:t>
            </a:r>
            <a:r>
              <a:rPr lang="fr-FR" b="1">
                <a:latin typeface="Verdana" panose="020B0604030504040204" pitchFamily="34" charset="0"/>
                <a:ea typeface="Verdana" panose="020B0604030504040204" pitchFamily="34" charset="0"/>
                <a:cs typeface="Verdana" panose="020B0604030504040204" pitchFamily="34" charset="0"/>
              </a:rPr>
              <a:t>Plage braille </a:t>
            </a:r>
            <a:r>
              <a:rPr lang="fr-FR">
                <a:latin typeface="Verdana" panose="020B0604030504040204" pitchFamily="34" charset="0"/>
                <a:ea typeface="Verdana" panose="020B0604030504040204" pitchFamily="34" charset="0"/>
                <a:cs typeface="Verdana" panose="020B0604030504040204" pitchFamily="34" charset="0"/>
              </a:rPr>
              <a:t>: </a:t>
            </a:r>
            <a:r>
              <a:rPr kumimoji="0" lang="fr-FR" b="0" i="0" u="none" strike="noStrike" kern="1200" cap="none" spc="-2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lire avec les doigts le contenu affiché à l’écran</a:t>
            </a:r>
          </a:p>
          <a:p>
            <a:pPr marL="309563" lvl="1" indent="-171450">
              <a:buFontTx/>
              <a:buChar char="-"/>
            </a:pPr>
            <a:endParaRPr kumimoji="0" lang="fr-FR" b="0" i="0" u="none" strike="noStrike" kern="1200" cap="none" spc="-2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309563" lvl="1" indent="-171450" algn="l" defTabSz="914400" rtl="0" eaLnBrk="1" latinLnBrk="0" hangingPunct="1">
              <a:buFontTx/>
              <a:buChar char="-"/>
            </a:pPr>
            <a:r>
              <a:rPr lang="fr-FR" b="0" u="sng">
                <a:latin typeface="Verdana" panose="020B0604030504040204" pitchFamily="34" charset="0"/>
                <a:ea typeface="Verdana" panose="020B0604030504040204" pitchFamily="34" charset="0"/>
                <a:cs typeface="Verdana" panose="020B0604030504040204" pitchFamily="34" charset="0"/>
              </a:rPr>
              <a:t>Animation </a:t>
            </a:r>
            <a:r>
              <a:rPr lang="fr-FR" b="0" u="none">
                <a:latin typeface="Verdana" panose="020B0604030504040204" pitchFamily="34" charset="0"/>
                <a:ea typeface="Verdana" panose="020B0604030504040204" pitchFamily="34" charset="0"/>
                <a:cs typeface="Verdana" panose="020B0604030504040204" pitchFamily="34" charset="0"/>
              </a:rPr>
              <a:t>2 : </a:t>
            </a:r>
            <a:r>
              <a:rPr kumimoji="0" lang="fr-FR" b="1" i="0" u="none" strike="noStrike" kern="1200" cap="none" spc="-2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a:t>
            </a:r>
            <a:r>
              <a:rPr lang="fr-FR" b="1" u="none" kern="1200" err="1">
                <a:solidFill>
                  <a:schemeClr val="tx1"/>
                </a:solidFill>
                <a:latin typeface="Verdana" panose="020B0604030504040204" pitchFamily="34" charset="0"/>
                <a:ea typeface="Verdana" panose="020B0604030504040204" pitchFamily="34" charset="0"/>
                <a:cs typeface="Verdana" panose="020B0604030504040204" pitchFamily="34" charset="0"/>
              </a:rPr>
              <a:t>ynthèse</a:t>
            </a:r>
            <a:r>
              <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rPr>
              <a:t> vocale </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(ou lecteur d’écran) :</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Windows : </a:t>
            </a:r>
          </a:p>
          <a:p>
            <a:pPr marL="1085850" lvl="2" indent="-171450">
              <a:buFont typeface="Courier New" panose="02070309020205020404" pitchFamily="49" charset="0"/>
              <a:buChar char="o"/>
            </a:pPr>
            <a:r>
              <a:rPr lang="fr-FR">
                <a:latin typeface="Verdana" panose="020B0604030504040204" pitchFamily="34" charset="0"/>
                <a:ea typeface="Verdana" panose="020B0604030504040204" pitchFamily="34" charset="0"/>
                <a:cs typeface="Verdana" panose="020B0604030504040204" pitchFamily="34" charset="0"/>
              </a:rPr>
              <a:t>NVDA (gratuit)</a:t>
            </a:r>
          </a:p>
          <a:p>
            <a:pPr marL="1085850" lvl="2" indent="-171450">
              <a:buFont typeface="Courier New" panose="02070309020205020404" pitchFamily="49" charset="0"/>
              <a:buChar char="o"/>
            </a:pPr>
            <a:r>
              <a:rPr lang="fr-FR">
                <a:latin typeface="Verdana" panose="020B0604030504040204" pitchFamily="34" charset="0"/>
                <a:ea typeface="Verdana" panose="020B0604030504040204" pitchFamily="34" charset="0"/>
                <a:cs typeface="Verdana" panose="020B0604030504040204" pitchFamily="34" charset="0"/>
              </a:rPr>
              <a:t>JAWS (payant) : utilisé par les salariés Orange</a:t>
            </a:r>
          </a:p>
          <a:p>
            <a:pPr marL="628650" lvl="1" indent="-171450">
              <a:buFont typeface="Arial" panose="020B0604020202020204" pitchFamily="34" charset="0"/>
              <a:buChar char="•"/>
            </a:pPr>
            <a:r>
              <a:rPr lang="fr-FR" err="1">
                <a:latin typeface="Verdana" panose="020B0604030504040204" pitchFamily="34" charset="0"/>
                <a:ea typeface="Verdana" panose="020B0604030504040204" pitchFamily="34" charset="0"/>
                <a:cs typeface="Verdana" panose="020B0604030504040204" pitchFamily="34" charset="0"/>
              </a:rPr>
              <a:t>MacOS</a:t>
            </a:r>
            <a:r>
              <a:rPr lang="fr-FR">
                <a:latin typeface="Verdana" panose="020B0604030504040204" pitchFamily="34" charset="0"/>
                <a:ea typeface="Verdana" panose="020B0604030504040204" pitchFamily="34" charset="0"/>
                <a:cs typeface="Verdana" panose="020B0604030504040204" pitchFamily="34" charset="0"/>
              </a:rPr>
              <a:t> et </a:t>
            </a:r>
            <a:r>
              <a:rPr lang="fr-FR" err="1">
                <a:latin typeface="Verdana" panose="020B0604030504040204" pitchFamily="34" charset="0"/>
                <a:ea typeface="Verdana" panose="020B0604030504040204" pitchFamily="34" charset="0"/>
                <a:cs typeface="Verdana" panose="020B0604030504040204" pitchFamily="34" charset="0"/>
              </a:rPr>
              <a:t>Iphone</a:t>
            </a:r>
            <a:r>
              <a:rPr lang="fr-FR">
                <a:latin typeface="Verdana" panose="020B0604030504040204" pitchFamily="34" charset="0"/>
                <a:ea typeface="Verdana" panose="020B0604030504040204" pitchFamily="34" charset="0"/>
                <a:cs typeface="Verdana" panose="020B0604030504040204" pitchFamily="34" charset="0"/>
              </a:rPr>
              <a:t> : Voice Over (intégré au système d'exploitation)</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Mobile Android : </a:t>
            </a:r>
            <a:r>
              <a:rPr lang="fr-FR" err="1">
                <a:latin typeface="Verdana" panose="020B0604030504040204" pitchFamily="34" charset="0"/>
                <a:ea typeface="Verdana" panose="020B0604030504040204" pitchFamily="34" charset="0"/>
                <a:cs typeface="Verdana" panose="020B0604030504040204" pitchFamily="34" charset="0"/>
              </a:rPr>
              <a:t>Talkback</a:t>
            </a:r>
            <a:endParaRPr lang="fr-FR">
              <a:latin typeface="Verdana" panose="020B0604030504040204" pitchFamily="34" charset="0"/>
              <a:ea typeface="Verdana" panose="020B0604030504040204" pitchFamily="34" charset="0"/>
              <a:cs typeface="Verdana" panose="020B0604030504040204" pitchFamily="34" charset="0"/>
            </a:endParaRPr>
          </a:p>
          <a:p>
            <a:pPr marL="628650" lvl="1" indent="-171450">
              <a:buFont typeface="Arial" panose="020B0604020202020204" pitchFamily="34" charset="0"/>
              <a:buChar char="•"/>
            </a:pPr>
            <a:endParaRPr lang="fr-FR">
              <a:latin typeface="Verdana" panose="020B0604030504040204" pitchFamily="34" charset="0"/>
              <a:ea typeface="Verdana" panose="020B0604030504040204" pitchFamily="34" charset="0"/>
              <a:cs typeface="Verdana" panose="020B0604030504040204" pitchFamily="34" charset="0"/>
            </a:endParaRPr>
          </a:p>
          <a:p>
            <a:pPr marL="309563" lvl="1" indent="-171450" algn="l" defTabSz="914400" rtl="0" eaLnBrk="1" latinLnBrk="0" hangingPunct="1">
              <a:buFontTx/>
              <a:buChar char="-"/>
            </a:pPr>
            <a:r>
              <a:rPr lang="fr-FR" b="0" u="sng">
                <a:latin typeface="Verdana" panose="020B0604030504040204" pitchFamily="34" charset="0"/>
                <a:ea typeface="Verdana" panose="020B0604030504040204" pitchFamily="34" charset="0"/>
                <a:cs typeface="Verdana" panose="020B0604030504040204" pitchFamily="34" charset="0"/>
              </a:rPr>
              <a:t>Animation </a:t>
            </a:r>
            <a:r>
              <a:rPr lang="fr-FR" b="0" u="none">
                <a:latin typeface="Verdana" panose="020B0604030504040204" pitchFamily="34" charset="0"/>
                <a:ea typeface="Verdana" panose="020B0604030504040204" pitchFamily="34" charset="0"/>
                <a:cs typeface="Verdana" panose="020B0604030504040204" pitchFamily="34" charset="0"/>
              </a:rPr>
              <a:t>3 : </a:t>
            </a:r>
            <a:r>
              <a:rPr lang="fr-FR" b="1" u="none" kern="1200">
                <a:solidFill>
                  <a:schemeClr val="tx1"/>
                </a:solidFill>
                <a:latin typeface="Verdana" panose="020B0604030504040204" pitchFamily="34" charset="0"/>
                <a:ea typeface="Verdana" panose="020B0604030504040204" pitchFamily="34" charset="0"/>
                <a:cs typeface="Verdana" panose="020B0604030504040204" pitchFamily="34" charset="0"/>
              </a:rPr>
              <a:t>Loupe</a:t>
            </a:r>
            <a:r>
              <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rPr>
              <a:t> écran </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 agrandir l’info affichée et ajuster les couleurs </a:t>
            </a:r>
          </a:p>
          <a:p>
            <a:pPr marL="171450" lvl="0" indent="-171450" algn="l" defTabSz="914400" rtl="0" eaLnBrk="1" latinLnBrk="0" hangingPunct="1">
              <a:buFontTx/>
              <a:buChar cha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lvl="0" indent="0" algn="l" defTabSz="914400" rtl="0" eaLnBrk="1" latinLnBrk="0" hangingPunct="1">
              <a:buFontTx/>
              <a:buNone/>
            </a:pPr>
            <a:r>
              <a:rPr lang="fr-FR" u="none" kern="120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0" lvl="0" indent="0" algn="l" defTabSz="914400" rtl="0" eaLnBrk="1" latinLnBrk="0" hangingPunct="1">
              <a:buFontTx/>
              <a:buNone/>
            </a:pPr>
            <a:r>
              <a:rPr lang="fr-FR" u="sng" kern="1200">
                <a:solidFill>
                  <a:schemeClr val="tx1"/>
                </a:solidFill>
                <a:latin typeface="Verdana" panose="020B0604030504040204" pitchFamily="34" charset="0"/>
                <a:ea typeface="Verdana" panose="020B0604030504040204" pitchFamily="34" charset="0"/>
                <a:cs typeface="Verdana" panose="020B0604030504040204" pitchFamily="34" charset="0"/>
              </a:rPr>
              <a:t>Infos en plus </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171450" lvl="0" indent="-171450" algn="l" defTabSz="914400" rtl="0" eaLnBrk="1" latinLnBrk="0" hangingPunct="1">
              <a:buFontTx/>
              <a:buChar char="-"/>
            </a:pPr>
            <a:r>
              <a:rPr lang="fr-FR">
                <a:latin typeface="Verdana" panose="020B0604030504040204" pitchFamily="34" charset="0"/>
                <a:ea typeface="Verdana" panose="020B0604030504040204" pitchFamily="34" charset="0"/>
                <a:cs typeface="Verdana" panose="020B0604030504040204" pitchFamily="34" charset="0"/>
              </a:rPr>
              <a:t>Clavier à gros caractères </a:t>
            </a: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13</a:t>
            </a:fld>
            <a:endParaRPr lang="en-GB"/>
          </a:p>
        </p:txBody>
      </p:sp>
    </p:spTree>
    <p:extLst>
      <p:ext uri="{BB962C8B-B14F-4D97-AF65-F5344CB8AC3E}">
        <p14:creationId xmlns:p14="http://schemas.microsoft.com/office/powerpoint/2010/main" val="1240875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1">
                <a:latin typeface="Verdana" panose="020B0604030504040204" pitchFamily="34" charset="0"/>
                <a:ea typeface="Verdana" panose="020B0604030504040204" pitchFamily="34" charset="0"/>
                <a:cs typeface="Verdana" panose="020B0604030504040204" pitchFamily="34" charset="0"/>
              </a:rPr>
              <a:t>Déficience auditive </a:t>
            </a:r>
            <a:r>
              <a:rPr lang="fr-FR">
                <a:latin typeface="Verdana" panose="020B0604030504040204" pitchFamily="34" charset="0"/>
                <a:ea typeface="Verdana" panose="020B0604030504040204" pitchFamily="34" charset="0"/>
                <a:cs typeface="Verdana" panose="020B0604030504040204" pitchFamily="34" charset="0"/>
              </a:rPr>
              <a:t>:</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Personnes sourdes</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Personnes malentendantes</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Personnes sourdes-aveugles</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Difficulté de perception de la parole dans un environnement bruyant</a:t>
            </a:r>
            <a:endParaRPr lang="fr-FR" b="1">
              <a:latin typeface="Verdana" panose="020B0604030504040204" pitchFamily="34" charset="0"/>
              <a:ea typeface="Verdana" panose="020B0604030504040204" pitchFamily="34" charset="0"/>
              <a:cs typeface="Verdan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rPr>
              <a:t>Solutions adaptées :</a:t>
            </a:r>
          </a:p>
          <a:p>
            <a:pPr marL="309563" lvl="1" indent="-171450">
              <a:buFontTx/>
              <a:buChar char="-"/>
            </a:pPr>
            <a:r>
              <a:rPr lang="fr-FR" b="0" u="sng">
                <a:latin typeface="Verdana" panose="020B0604030504040204" pitchFamily="34" charset="0"/>
                <a:ea typeface="Verdana" panose="020B0604030504040204" pitchFamily="34" charset="0"/>
                <a:cs typeface="Verdana" panose="020B0604030504040204" pitchFamily="34" charset="0"/>
              </a:rPr>
              <a:t>Animation 1</a:t>
            </a:r>
            <a:r>
              <a:rPr lang="fr-FR" b="0">
                <a:latin typeface="Verdana" panose="020B0604030504040204" pitchFamily="34" charset="0"/>
                <a:ea typeface="Verdana" panose="020B0604030504040204" pitchFamily="34" charset="0"/>
                <a:cs typeface="Verdana" panose="020B0604030504040204" pitchFamily="34" charset="0"/>
              </a:rPr>
              <a:t> : Sur mobile : </a:t>
            </a:r>
          </a:p>
          <a:p>
            <a:pPr marL="758825" lvl="2" indent="-171450">
              <a:buFont typeface="Wingdings" panose="05000000000000000000" pitchFamily="2" charset="2"/>
              <a:buChar char="§"/>
            </a:pPr>
            <a:r>
              <a:rPr lang="fr-FR" b="1">
                <a:latin typeface="Verdana" panose="020B0604030504040204" pitchFamily="34" charset="0"/>
                <a:ea typeface="Verdana" panose="020B0604030504040204" pitchFamily="34" charset="0"/>
                <a:cs typeface="Verdana" panose="020B0604030504040204" pitchFamily="34" charset="0"/>
              </a:rPr>
              <a:t>Alertes visuelles</a:t>
            </a:r>
          </a:p>
          <a:p>
            <a:pPr marL="758825" lvl="2" indent="-171450">
              <a:buFont typeface="Wingdings" panose="05000000000000000000" pitchFamily="2" charset="2"/>
              <a:buChar char="§"/>
            </a:pPr>
            <a:r>
              <a:rPr lang="fr-FR" b="1">
                <a:latin typeface="Verdana" panose="020B0604030504040204" pitchFamily="34" charset="0"/>
                <a:ea typeface="Verdana" panose="020B0604030504040204" pitchFamily="34" charset="0"/>
                <a:cs typeface="Verdana" panose="020B0604030504040204" pitchFamily="34" charset="0"/>
              </a:rPr>
              <a:t>Retours tactiles</a:t>
            </a:r>
          </a:p>
          <a:p>
            <a:pPr marL="758825" lvl="2" indent="-171450">
              <a:buFontTx/>
              <a:buChar char="-"/>
            </a:pPr>
            <a:endParaRPr lang="fr-FR" b="1">
              <a:latin typeface="Verdana" panose="020B0604030504040204" pitchFamily="34" charset="0"/>
              <a:ea typeface="Verdana" panose="020B0604030504040204" pitchFamily="34" charset="0"/>
              <a:cs typeface="Verdana" panose="020B0604030504040204" pitchFamily="34" charset="0"/>
            </a:endParaRPr>
          </a:p>
          <a:p>
            <a:pPr marL="309563" lvl="1" indent="-171450">
              <a:buFontTx/>
              <a:buChar char="-"/>
            </a:pPr>
            <a:r>
              <a:rPr lang="fr-FR" b="0" u="sng">
                <a:latin typeface="Verdana" panose="020B0604030504040204" pitchFamily="34" charset="0"/>
                <a:ea typeface="Verdana" panose="020B0604030504040204" pitchFamily="34" charset="0"/>
                <a:cs typeface="Verdana" panose="020B0604030504040204" pitchFamily="34" charset="0"/>
              </a:rPr>
              <a:t>Animation 2</a:t>
            </a:r>
            <a:r>
              <a:rPr lang="fr-FR" b="0">
                <a:latin typeface="Verdana" panose="020B0604030504040204" pitchFamily="34" charset="0"/>
                <a:ea typeface="Verdana" panose="020B0604030504040204" pitchFamily="34" charset="0"/>
                <a:cs typeface="Verdana" panose="020B0604030504040204" pitchFamily="34" charset="0"/>
              </a:rPr>
              <a:t> : Re</a:t>
            </a:r>
            <a:r>
              <a:rPr lang="fr-FR" b="1">
                <a:latin typeface="Verdana" panose="020B0604030504040204" pitchFamily="34" charset="0"/>
                <a:ea typeface="Verdana" panose="020B0604030504040204" pitchFamily="34" charset="0"/>
                <a:cs typeface="Verdana" panose="020B0604030504040204" pitchFamily="34" charset="0"/>
              </a:rPr>
              <a:t>transcription</a:t>
            </a:r>
            <a:r>
              <a:rPr lang="fr-FR" b="0">
                <a:latin typeface="Verdana" panose="020B0604030504040204" pitchFamily="34" charset="0"/>
                <a:ea typeface="Verdana" panose="020B0604030504040204" pitchFamily="34" charset="0"/>
                <a:cs typeface="Verdana" panose="020B0604030504040204" pitchFamily="34" charset="0"/>
              </a:rPr>
              <a:t> automatique des paroles de l'interlocuteur :</a:t>
            </a:r>
          </a:p>
          <a:p>
            <a:pPr marL="758825" marR="0" lvl="2"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fr-FR" b="0">
                <a:latin typeface="Verdana" panose="020B0604030504040204" pitchFamily="34" charset="0"/>
                <a:ea typeface="Verdana" panose="020B0604030504040204" pitchFamily="34" charset="0"/>
                <a:cs typeface="Verdana" panose="020B0604030504040204" pitchFamily="34" charset="0"/>
              </a:rPr>
              <a:t>L’application mobile </a:t>
            </a:r>
            <a:r>
              <a:rPr lang="fr-FR" b="0" err="1">
                <a:latin typeface="Verdana" panose="020B0604030504040204" pitchFamily="34" charset="0"/>
                <a:ea typeface="Verdana" panose="020B0604030504040204" pitchFamily="34" charset="0"/>
                <a:cs typeface="Verdana" panose="020B0604030504040204" pitchFamily="34" charset="0"/>
              </a:rPr>
              <a:t>RogerVoice</a:t>
            </a:r>
            <a:r>
              <a:rPr lang="fr-FR" b="0">
                <a:latin typeface="Verdana" panose="020B0604030504040204" pitchFamily="34" charset="0"/>
                <a:ea typeface="Verdana" panose="020B0604030504040204" pitchFamily="34" charset="0"/>
                <a:cs typeface="Verdana" panose="020B0604030504040204" pitchFamily="34" charset="0"/>
              </a:rPr>
              <a:t> (disponible sur iOS et Android) </a:t>
            </a:r>
            <a:r>
              <a:rPr lang="fr-FR">
                <a:latin typeface="Verdana" panose="020B0604030504040204" pitchFamily="34" charset="0"/>
                <a:ea typeface="Verdana" panose="020B0604030504040204" pitchFamily="34" charset="0"/>
                <a:cs typeface="Verdana" panose="020B0604030504040204" pitchFamily="34" charset="0"/>
              </a:rPr>
              <a:t>mêle l’interface d’une messagerie textuelle à une conversation téléphonique normale. Permet aux personnes sourdes, malentendantes, sourdes-aveugles, et aphasiques de pouvoir téléphoner en toute autonomie</a:t>
            </a:r>
          </a:p>
          <a:p>
            <a:pPr marL="587375" marR="0" lvl="2" indent="0" algn="l" defTabSz="914400" rtl="0" eaLnBrk="1" fontAlgn="auto" latinLnBrk="0" hangingPunct="1">
              <a:lnSpc>
                <a:spcPct val="100000"/>
              </a:lnSpc>
              <a:spcBef>
                <a:spcPts val="0"/>
              </a:spcBef>
              <a:spcAft>
                <a:spcPts val="0"/>
              </a:spcAft>
              <a:buClrTx/>
              <a:buSzTx/>
              <a:buFontTx/>
              <a:buNone/>
              <a:tabLst/>
              <a:defRPr/>
            </a:pPr>
            <a:r>
              <a:rPr lang="fr-FR">
                <a:latin typeface="Verdana" panose="020B0604030504040204" pitchFamily="34" charset="0"/>
                <a:ea typeface="Verdana" panose="020B0604030504040204" pitchFamily="34" charset="0"/>
                <a:cs typeface="Verdana" panose="020B0604030504040204" pitchFamily="34" charset="0"/>
              </a:rPr>
              <a:t>    Celle-ci permet de retranscrire automatiquement les paroles de leurs interlocuteurs et de leur répondre soit vocalement, soit textuellement.</a:t>
            </a:r>
          </a:p>
          <a:p>
            <a:pPr marL="587375" marR="0" lvl="2" indent="0" algn="l" defTabSz="914400" rtl="0" eaLnBrk="1" fontAlgn="auto" latinLnBrk="0" hangingPunct="1">
              <a:lnSpc>
                <a:spcPct val="100000"/>
              </a:lnSpc>
              <a:spcBef>
                <a:spcPts val="0"/>
              </a:spcBef>
              <a:spcAft>
                <a:spcPts val="0"/>
              </a:spcAft>
              <a:buClrTx/>
              <a:buSzTx/>
              <a:buFontTx/>
              <a:buNone/>
              <a:tabLst/>
              <a:defRPr/>
            </a:pPr>
            <a:endParaRPr lang="fr-FR" b="0">
              <a:latin typeface="Verdana" panose="020B0604030504040204" pitchFamily="34" charset="0"/>
              <a:ea typeface="Verdana" panose="020B0604030504040204" pitchFamily="34" charset="0"/>
              <a:cs typeface="Verdana" panose="020B0604030504040204" pitchFamily="34" charset="0"/>
            </a:endParaRPr>
          </a:p>
          <a:p>
            <a:pPr marL="309563" lvl="1" indent="-171450">
              <a:buFontTx/>
              <a:buChar char="-"/>
            </a:pPr>
            <a:r>
              <a:rPr lang="fr-FR" b="0" u="sng">
                <a:latin typeface="Verdana" panose="020B0604030504040204" pitchFamily="34" charset="0"/>
                <a:ea typeface="Verdana" panose="020B0604030504040204" pitchFamily="34" charset="0"/>
                <a:cs typeface="Verdana" panose="020B0604030504040204" pitchFamily="34" charset="0"/>
              </a:rPr>
              <a:t>Animation </a:t>
            </a:r>
            <a:r>
              <a:rPr lang="fr-FR" b="0" u="none">
                <a:latin typeface="Verdana" panose="020B0604030504040204" pitchFamily="34" charset="0"/>
                <a:ea typeface="Verdana" panose="020B0604030504040204" pitchFamily="34" charset="0"/>
                <a:cs typeface="Verdana" panose="020B0604030504040204" pitchFamily="34" charset="0"/>
              </a:rPr>
              <a:t>3 : </a:t>
            </a:r>
            <a:r>
              <a:rPr lang="fr-FR" b="1" u="none">
                <a:latin typeface="Verdana" panose="020B0604030504040204" pitchFamily="34" charset="0"/>
                <a:ea typeface="Verdana" panose="020B0604030504040204" pitchFamily="34" charset="0"/>
                <a:cs typeface="Verdana" panose="020B0604030504040204" pitchFamily="34" charset="0"/>
              </a:rPr>
              <a:t>Sous-titrage</a:t>
            </a:r>
            <a:r>
              <a:rPr lang="fr-FR" b="0">
                <a:latin typeface="Verdana" panose="020B0604030504040204" pitchFamily="34" charset="0"/>
                <a:ea typeface="Verdana" panose="020B0604030504040204" pitchFamily="34" charset="0"/>
                <a:cs typeface="Verdana" panose="020B0604030504040204" pitchFamily="34" charset="0"/>
              </a:rPr>
              <a:t> des contenus audiovisuels</a:t>
            </a:r>
          </a:p>
          <a:p>
            <a:pPr marL="309563" lvl="1" indent="-171450">
              <a:buFontTx/>
              <a:buChar char="-"/>
            </a:pPr>
            <a:endParaRPr lang="fr-FR" b="0">
              <a:latin typeface="Verdana" panose="020B0604030504040204" pitchFamily="34" charset="0"/>
              <a:ea typeface="Verdana" panose="020B0604030504040204" pitchFamily="34" charset="0"/>
              <a:cs typeface="Verdana" panose="020B0604030504040204" pitchFamily="34" charset="0"/>
            </a:endParaRPr>
          </a:p>
          <a:p>
            <a:pPr marL="309563" lvl="1" indent="-171450">
              <a:buFontTx/>
              <a:buChar char="-"/>
            </a:pPr>
            <a:r>
              <a:rPr lang="fr-FR" b="0" u="sng">
                <a:latin typeface="Verdana" panose="020B0604030504040204" pitchFamily="34" charset="0"/>
                <a:ea typeface="Verdana" panose="020B0604030504040204" pitchFamily="34" charset="0"/>
                <a:cs typeface="Verdana" panose="020B0604030504040204" pitchFamily="34" charset="0"/>
              </a:rPr>
              <a:t>Animation </a:t>
            </a:r>
            <a:r>
              <a:rPr lang="fr-FR" b="0" u="none">
                <a:latin typeface="Verdana" panose="020B0604030504040204" pitchFamily="34" charset="0"/>
                <a:ea typeface="Verdana" panose="020B0604030504040204" pitchFamily="34" charset="0"/>
                <a:cs typeface="Verdana" panose="020B0604030504040204" pitchFamily="34" charset="0"/>
              </a:rPr>
              <a:t>4 : </a:t>
            </a:r>
            <a:r>
              <a:rPr lang="fr-FR" b="1" u="none" err="1">
                <a:latin typeface="Verdana" panose="020B0604030504040204" pitchFamily="34" charset="0"/>
                <a:ea typeface="Verdana" panose="020B0604030504040204" pitchFamily="34" charset="0"/>
                <a:cs typeface="Verdana" panose="020B0604030504040204" pitchFamily="34" charset="0"/>
              </a:rPr>
              <a:t>Chatbot</a:t>
            </a:r>
            <a:r>
              <a:rPr lang="fr-FR" b="1">
                <a:latin typeface="Verdana" panose="020B0604030504040204" pitchFamily="34" charset="0"/>
                <a:ea typeface="Verdana" panose="020B0604030504040204" pitchFamily="34" charset="0"/>
                <a:cs typeface="Verdana" panose="020B0604030504040204" pitchFamily="34" charset="0"/>
              </a:rPr>
              <a:t> </a:t>
            </a:r>
            <a:r>
              <a:rPr lang="fr-FR" b="0">
                <a:latin typeface="Verdana" panose="020B0604030504040204" pitchFamily="34" charset="0"/>
                <a:ea typeface="Verdana" panose="020B0604030504040204" pitchFamily="34" charset="0"/>
                <a:cs typeface="Verdana" panose="020B0604030504040204" pitchFamily="34" charset="0"/>
              </a:rPr>
              <a:t>: Les </a:t>
            </a:r>
            <a:r>
              <a:rPr lang="fr-FR" b="0" err="1">
                <a:latin typeface="Verdana" panose="020B0604030504040204" pitchFamily="34" charset="0"/>
                <a:ea typeface="Verdana" panose="020B0604030504040204" pitchFamily="34" charset="0"/>
                <a:cs typeface="Verdana" panose="020B0604030504040204" pitchFamily="34" charset="0"/>
              </a:rPr>
              <a:t>chatbots</a:t>
            </a:r>
            <a:r>
              <a:rPr lang="fr-FR" b="0">
                <a:latin typeface="Verdana" panose="020B0604030504040204" pitchFamily="34" charset="0"/>
                <a:ea typeface="Verdana" panose="020B0604030504040204" pitchFamily="34" charset="0"/>
                <a:cs typeface="Verdana" panose="020B0604030504040204" pitchFamily="34" charset="0"/>
              </a:rPr>
              <a:t> permettent de contacter les services de support technique ou d'aide sans avoir à passer obligatoirement par un appel téléphonique. Prévus au départ pour la relation client, permettent un échange avec un conseiller par écrit et non par téléphone =&gt; plus facile y compris pour les personnes sans déficit =&gt; accessibilité utile à tous ! </a:t>
            </a:r>
            <a:endParaRPr lang="fr-FR" b="1">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14</a:t>
            </a:fld>
            <a:endParaRPr lang="en-GB"/>
          </a:p>
        </p:txBody>
      </p:sp>
    </p:spTree>
    <p:extLst>
      <p:ext uri="{BB962C8B-B14F-4D97-AF65-F5344CB8AC3E}">
        <p14:creationId xmlns:p14="http://schemas.microsoft.com/office/powerpoint/2010/main" val="2096218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1">
                <a:latin typeface="Verdana" panose="020B0604030504040204" pitchFamily="34" charset="0"/>
                <a:ea typeface="Verdana" panose="020B0604030504040204" pitchFamily="34" charset="0"/>
                <a:cs typeface="Verdana" panose="020B0604030504040204" pitchFamily="34" charset="0"/>
              </a:rPr>
              <a:t>Déficience motrice et de préhension </a:t>
            </a:r>
            <a:r>
              <a:rPr lang="fr-FR">
                <a:latin typeface="Verdana" panose="020B0604030504040204" pitchFamily="34" charset="0"/>
                <a:ea typeface="Verdana" panose="020B0604030504040204" pitchFamily="34" charset="0"/>
                <a:cs typeface="Verdana" panose="020B0604030504040204" pitchFamily="34" charset="0"/>
              </a:rPr>
              <a:t>:</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Difficultés de préhension et de contrôle des mouvements</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Personnes ayant des difficultés pour réaliser des combinaisons de touches</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Personnes dont les mains tremblent</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Personnes ne pouvant pas se servir d’une main ou de ses deux mains</a:t>
            </a:r>
          </a:p>
          <a:p>
            <a:endParaRPr lang="fr-FR">
              <a:latin typeface="Verdana" panose="020B0604030504040204" pitchFamily="34" charset="0"/>
              <a:ea typeface="Verdana" panose="020B0604030504040204" pitchFamily="34" charset="0"/>
              <a:cs typeface="Verdan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rPr>
              <a:t>Les solutions adaptées :</a:t>
            </a:r>
          </a:p>
          <a:p>
            <a:pPr marL="309563" lvl="1" indent="-171450">
              <a:buFontTx/>
              <a:buChar char="-"/>
            </a:pPr>
            <a:r>
              <a:rPr lang="fr-FR" b="0" u="sng">
                <a:latin typeface="Verdana" panose="020B0604030504040204" pitchFamily="34" charset="0"/>
                <a:ea typeface="Verdana" panose="020B0604030504040204" pitchFamily="34" charset="0"/>
                <a:cs typeface="Verdana" panose="020B0604030504040204" pitchFamily="34" charset="0"/>
              </a:rPr>
              <a:t>Animations 1 à 5 </a:t>
            </a:r>
            <a:r>
              <a:rPr lang="fr-FR" b="0">
                <a:latin typeface="Verdana" panose="020B0604030504040204" pitchFamily="34" charset="0"/>
                <a:ea typeface="Verdana" panose="020B0604030504040204" pitchFamily="34" charset="0"/>
                <a:cs typeface="Verdana" panose="020B0604030504040204" pitchFamily="34" charset="0"/>
              </a:rPr>
              <a:t>: </a:t>
            </a:r>
            <a:r>
              <a:rPr lang="fr-FR" b="1">
                <a:latin typeface="Verdana" panose="020B0604030504040204" pitchFamily="34" charset="0"/>
                <a:ea typeface="Verdana" panose="020B0604030504040204" pitchFamily="34" charset="0"/>
                <a:cs typeface="Verdana" panose="020B0604030504040204" pitchFamily="34" charset="0"/>
              </a:rPr>
              <a:t>Sur PC : périphériques</a:t>
            </a:r>
            <a:r>
              <a:rPr lang="fr-FR">
                <a:latin typeface="Verdana" panose="020B0604030504040204" pitchFamily="34" charset="0"/>
                <a:ea typeface="Verdana" panose="020B0604030504040204" pitchFamily="34" charset="0"/>
                <a:cs typeface="Verdana" panose="020B0604030504040204" pitchFamily="34" charset="0"/>
              </a:rPr>
              <a:t> </a:t>
            </a:r>
            <a:r>
              <a:rPr lang="fr-FR" b="1">
                <a:latin typeface="Verdana" panose="020B0604030504040204" pitchFamily="34" charset="0"/>
                <a:ea typeface="Verdana" panose="020B0604030504040204" pitchFamily="34" charset="0"/>
                <a:cs typeface="Verdana" panose="020B0604030504040204" pitchFamily="34" charset="0"/>
              </a:rPr>
              <a:t>adaptés</a:t>
            </a:r>
            <a:r>
              <a:rPr lang="fr-FR">
                <a:latin typeface="Verdana" panose="020B0604030504040204" pitchFamily="34" charset="0"/>
                <a:ea typeface="Verdana" panose="020B0604030504040204" pitchFamily="34" charset="0"/>
                <a:cs typeface="Verdana" panose="020B0604030504040204" pitchFamily="34" charset="0"/>
              </a:rPr>
              <a:t> : clavier ergonomique, clavier guide-doigts, souris ergonomiques, trackball, joystick, contacteur…</a:t>
            </a:r>
          </a:p>
          <a:p>
            <a:pPr marL="309563" lvl="1" indent="-171450">
              <a:buFontTx/>
              <a:buChar char="-"/>
            </a:pPr>
            <a:endParaRPr lang="fr-FR">
              <a:latin typeface="Verdana" panose="020B0604030504040204" pitchFamily="34" charset="0"/>
              <a:ea typeface="Verdana" panose="020B0604030504040204" pitchFamily="34" charset="0"/>
              <a:cs typeface="Verdana" panose="020B0604030504040204" pitchFamily="34" charset="0"/>
            </a:endParaRPr>
          </a:p>
          <a:p>
            <a:pPr marL="309563" lvl="1" indent="-171450">
              <a:buFontTx/>
              <a:buChar char="-"/>
            </a:pPr>
            <a:r>
              <a:rPr lang="fr-FR" b="0" u="sng">
                <a:latin typeface="Verdana" panose="020B0604030504040204" pitchFamily="34" charset="0"/>
                <a:ea typeface="Verdana" panose="020B0604030504040204" pitchFamily="34" charset="0"/>
                <a:cs typeface="Verdana" panose="020B0604030504040204" pitchFamily="34" charset="0"/>
              </a:rPr>
              <a:t>Animations 6 à 8</a:t>
            </a:r>
            <a:r>
              <a:rPr lang="fr-FR" b="0" u="none">
                <a:latin typeface="Verdana" panose="020B0604030504040204" pitchFamily="34" charset="0"/>
                <a:ea typeface="Verdana" panose="020B0604030504040204" pitchFamily="34" charset="0"/>
                <a:cs typeface="Verdana" panose="020B0604030504040204" pitchFamily="34" charset="0"/>
              </a:rPr>
              <a:t> : </a:t>
            </a:r>
            <a:r>
              <a:rPr lang="fr-FR" b="1">
                <a:latin typeface="Verdana" panose="020B0604030504040204" pitchFamily="34" charset="0"/>
                <a:ea typeface="Verdana" panose="020B0604030504040204" pitchFamily="34" charset="0"/>
                <a:cs typeface="Verdana" panose="020B0604030504040204" pitchFamily="34" charset="0"/>
              </a:rPr>
              <a:t>Sur mobile : logiciels</a:t>
            </a:r>
            <a:r>
              <a:rPr lang="fr-FR">
                <a:latin typeface="Verdana" panose="020B0604030504040204" pitchFamily="34" charset="0"/>
                <a:ea typeface="Verdana" panose="020B0604030504040204" pitchFamily="34" charset="0"/>
                <a:cs typeface="Verdana" panose="020B0604030504040204" pitchFamily="34" charset="0"/>
              </a:rPr>
              <a:t> de dictée, de personnalisation des commandes gestuelles ou de contrôle de la sélection, …</a:t>
            </a:r>
          </a:p>
          <a:p>
            <a:pPr marL="0" indent="0">
              <a:buFontTx/>
              <a:buNone/>
            </a:pPr>
            <a:r>
              <a:rPr lang="fr-FR">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endParaRPr lang="fr-FR">
              <a:latin typeface="Verdana" panose="020B0604030504040204" pitchFamily="34" charset="0"/>
              <a:ea typeface="Verdana" panose="020B0604030504040204" pitchFamily="34" charset="0"/>
              <a:cs typeface="Verdana" panose="020B0604030504040204" pitchFamily="34" charset="0"/>
            </a:endParaRPr>
          </a:p>
          <a:p>
            <a:pPr marL="0" indent="0">
              <a:buFontTx/>
              <a:buNone/>
            </a:pPr>
            <a:r>
              <a:rPr lang="fr-FR" u="sng">
                <a:latin typeface="Verdana" panose="020B0604030504040204" pitchFamily="34" charset="0"/>
                <a:ea typeface="Verdana" panose="020B0604030504040204" pitchFamily="34" charset="0"/>
                <a:cs typeface="Verdana" panose="020B0604030504040204" pitchFamily="34" charset="0"/>
              </a:rPr>
              <a:t>Infos en plus </a:t>
            </a:r>
            <a:r>
              <a:rPr lang="fr-FR">
                <a:latin typeface="Verdana" panose="020B0604030504040204" pitchFamily="34" charset="0"/>
                <a:ea typeface="Verdana" panose="020B0604030504040204" pitchFamily="34" charset="0"/>
                <a:cs typeface="Verdana" panose="020B0604030504040204" pitchFamily="34" charset="0"/>
              </a:rPr>
              <a:t>:</a:t>
            </a:r>
          </a:p>
          <a:p>
            <a:pPr marL="309563"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Claviers ergonomiques pour la prévention des Troubles </a:t>
            </a:r>
            <a:r>
              <a:rPr lang="fr-FR" err="1">
                <a:latin typeface="Verdana" panose="020B0604030504040204" pitchFamily="34" charset="0"/>
                <a:ea typeface="Verdana" panose="020B0604030504040204" pitchFamily="34" charset="0"/>
                <a:cs typeface="Verdana" panose="020B0604030504040204" pitchFamily="34" charset="0"/>
              </a:rPr>
              <a:t>musculo-squelettiques</a:t>
            </a:r>
            <a:r>
              <a:rPr lang="fr-FR">
                <a:latin typeface="Verdana" panose="020B0604030504040204" pitchFamily="34" charset="0"/>
                <a:ea typeface="Verdana" panose="020B0604030504040204" pitchFamily="34" charset="0"/>
                <a:cs typeface="Verdana" panose="020B0604030504040204" pitchFamily="34" charset="0"/>
              </a:rPr>
              <a:t> (TMS) et compensation de douleurs, </a:t>
            </a:r>
          </a:p>
          <a:p>
            <a:pPr marL="309563"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Claviers guide doigts, mono-manuel, simplifiés, agrandis, virtuels pour compenser nombre de handicaps, </a:t>
            </a:r>
          </a:p>
          <a:p>
            <a:pPr marL="309563"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Souris ergonomiques, gyroscopique, </a:t>
            </a:r>
            <a:r>
              <a:rPr lang="fr-FR" err="1">
                <a:latin typeface="Verdana" panose="020B0604030504040204" pitchFamily="34" charset="0"/>
                <a:ea typeface="Verdana" panose="020B0604030504040204" pitchFamily="34" charset="0"/>
                <a:cs typeface="Verdana" panose="020B0604030504040204" pitchFamily="34" charset="0"/>
              </a:rPr>
              <a:t>HeadMouse</a:t>
            </a:r>
            <a:r>
              <a:rPr lang="fr-FR">
                <a:latin typeface="Verdana" panose="020B0604030504040204" pitchFamily="34" charset="0"/>
                <a:ea typeface="Verdana" panose="020B0604030504040204" pitchFamily="34" charset="0"/>
                <a:cs typeface="Verdana" panose="020B0604030504040204" pitchFamily="34" charset="0"/>
              </a:rPr>
              <a:t>, dispositif de poursuite oculaire, joystick/joystick au menton, trackball (ou boule de commande) </a:t>
            </a:r>
          </a:p>
          <a:p>
            <a:pPr marL="309563"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Contacteur à pression, musculaire, au souffle, par serrage... </a:t>
            </a:r>
          </a:p>
          <a:p>
            <a:pPr marL="309563"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Logiciel de prédiction et anticipation de mots, logiciel éditeur de texte vocal, logiciel d'accès à l'ordinateur, logiciel de reconnaissance vocale...</a:t>
            </a:r>
          </a:p>
          <a:p>
            <a:pPr marL="138113" lvl="1" indent="0">
              <a:buFontTx/>
              <a:buNone/>
            </a:pPr>
            <a:endParaRPr lang="fr-FR">
              <a:latin typeface="Verdana" panose="020B0604030504040204" pitchFamily="34" charset="0"/>
              <a:ea typeface="Verdana" panose="020B0604030504040204" pitchFamily="34" charset="0"/>
              <a:cs typeface="Verdana" panose="020B0604030504040204" pitchFamily="34" charset="0"/>
            </a:endParaRPr>
          </a:p>
          <a:p>
            <a:pPr marL="138113" lvl="1" indent="0">
              <a:buFontTx/>
              <a:buNone/>
            </a:pPr>
            <a:r>
              <a:rPr lang="fr-FR">
                <a:latin typeface="Verdana" panose="020B0604030504040204" pitchFamily="34" charset="0"/>
                <a:ea typeface="Verdana" panose="020B0604030504040204" pitchFamily="34" charset="0"/>
                <a:cs typeface="Verdana" panose="020B0604030504040204" pitchFamily="34" charset="0"/>
              </a:rPr>
              <a:t>Source : https://</a:t>
            </a:r>
            <a:r>
              <a:rPr lang="fr-FR" err="1">
                <a:latin typeface="Verdana" panose="020B0604030504040204" pitchFamily="34" charset="0"/>
                <a:ea typeface="Verdana" panose="020B0604030504040204" pitchFamily="34" charset="0"/>
                <a:cs typeface="Verdana" panose="020B0604030504040204" pitchFamily="34" charset="0"/>
              </a:rPr>
              <a:t>aveuglesdefrance.org</a:t>
            </a:r>
            <a:r>
              <a:rPr lang="fr-FR">
                <a:latin typeface="Verdana" panose="020B0604030504040204" pitchFamily="34" charset="0"/>
                <a:ea typeface="Verdana" panose="020B0604030504040204" pitchFamily="34" charset="0"/>
                <a:cs typeface="Verdana" panose="020B0604030504040204" pitchFamily="34" charset="0"/>
              </a:rPr>
              <a:t>/app/</a:t>
            </a:r>
            <a:r>
              <a:rPr lang="fr-FR" err="1">
                <a:latin typeface="Verdana" panose="020B0604030504040204" pitchFamily="34" charset="0"/>
                <a:ea typeface="Verdana" panose="020B0604030504040204" pitchFamily="34" charset="0"/>
                <a:cs typeface="Verdana" panose="020B0604030504040204" pitchFamily="34" charset="0"/>
              </a:rPr>
              <a:t>uploads</a:t>
            </a:r>
            <a:r>
              <a:rPr lang="fr-FR">
                <a:latin typeface="Verdana" panose="020B0604030504040204" pitchFamily="34" charset="0"/>
                <a:ea typeface="Verdana" panose="020B0604030504040204" pitchFamily="34" charset="0"/>
                <a:cs typeface="Verdana" panose="020B0604030504040204" pitchFamily="34" charset="0"/>
              </a:rPr>
              <a:t>/2021/11/ABC-v2-final-nov2021.pdf</a:t>
            </a: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15</a:t>
            </a:fld>
            <a:endParaRPr lang="en-GB"/>
          </a:p>
        </p:txBody>
      </p:sp>
    </p:spTree>
    <p:extLst>
      <p:ext uri="{BB962C8B-B14F-4D97-AF65-F5344CB8AC3E}">
        <p14:creationId xmlns:p14="http://schemas.microsoft.com/office/powerpoint/2010/main" val="2234088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1">
                <a:latin typeface="Verdana" panose="020B0604030504040204" pitchFamily="34" charset="0"/>
                <a:ea typeface="Verdana" panose="020B0604030504040204" pitchFamily="34" charset="0"/>
                <a:cs typeface="Verdana" panose="020B0604030504040204" pitchFamily="34" charset="0"/>
              </a:rPr>
              <a:t>Déficience cognitive </a:t>
            </a:r>
            <a:r>
              <a:rPr lang="fr-FR">
                <a:latin typeface="Verdana" panose="020B0604030504040204" pitchFamily="34" charset="0"/>
                <a:ea typeface="Verdana" panose="020B0604030504040204" pitchFamily="34" charset="0"/>
                <a:cs typeface="Verdana" panose="020B0604030504040204" pitchFamily="34" charset="0"/>
              </a:rPr>
              <a:t>:</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Personnes avec des troubles DYS</a:t>
            </a:r>
          </a:p>
          <a:p>
            <a:pPr marL="309563" lvl="1" indent="-171450" algn="l" defTabSz="914400" rtl="0" eaLnBrk="1" latinLnBrk="0" hangingPunct="1">
              <a:buFont typeface="Calibri" panose="020F050202020403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Autres troubles affectant :</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la lecture, </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la mémorisation, </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la concentration, </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la compréhension, </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la résolution des problèmes, </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le raisonnement </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et le langage.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rPr>
              <a:t>Solutions adaptées:</a:t>
            </a:r>
          </a:p>
          <a:p>
            <a:pPr marL="309563"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Hiérarchisation et simplification de l’information, </a:t>
            </a:r>
          </a:p>
          <a:p>
            <a:pPr marL="309563"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Mise en page linéaire,</a:t>
            </a:r>
          </a:p>
          <a:p>
            <a:pPr marL="309563" lvl="1" indent="-171450">
              <a:buFontTx/>
              <a:buChar char="-"/>
            </a:pPr>
            <a:r>
              <a:rPr lang="fr-FR" b="1">
                <a:latin typeface="Verdana" panose="020B0604030504040204" pitchFamily="34" charset="0"/>
                <a:ea typeface="Verdana" panose="020B0604030504040204" pitchFamily="34" charset="0"/>
                <a:cs typeface="Verdana" panose="020B0604030504040204" pitchFamily="34" charset="0"/>
              </a:rPr>
              <a:t>Correcteur orthographiques </a:t>
            </a:r>
            <a:r>
              <a:rPr lang="fr-FR">
                <a:latin typeface="Verdana" panose="020B0604030504040204" pitchFamily="34" charset="0"/>
                <a:ea typeface="Verdana" panose="020B0604030504040204" pitchFamily="34" charset="0"/>
                <a:cs typeface="Verdana" panose="020B0604030504040204" pitchFamily="34" charset="0"/>
              </a:rPr>
              <a:t>(Antidote)</a:t>
            </a:r>
          </a:p>
          <a:p>
            <a:pPr marL="309563" marR="0" lvl="1" indent="-171450" algn="l" defTabSz="914400" rtl="0" eaLnBrk="1" fontAlgn="auto" latinLnBrk="0" hangingPunct="1">
              <a:lnSpc>
                <a:spcPct val="100000"/>
              </a:lnSpc>
              <a:spcBef>
                <a:spcPts val="0"/>
              </a:spcBef>
              <a:spcAft>
                <a:spcPts val="0"/>
              </a:spcAft>
              <a:buClrTx/>
              <a:buSzTx/>
              <a:buFontTx/>
              <a:buChar char="-"/>
              <a:tabLst/>
              <a:defRPr/>
            </a:pPr>
            <a:r>
              <a:rPr lang="fr-FR" b="1">
                <a:latin typeface="Verdana" panose="020B0604030504040204" pitchFamily="34" charset="0"/>
                <a:ea typeface="Verdana" panose="020B0604030504040204" pitchFamily="34" charset="0"/>
                <a:cs typeface="Verdana" panose="020B0604030504040204" pitchFamily="34" charset="0"/>
              </a:rPr>
              <a:t>Logiciels de reconnaissance vocale</a:t>
            </a:r>
            <a:r>
              <a:rPr lang="fr-FR">
                <a:latin typeface="Verdana" panose="020B0604030504040204" pitchFamily="34" charset="0"/>
                <a:ea typeface="Verdana" panose="020B0604030504040204" pitchFamily="34" charset="0"/>
                <a:cs typeface="Verdana" panose="020B0604030504040204" pitchFamily="34" charset="0"/>
              </a:rPr>
              <a:t>/dictée (Dragon)</a:t>
            </a:r>
          </a:p>
          <a:p>
            <a:pPr marL="309563" lvl="1" indent="-171450">
              <a:buFontTx/>
              <a:buChar char="-"/>
            </a:pPr>
            <a:r>
              <a:rPr lang="fr-FR" b="1">
                <a:latin typeface="Verdana" panose="020B0604030504040204" pitchFamily="34" charset="0"/>
                <a:ea typeface="Verdana" panose="020B0604030504040204" pitchFamily="34" charset="0"/>
                <a:cs typeface="Verdana" panose="020B0604030504040204" pitchFamily="34" charset="0"/>
              </a:rPr>
              <a:t>Police de caractères sans </a:t>
            </a:r>
            <a:r>
              <a:rPr lang="fr-FR" b="1" err="1">
                <a:latin typeface="Verdana" panose="020B0604030504040204" pitchFamily="34" charset="0"/>
                <a:ea typeface="Verdana" panose="020B0604030504040204" pitchFamily="34" charset="0"/>
                <a:cs typeface="Verdana" panose="020B0604030504040204" pitchFamily="34" charset="0"/>
              </a:rPr>
              <a:t>serif</a:t>
            </a:r>
            <a:r>
              <a:rPr lang="fr-FR" b="1">
                <a:latin typeface="Verdana" panose="020B0604030504040204" pitchFamily="34" charset="0"/>
                <a:ea typeface="Verdana" panose="020B0604030504040204" pitchFamily="34" charset="0"/>
                <a:cs typeface="Verdana" panose="020B0604030504040204" pitchFamily="34" charset="0"/>
              </a:rPr>
              <a:t> </a:t>
            </a:r>
            <a:r>
              <a:rPr lang="fr-FR">
                <a:latin typeface="Verdana" panose="020B0604030504040204" pitchFamily="34" charset="0"/>
                <a:ea typeface="Verdana" panose="020B0604030504040204" pitchFamily="34" charset="0"/>
                <a:cs typeface="Verdana" panose="020B0604030504040204" pitchFamily="34" charset="0"/>
              </a:rPr>
              <a:t>(Arial, Verdana, Accessible-</a:t>
            </a:r>
            <a:r>
              <a:rPr lang="fr-FR" err="1">
                <a:latin typeface="Verdana" panose="020B0604030504040204" pitchFamily="34" charset="0"/>
                <a:ea typeface="Verdana" panose="020B0604030504040204" pitchFamily="34" charset="0"/>
                <a:cs typeface="Verdana" panose="020B0604030504040204" pitchFamily="34" charset="0"/>
              </a:rPr>
              <a:t>Dfa</a:t>
            </a:r>
            <a:r>
              <a:rPr lang="fr-FR">
                <a:latin typeface="Verdana" panose="020B0604030504040204" pitchFamily="34" charset="0"/>
                <a:ea typeface="Verdana" panose="020B0604030504040204" pitchFamily="34" charset="0"/>
                <a:cs typeface="Verdana" panose="020B0604030504040204" pitchFamily="34" charset="0"/>
              </a:rPr>
              <a:t>) : </a:t>
            </a:r>
            <a:r>
              <a:rPr lang="fr-FR" b="1" i="0">
                <a:solidFill>
                  <a:srgbClr val="444444"/>
                </a:solidFill>
                <a:effectLst/>
                <a:latin typeface="Verdana" panose="020B0604030504040204" pitchFamily="34" charset="0"/>
                <a:ea typeface="Verdana" panose="020B0604030504040204" pitchFamily="34" charset="0"/>
                <a:cs typeface="Verdana" panose="020B0604030504040204" pitchFamily="34" charset="0"/>
              </a:rPr>
              <a:t>Accessible-</a:t>
            </a:r>
            <a:r>
              <a:rPr lang="fr-FR" b="1" i="0" err="1">
                <a:solidFill>
                  <a:srgbClr val="444444"/>
                </a:solidFill>
                <a:effectLst/>
                <a:latin typeface="Verdana" panose="020B0604030504040204" pitchFamily="34" charset="0"/>
                <a:ea typeface="Verdana" panose="020B0604030504040204" pitchFamily="34" charset="0"/>
                <a:cs typeface="Verdana" panose="020B0604030504040204" pitchFamily="34" charset="0"/>
              </a:rPr>
              <a:t>DfA</a:t>
            </a:r>
            <a:r>
              <a:rPr lang="fr-FR" b="0" i="0">
                <a:solidFill>
                  <a:srgbClr val="444444"/>
                </a:solidFill>
                <a:effectLst/>
                <a:latin typeface="Verdana" panose="020B0604030504040204" pitchFamily="34" charset="0"/>
                <a:ea typeface="Verdana" panose="020B0604030504040204" pitchFamily="34" charset="0"/>
                <a:cs typeface="Verdana" panose="020B0604030504040204" pitchFamily="34" charset="0"/>
              </a:rPr>
              <a:t> est une police Orange gratuite et open source, qui va plus loin que Open </a:t>
            </a:r>
            <a:r>
              <a:rPr lang="fr-FR" b="0" i="0" err="1">
                <a:solidFill>
                  <a:srgbClr val="444444"/>
                </a:solidFill>
                <a:effectLst/>
                <a:latin typeface="Verdana" panose="020B0604030504040204" pitchFamily="34" charset="0"/>
                <a:ea typeface="Verdana" panose="020B0604030504040204" pitchFamily="34" charset="0"/>
                <a:cs typeface="Verdana" panose="020B0604030504040204" pitchFamily="34" charset="0"/>
              </a:rPr>
              <a:t>Dyslexic</a:t>
            </a:r>
            <a:r>
              <a:rPr lang="fr-FR" b="0" i="0">
                <a:solidFill>
                  <a:srgbClr val="444444"/>
                </a:solidFill>
                <a:effectLst/>
                <a:latin typeface="Verdana" panose="020B0604030504040204" pitchFamily="34" charset="0"/>
                <a:ea typeface="Verdana" panose="020B0604030504040204" pitchFamily="34" charset="0"/>
                <a:cs typeface="Verdana" panose="020B0604030504040204" pitchFamily="34" charset="0"/>
              </a:rPr>
              <a:t> car elle supporte également un nombre important de caractères spéciaux, par exemple mathématiques comme ±, ½, ÷, ∈, ∑, √, ∞, etc.. Conçue pour fournir une meilleure lisibilité à toutes et à tous. Pour les personnes rencontrant des difficultés de lecture (comme la dyslexie) très adaptée pour des personnes malvoyantes. Lien de téléchargement de la police : https://</a:t>
            </a:r>
            <a:r>
              <a:rPr lang="fr-FR" b="0" i="0" err="1">
                <a:solidFill>
                  <a:srgbClr val="444444"/>
                </a:solidFill>
                <a:effectLst/>
                <a:latin typeface="Verdana" panose="020B0604030504040204" pitchFamily="34" charset="0"/>
                <a:ea typeface="Verdana" panose="020B0604030504040204" pitchFamily="34" charset="0"/>
                <a:cs typeface="Verdana" panose="020B0604030504040204" pitchFamily="34" charset="0"/>
              </a:rPr>
              <a:t>github.com</a:t>
            </a:r>
            <a:r>
              <a:rPr lang="fr-FR" b="0" i="0">
                <a:solidFill>
                  <a:srgbClr val="444444"/>
                </a:solidFill>
                <a:effectLst/>
                <a:latin typeface="Verdana" panose="020B0604030504040204" pitchFamily="34" charset="0"/>
                <a:ea typeface="Verdana" panose="020B0604030504040204" pitchFamily="34" charset="0"/>
                <a:cs typeface="Verdana" panose="020B0604030504040204" pitchFamily="34" charset="0"/>
              </a:rPr>
              <a:t>/Orange-</a:t>
            </a:r>
            <a:r>
              <a:rPr lang="fr-FR" b="0" i="0" err="1">
                <a:solidFill>
                  <a:srgbClr val="444444"/>
                </a:solidFill>
                <a:effectLst/>
                <a:latin typeface="Verdana" panose="020B0604030504040204" pitchFamily="34" charset="0"/>
                <a:ea typeface="Verdana" panose="020B0604030504040204" pitchFamily="34" charset="0"/>
                <a:cs typeface="Verdana" panose="020B0604030504040204" pitchFamily="34" charset="0"/>
              </a:rPr>
              <a:t>OpenSource</a:t>
            </a:r>
            <a:r>
              <a:rPr lang="fr-FR" b="0" i="0">
                <a:solidFill>
                  <a:srgbClr val="444444"/>
                </a:solidFill>
                <a:effectLst/>
                <a:latin typeface="Verdana" panose="020B0604030504040204" pitchFamily="34" charset="0"/>
                <a:ea typeface="Verdana" panose="020B0604030504040204" pitchFamily="34" charset="0"/>
                <a:cs typeface="Verdana" panose="020B0604030504040204" pitchFamily="34" charset="0"/>
              </a:rPr>
              <a:t>/font-accessible-</a:t>
            </a:r>
            <a:r>
              <a:rPr lang="fr-FR" b="0" i="0" err="1">
                <a:solidFill>
                  <a:srgbClr val="444444"/>
                </a:solidFill>
                <a:effectLst/>
                <a:latin typeface="Verdana" panose="020B0604030504040204" pitchFamily="34" charset="0"/>
                <a:ea typeface="Verdana" panose="020B0604030504040204" pitchFamily="34" charset="0"/>
                <a:cs typeface="Verdana" panose="020B0604030504040204" pitchFamily="34" charset="0"/>
              </a:rPr>
              <a:t>dfa</a:t>
            </a:r>
            <a:endParaRPr lang="fr-FR" b="0" i="0">
              <a:solidFill>
                <a:srgbClr val="444444"/>
              </a:solidFill>
              <a:effectLst/>
              <a:latin typeface="Verdana" panose="020B0604030504040204" pitchFamily="34" charset="0"/>
              <a:ea typeface="Verdana" panose="020B0604030504040204" pitchFamily="34" charset="0"/>
              <a:cs typeface="Verdana" panose="020B0604030504040204" pitchFamily="34" charset="0"/>
            </a:endParaRPr>
          </a:p>
          <a:p>
            <a:pPr marL="309563" marR="0" lvl="1" indent="-171450" algn="l" defTabSz="914400" rtl="0" eaLnBrk="1" fontAlgn="auto" latinLnBrk="0" hangingPunct="1">
              <a:lnSpc>
                <a:spcPct val="100000"/>
              </a:lnSpc>
              <a:spcBef>
                <a:spcPts val="0"/>
              </a:spcBef>
              <a:spcAft>
                <a:spcPts val="0"/>
              </a:spcAft>
              <a:buClrTx/>
              <a:buSzTx/>
              <a:buFontTx/>
              <a:buChar char="-"/>
              <a:tabLst/>
              <a:defRPr/>
            </a:pPr>
            <a:r>
              <a:rPr lang="fr-FR" b="1" i="0">
                <a:solidFill>
                  <a:srgbClr val="444444"/>
                </a:solidFill>
                <a:effectLst/>
                <a:latin typeface="Verdana" panose="020B0604030504040204" pitchFamily="34" charset="0"/>
                <a:ea typeface="Verdana" panose="020B0604030504040204" pitchFamily="34" charset="0"/>
                <a:cs typeface="Verdana" panose="020B0604030504040204" pitchFamily="34" charset="0"/>
              </a:rPr>
              <a:t>Outils web </a:t>
            </a:r>
            <a:r>
              <a:rPr lang="fr-FR" b="0" i="0">
                <a:solidFill>
                  <a:srgbClr val="444444"/>
                </a:solidFill>
                <a:effectLst/>
                <a:latin typeface="Verdana" panose="020B0604030504040204" pitchFamily="34" charset="0"/>
                <a:ea typeface="Verdana" panose="020B0604030504040204" pitchFamily="34" charset="0"/>
                <a:cs typeface="Verdana" panose="020B0604030504040204" pitchFamily="34" charset="0"/>
              </a:rPr>
              <a:t>: </a:t>
            </a:r>
            <a:r>
              <a:rPr lang="fr-FR" b="1" i="0">
                <a:solidFill>
                  <a:srgbClr val="444444"/>
                </a:solidFill>
                <a:effectLst/>
                <a:latin typeface="Verdana" panose="020B0604030504040204" pitchFamily="34" charset="0"/>
                <a:ea typeface="Verdana" panose="020B0604030504040204" pitchFamily="34" charset="0"/>
                <a:cs typeface="Verdana" panose="020B0604030504040204" pitchFamily="34" charset="0"/>
              </a:rPr>
              <a:t>Orange Confort + </a:t>
            </a:r>
            <a:r>
              <a:rPr lang="fr-FR" altLang="fr-FR" b="0">
                <a:solidFill>
                  <a:srgbClr val="000000"/>
                </a:solidFill>
                <a:latin typeface="Verdana" panose="020B0604030504040204" pitchFamily="34" charset="0"/>
                <a:ea typeface="Verdana" panose="020B0604030504040204" pitchFamily="34" charset="0"/>
                <a:cs typeface="Verdana" panose="020B0604030504040204" pitchFamily="34" charset="0"/>
              </a:rPr>
              <a:t>pour entres autres, modifier les espaces entre les lignes et/ou les mots, activer un masque de lecture…</a:t>
            </a:r>
            <a:endParaRPr lang="fr-FR" b="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309563" lvl="1" indent="-171450">
              <a:buFontTx/>
              <a:buChar char="-"/>
            </a:pPr>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16</a:t>
            </a:fld>
            <a:endParaRPr lang="en-GB"/>
          </a:p>
        </p:txBody>
      </p:sp>
    </p:spTree>
    <p:extLst>
      <p:ext uri="{BB962C8B-B14F-4D97-AF65-F5344CB8AC3E}">
        <p14:creationId xmlns:p14="http://schemas.microsoft.com/office/powerpoint/2010/main" val="3782958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latin typeface="Verdana" panose="020B0604030504040204" pitchFamily="34" charset="0"/>
                <a:ea typeface="Verdana" panose="020B0604030504040204" pitchFamily="34" charset="0"/>
                <a:cs typeface="Verdana" panose="020B0604030504040204" pitchFamily="34" charset="0"/>
              </a:rPr>
              <a:t>Mais ces aides techniques ne sont utiles que si les services/applications numériques sont au moins conformes aux obligations en vigueur, </a:t>
            </a:r>
            <a:r>
              <a:rPr lang="fr-FR">
                <a:latin typeface="Verdana" panose="020B0604030504040204" pitchFamily="34" charset="0"/>
                <a:ea typeface="Verdana" panose="020B0604030504040204" pitchFamily="34" charset="0"/>
                <a:cs typeface="Verdana" panose="020B0604030504040204" pitchFamily="34" charset="0"/>
              </a:rPr>
              <a:t>c’est à dire aux recommandations internationales d’accessibilité numérique des contenus web (WCAG) qui sont reprises dans différentes normes ou référentiels nationaux. En France, ces recommandations internationales sont reprises dans le Référentiel Général d’Amélioration de l’Accessibilité (RGAA). </a:t>
            </a:r>
          </a:p>
          <a:p>
            <a:endParaRPr lang="fr-FR">
              <a:latin typeface="Verdana" panose="020B0604030504040204" pitchFamily="34" charset="0"/>
              <a:ea typeface="Verdana" panose="020B0604030504040204" pitchFamily="34" charset="0"/>
              <a:cs typeface="Verdana" panose="020B0604030504040204" pitchFamily="34" charset="0"/>
            </a:endParaRPr>
          </a:p>
          <a:p>
            <a:r>
              <a:rPr lang="fr-FR" b="1">
                <a:latin typeface="Verdana" panose="020B0604030504040204" pitchFamily="34" charset="0"/>
                <a:ea typeface="Verdana" panose="020B0604030504040204" pitchFamily="34" charset="0"/>
                <a:cs typeface="Verdana" panose="020B0604030504040204" pitchFamily="34" charset="0"/>
              </a:rPr>
              <a:t>2 exemples où les aides techniques ne pourront pas aider </a:t>
            </a:r>
            <a:r>
              <a:rPr lang="fr-FR">
                <a:latin typeface="Verdana" panose="020B0604030504040204" pitchFamily="34" charset="0"/>
                <a:ea typeface="Verdana" panose="020B0604030504040204" pitchFamily="34" charset="0"/>
                <a:cs typeface="Verdana" panose="020B0604030504040204" pitchFamily="34" charset="0"/>
              </a:rPr>
              <a:t>à cause de recommandations d’accessibilité non respectées :</a:t>
            </a:r>
          </a:p>
          <a:p>
            <a:pPr lvl="2"/>
            <a:r>
              <a:rPr lang="fr-FR" u="sng">
                <a:latin typeface="Verdana" panose="020B0604030504040204" pitchFamily="34" charset="0"/>
                <a:ea typeface="Verdana" panose="020B0604030504040204" pitchFamily="34" charset="0"/>
                <a:cs typeface="Verdana" panose="020B0604030504040204" pitchFamily="34" charset="0"/>
              </a:rPr>
              <a:t>Exemple 1 </a:t>
            </a:r>
            <a:r>
              <a:rPr lang="fr-FR">
                <a:latin typeface="Verdana" panose="020B0604030504040204" pitchFamily="34" charset="0"/>
                <a:ea typeface="Verdana" panose="020B0604030504040204" pitchFamily="34" charset="0"/>
                <a:cs typeface="Verdana" panose="020B0604030504040204" pitchFamily="34" charset="0"/>
              </a:rPr>
              <a:t>: Tout changement de langue à l’intérieur d’une page doit être indiqué dans le code pour que les synthèses vocales puissent lire les mots concernés dans la bonne langue et donc avec la bonne prononciation.</a:t>
            </a:r>
          </a:p>
          <a:p>
            <a:pPr lvl="2"/>
            <a:endParaRPr lang="fr-FR">
              <a:latin typeface="Verdana" panose="020B0604030504040204" pitchFamily="34" charset="0"/>
              <a:ea typeface="Verdana" panose="020B0604030504040204" pitchFamily="34" charset="0"/>
              <a:cs typeface="Verdana" panose="020B0604030504040204" pitchFamily="34" charset="0"/>
            </a:endParaRPr>
          </a:p>
          <a:p>
            <a:pPr lvl="2"/>
            <a:r>
              <a:rPr lang="fr-FR" u="sng">
                <a:latin typeface="Verdana" panose="020B0604030504040204" pitchFamily="34" charset="0"/>
                <a:ea typeface="Verdana" panose="020B0604030504040204" pitchFamily="34" charset="0"/>
                <a:cs typeface="Verdana" panose="020B0604030504040204" pitchFamily="34" charset="0"/>
              </a:rPr>
              <a:t>Exemple 2 :</a:t>
            </a:r>
            <a:r>
              <a:rPr lang="fr-FR">
                <a:latin typeface="Verdana" panose="020B0604030504040204" pitchFamily="34" charset="0"/>
                <a:ea typeface="Verdana" panose="020B0604030504040204" pitchFamily="34" charset="0"/>
                <a:cs typeface="Verdana" panose="020B0604030504040204" pitchFamily="34" charset="0"/>
              </a:rPr>
              <a:t> Le site doit avoir été codé de telle manière qu’un grossissement du texte à 200% ne « cassera » pas toute sa présentation avec le risque de le rendre inutilisable. Pour cela, il faut prévoir :</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une conception responsive (qui s’adapte aux différentes tailles d’écran)</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utiliser des unités relatives (rem et </a:t>
            </a:r>
            <a:r>
              <a:rPr lang="fr-FR" err="1">
                <a:latin typeface="Verdana" panose="020B0604030504040204" pitchFamily="34" charset="0"/>
                <a:ea typeface="Verdana" panose="020B0604030504040204" pitchFamily="34" charset="0"/>
                <a:cs typeface="Verdana" panose="020B0604030504040204" pitchFamily="34" charset="0"/>
              </a:rPr>
              <a:t>em</a:t>
            </a:r>
            <a:r>
              <a:rPr lang="fr-FR">
                <a:latin typeface="Verdana" panose="020B0604030504040204" pitchFamily="34" charset="0"/>
                <a:ea typeface="Verdana" panose="020B0604030504040204" pitchFamily="34" charset="0"/>
                <a:cs typeface="Verdana" panose="020B0604030504040204" pitchFamily="34" charset="0"/>
              </a:rPr>
              <a:t>) pour les différents éléments graphiques et textuels du site </a:t>
            </a:r>
          </a:p>
          <a:p>
            <a:endParaRPr lang="fr-FR">
              <a:latin typeface="Verdana" panose="020B0604030504040204" pitchFamily="34" charset="0"/>
              <a:ea typeface="Verdana" panose="020B0604030504040204" pitchFamily="34" charset="0"/>
              <a:cs typeface="Verdana" panose="020B0604030504040204" pitchFamily="34" charset="0"/>
            </a:endParaRPr>
          </a:p>
          <a:p>
            <a:r>
              <a:rPr lang="fr-FR">
                <a:latin typeface="Verdana" panose="020B0604030504040204" pitchFamily="34" charset="0"/>
                <a:ea typeface="Verdana" panose="020B0604030504040204" pitchFamily="34" charset="0"/>
                <a:cs typeface="Verdana" panose="020B0604030504040204" pitchFamily="34" charset="0"/>
              </a:rPr>
              <a:t>---------------------------</a:t>
            </a:r>
          </a:p>
          <a:p>
            <a:r>
              <a:rPr lang="fr-FR" b="1" u="sng">
                <a:latin typeface="Verdana" panose="020B0604030504040204" pitchFamily="34" charset="0"/>
                <a:ea typeface="Verdana" panose="020B0604030504040204" pitchFamily="34" charset="0"/>
                <a:cs typeface="Verdana" panose="020B0604030504040204" pitchFamily="34" charset="0"/>
              </a:rPr>
              <a:t>Info en plus </a:t>
            </a:r>
            <a:r>
              <a:rPr lang="fr-FR">
                <a:latin typeface="Verdana" panose="020B0604030504040204" pitchFamily="34" charset="0"/>
                <a:ea typeface="Verdana" panose="020B0604030504040204" pitchFamily="34" charset="0"/>
                <a:cs typeface="Verdana" panose="020B0604030504040204" pitchFamily="34" charset="0"/>
              </a:rPr>
              <a:t>:</a:t>
            </a:r>
          </a:p>
          <a:p>
            <a:r>
              <a:rPr lang="fr-FR">
                <a:latin typeface="Verdana" panose="020B0604030504040204" pitchFamily="34" charset="0"/>
                <a:ea typeface="Verdana" panose="020B0604030504040204" pitchFamily="34" charset="0"/>
                <a:cs typeface="Verdana" panose="020B0604030504040204" pitchFamily="34" charset="0"/>
              </a:rPr>
              <a:t>https://</a:t>
            </a:r>
            <a:r>
              <a:rPr lang="fr-FR" err="1">
                <a:latin typeface="Verdana" panose="020B0604030504040204" pitchFamily="34" charset="0"/>
                <a:ea typeface="Verdana" panose="020B0604030504040204" pitchFamily="34" charset="0"/>
                <a:cs typeface="Verdana" panose="020B0604030504040204" pitchFamily="34" charset="0"/>
              </a:rPr>
              <a:t>grafikart.fr</a:t>
            </a:r>
            <a:r>
              <a:rPr lang="fr-FR">
                <a:latin typeface="Verdana" panose="020B0604030504040204" pitchFamily="34" charset="0"/>
                <a:ea typeface="Verdana" panose="020B0604030504040204" pitchFamily="34" charset="0"/>
                <a:cs typeface="Verdana" panose="020B0604030504040204" pitchFamily="34" charset="0"/>
              </a:rPr>
              <a:t>/tutoriels/font-size-rem-em-px-477</a:t>
            </a:r>
          </a:p>
          <a:p>
            <a:r>
              <a:rPr lang="fr-FR">
                <a:latin typeface="Verdana" panose="020B0604030504040204" pitchFamily="34" charset="0"/>
                <a:ea typeface="Verdana" panose="020B0604030504040204" pitchFamily="34" charset="0"/>
                <a:cs typeface="Verdana" panose="020B0604030504040204" pitchFamily="34" charset="0"/>
              </a:rPr>
              <a:t>https://</a:t>
            </a:r>
            <a:r>
              <a:rPr lang="fr-FR" err="1">
                <a:latin typeface="Verdana" panose="020B0604030504040204" pitchFamily="34" charset="0"/>
                <a:ea typeface="Verdana" panose="020B0604030504040204" pitchFamily="34" charset="0"/>
                <a:cs typeface="Verdana" panose="020B0604030504040204" pitchFamily="34" charset="0"/>
              </a:rPr>
              <a:t>www.codeur.com</a:t>
            </a:r>
            <a:r>
              <a:rPr lang="fr-FR">
                <a:latin typeface="Verdana" panose="020B0604030504040204" pitchFamily="34" charset="0"/>
                <a:ea typeface="Verdana" panose="020B0604030504040204" pitchFamily="34" charset="0"/>
                <a:cs typeface="Verdana" panose="020B0604030504040204" pitchFamily="34" charset="0"/>
              </a:rPr>
              <a:t>/tuto/</a:t>
            </a:r>
            <a:r>
              <a:rPr lang="fr-FR" err="1">
                <a:latin typeface="Verdana" panose="020B0604030504040204" pitchFamily="34" charset="0"/>
                <a:ea typeface="Verdana" panose="020B0604030504040204" pitchFamily="34" charset="0"/>
                <a:cs typeface="Verdana" panose="020B0604030504040204" pitchFamily="34" charset="0"/>
              </a:rPr>
              <a:t>css</a:t>
            </a:r>
            <a:r>
              <a:rPr lang="fr-FR">
                <a:latin typeface="Verdana" panose="020B0604030504040204" pitchFamily="34" charset="0"/>
                <a:ea typeface="Verdana" panose="020B0604030504040204" pitchFamily="34" charset="0"/>
                <a:cs typeface="Verdana" panose="020B0604030504040204" pitchFamily="34" charset="0"/>
              </a:rPr>
              <a:t>/</a:t>
            </a:r>
            <a:r>
              <a:rPr lang="fr-FR" err="1">
                <a:latin typeface="Verdana" panose="020B0604030504040204" pitchFamily="34" charset="0"/>
                <a:ea typeface="Verdana" panose="020B0604030504040204" pitchFamily="34" charset="0"/>
                <a:cs typeface="Verdana" panose="020B0604030504040204" pitchFamily="34" charset="0"/>
              </a:rPr>
              <a:t>unite</a:t>
            </a:r>
            <a:r>
              <a:rPr lang="fr-FR">
                <a:latin typeface="Verdana" panose="020B0604030504040204" pitchFamily="34" charset="0"/>
                <a:ea typeface="Verdana" panose="020B0604030504040204" pitchFamily="34" charset="0"/>
                <a:cs typeface="Verdana" panose="020B0604030504040204" pitchFamily="34" charset="0"/>
              </a:rPr>
              <a:t>-de-mesure-taille-px-</a:t>
            </a:r>
            <a:r>
              <a:rPr lang="fr-FR" err="1">
                <a:latin typeface="Verdana" panose="020B0604030504040204" pitchFamily="34" charset="0"/>
                <a:ea typeface="Verdana" panose="020B0604030504040204" pitchFamily="34" charset="0"/>
                <a:cs typeface="Verdana" panose="020B0604030504040204" pitchFamily="34" charset="0"/>
              </a:rPr>
              <a:t>em</a:t>
            </a:r>
            <a:r>
              <a:rPr lang="fr-FR">
                <a:latin typeface="Verdana" panose="020B0604030504040204" pitchFamily="34" charset="0"/>
                <a:ea typeface="Verdana" panose="020B0604030504040204" pitchFamily="34" charset="0"/>
                <a:cs typeface="Verdana" panose="020B0604030504040204" pitchFamily="34" charset="0"/>
              </a:rPr>
              <a:t>-rem/</a:t>
            </a:r>
          </a:p>
          <a:p>
            <a:pPr marL="171450" indent="-171450">
              <a:buFontTx/>
              <a:buChar char="-"/>
            </a:pPr>
            <a:r>
              <a:rPr lang="fr-FR" b="1">
                <a:latin typeface="Verdana" panose="020B0604030504040204" pitchFamily="34" charset="0"/>
                <a:ea typeface="Verdana" panose="020B0604030504040204" pitchFamily="34" charset="0"/>
                <a:cs typeface="Verdana" panose="020B0604030504040204" pitchFamily="34" charset="0"/>
              </a:rPr>
              <a:t>px :</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unité de mesure absolue (comme le pt ou le cm), ce qui veut dire qu’une valeur d'1px correspond à 1px de l'écran. Unité relative à la taille et résolution de l’écran qui permet un affichage net sur chaque écran.</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avantage : il n'est pas variant et on peut l'utiliser facilement pour définir la taille de nos différentes polices. </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inconvénient : en tout responsive, si je veux agrandir ou réduire la taille de mes textes facilement, avec le pixel, c'est impossible et on est obligé de redéfinir manuellement toutes les valeurs.</a:t>
            </a:r>
          </a:p>
          <a:p>
            <a:pPr marL="171450" indent="-171450">
              <a:buFontTx/>
              <a:buChar char="-"/>
            </a:pPr>
            <a:r>
              <a:rPr lang="fr-FR" b="1">
                <a:latin typeface="Verdana" panose="020B0604030504040204" pitchFamily="34" charset="0"/>
                <a:ea typeface="Verdana" panose="020B0604030504040204" pitchFamily="34" charset="0"/>
                <a:cs typeface="Verdana" panose="020B0604030504040204" pitchFamily="34" charset="0"/>
              </a:rPr>
              <a:t>% et </a:t>
            </a:r>
            <a:r>
              <a:rPr lang="fr-FR" b="1" err="1">
                <a:latin typeface="Verdana" panose="020B0604030504040204" pitchFamily="34" charset="0"/>
                <a:ea typeface="Verdana" panose="020B0604030504040204" pitchFamily="34" charset="0"/>
                <a:cs typeface="Verdana" panose="020B0604030504040204" pitchFamily="34" charset="0"/>
              </a:rPr>
              <a:t>em</a:t>
            </a:r>
            <a:r>
              <a:rPr lang="fr-FR" b="1">
                <a:latin typeface="Verdana" panose="020B0604030504040204" pitchFamily="34" charset="0"/>
                <a:ea typeface="Verdana" panose="020B0604030504040204" pitchFamily="34" charset="0"/>
                <a:cs typeface="Verdana" panose="020B0604030504040204" pitchFamily="34" charset="0"/>
              </a:rPr>
              <a:t> </a:t>
            </a:r>
            <a:r>
              <a:rPr lang="fr-FR">
                <a:latin typeface="Verdana" panose="020B0604030504040204" pitchFamily="34" charset="0"/>
                <a:ea typeface="Verdana" panose="020B0604030504040204" pitchFamily="34" charset="0"/>
                <a:cs typeface="Verdana" panose="020B0604030504040204" pitchFamily="34" charset="0"/>
              </a:rPr>
              <a:t>:</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unités relatives : permettent de définir la taille de la police par rapport à la taille de l’élément HTML parent</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avantage : si dans le body on définit une font-size de 16px alors un h1 de 2em aura une taille de 32px. </a:t>
            </a:r>
            <a:r>
              <a:rPr lang="fr-FR">
                <a:latin typeface="Verdana" panose="020B0604030504040204" pitchFamily="34" charset="0"/>
                <a:ea typeface="Verdana" panose="020B0604030504040204" pitchFamily="34" charset="0"/>
                <a:cs typeface="Verdana" panose="020B0604030504040204" pitchFamily="34" charset="0"/>
              </a:rPr>
              <a:t>Un élément avec une taille de « 50% » et qui a un élément parent avec une taille de 50px aura alors une taille de 25px.</a:t>
            </a:r>
            <a:b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b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Cette méthode permet de définir le dimensionnement des éléments relativement à une valeur de base</a:t>
            </a:r>
          </a:p>
          <a:p>
            <a:pPr marL="457200" lvl="1" indent="0" algn="l" defTabSz="914400" rtl="0" eaLnBrk="1" latinLnBrk="0" hangingPunct="1">
              <a:buFont typeface="Arial" panose="020B0604020202020204" pitchFamily="34" charset="0"/>
              <a:buNone/>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    Là où ça devient intéressant, c'est que l'on peut utiliser cette unité de mesure pour dimensionner les éléments de manière automatique en se basant sur la taille de la police.</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inconvénient : </a:t>
            </a:r>
            <a:r>
              <a:rPr lang="fr-FR">
                <a:latin typeface="Verdana" panose="020B0604030504040204" pitchFamily="34" charset="0"/>
                <a:ea typeface="Verdana" panose="020B0604030504040204" pitchFamily="34" charset="0"/>
                <a:cs typeface="Verdana" panose="020B0604030504040204" pitchFamily="34" charset="0"/>
              </a:rPr>
              <a:t>dans le cas d'éléments imbriqués le </a:t>
            </a:r>
            <a:r>
              <a:rPr lang="fr-FR" err="1">
                <a:latin typeface="Verdana" panose="020B0604030504040204" pitchFamily="34" charset="0"/>
                <a:ea typeface="Verdana" panose="020B0604030504040204" pitchFamily="34" charset="0"/>
                <a:cs typeface="Verdana" panose="020B0604030504040204" pitchFamily="34" charset="0"/>
              </a:rPr>
              <a:t>em</a:t>
            </a:r>
            <a:r>
              <a:rPr lang="fr-FR">
                <a:latin typeface="Verdana" panose="020B0604030504040204" pitchFamily="34" charset="0"/>
                <a:ea typeface="Verdana" panose="020B0604030504040204" pitchFamily="34" charset="0"/>
                <a:cs typeface="Verdana" panose="020B0604030504040204" pitchFamily="34" charset="0"/>
              </a:rPr>
              <a:t> peut s'avérer être un problème. Le </a:t>
            </a:r>
            <a:r>
              <a:rPr lang="fr-FR" err="1">
                <a:latin typeface="Verdana" panose="020B0604030504040204" pitchFamily="34" charset="0"/>
                <a:ea typeface="Verdana" panose="020B0604030504040204" pitchFamily="34" charset="0"/>
                <a:cs typeface="Verdana" panose="020B0604030504040204" pitchFamily="34" charset="0"/>
              </a:rPr>
              <a:t>em</a:t>
            </a:r>
            <a:r>
              <a:rPr lang="fr-FR">
                <a:latin typeface="Verdana" panose="020B0604030504040204" pitchFamily="34" charset="0"/>
                <a:ea typeface="Verdana" panose="020B0604030504040204" pitchFamily="34" charset="0"/>
                <a:cs typeface="Verdana" panose="020B0604030504040204" pitchFamily="34" charset="0"/>
              </a:rPr>
              <a:t> étant toujours relatif au parent, il suffit de modifier la taille de la police du parent pour voir l'élément changer de taille. Ce qui n'est parfois pas forcément l'effet attendu.</a:t>
            </a:r>
          </a:p>
          <a:p>
            <a:pPr marL="171450" indent="-171450" algn="l" defTabSz="914400" rtl="0" eaLnBrk="1" latinLnBrk="0" hangingPunct="1">
              <a:buFontTx/>
              <a:buChar char="-"/>
            </a:pPr>
            <a:r>
              <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rPr>
              <a:t>rem </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(rem = root </a:t>
            </a:r>
            <a:r>
              <a:rPr lang="fr-FR" kern="1200" err="1">
                <a:solidFill>
                  <a:schemeClr val="tx1"/>
                </a:solidFill>
                <a:latin typeface="Verdana" panose="020B0604030504040204" pitchFamily="34" charset="0"/>
                <a:ea typeface="Verdana" panose="020B0604030504040204" pitchFamily="34" charset="0"/>
                <a:cs typeface="Verdana" panose="020B0604030504040204" pitchFamily="34" charset="0"/>
              </a:rPr>
              <a:t>em</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unité qui agit comme le </a:t>
            </a:r>
            <a:r>
              <a:rPr lang="fr-FR" kern="1200" err="1">
                <a:solidFill>
                  <a:schemeClr val="tx1"/>
                </a:solidFill>
                <a:latin typeface="Verdana" panose="020B0604030504040204" pitchFamily="34" charset="0"/>
                <a:ea typeface="Verdana" panose="020B0604030504040204" pitchFamily="34" charset="0"/>
                <a:cs typeface="Verdana" panose="020B0604030504040204" pitchFamily="34" charset="0"/>
              </a:rPr>
              <a:t>em</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 mais qui résout le précédent problème de l'héritage (rem = root </a:t>
            </a:r>
            <a:r>
              <a:rPr lang="fr-FR" kern="1200" err="1">
                <a:solidFill>
                  <a:schemeClr val="tx1"/>
                </a:solidFill>
                <a:latin typeface="Verdana" panose="020B0604030504040204" pitchFamily="34" charset="0"/>
                <a:ea typeface="Verdana" panose="020B0604030504040204" pitchFamily="34" charset="0"/>
                <a:cs typeface="Verdana" panose="020B0604030504040204" pitchFamily="34" charset="0"/>
              </a:rPr>
              <a:t>em</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avantage : le rem ne se base pas sur l'élément parent pour obtenir sa taille mais sur l'élément racine. Ainsi 1rem prendra sa valeur de la font-size du document (body ou html), ce qui permet d'avoir un comportement beaucoup plus prévisible que le </a:t>
            </a:r>
            <a:r>
              <a:rPr lang="fr-FR" kern="1200" err="1">
                <a:solidFill>
                  <a:schemeClr val="tx1"/>
                </a:solidFill>
                <a:latin typeface="Verdana" panose="020B0604030504040204" pitchFamily="34" charset="0"/>
                <a:ea typeface="Verdana" panose="020B0604030504040204" pitchFamily="34" charset="0"/>
                <a:cs typeface="Verdana" panose="020B0604030504040204" pitchFamily="34" charset="0"/>
              </a:rPr>
              <a:t>em</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628650" lvl="1" indent="-171450" algn="l" defTabSz="914400" rtl="0" eaLnBrk="1" latinLnBrk="0" hangingPunct="1">
              <a:buFont typeface="Arial" panose="020B0604020202020204" pitchFamily="34" charset="0"/>
              <a:buChar cha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inconvénient : le rem n'est pas supporté par IE8 et Opera mini (donc prévoir un </a:t>
            </a:r>
            <a:r>
              <a:rPr lang="fr-FR" kern="1200" err="1">
                <a:solidFill>
                  <a:schemeClr val="tx1"/>
                </a:solidFill>
                <a:latin typeface="Verdana" panose="020B0604030504040204" pitchFamily="34" charset="0"/>
                <a:ea typeface="Verdana" panose="020B0604030504040204" pitchFamily="34" charset="0"/>
                <a:cs typeface="Verdana" panose="020B0604030504040204" pitchFamily="34" charset="0"/>
              </a:rPr>
              <a:t>fallback</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 en px ou </a:t>
            </a:r>
            <a:r>
              <a:rPr lang="fr-FR" kern="1200" err="1">
                <a:solidFill>
                  <a:schemeClr val="tx1"/>
                </a:solidFill>
                <a:latin typeface="Verdana" panose="020B0604030504040204" pitchFamily="34" charset="0"/>
                <a:ea typeface="Verdana" panose="020B0604030504040204" pitchFamily="34" charset="0"/>
                <a:cs typeface="Verdana" panose="020B0604030504040204" pitchFamily="34" charset="0"/>
              </a:rPr>
              <a:t>em</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628650" lvl="1" indent="-171450" algn="l" defTabSz="914400" rtl="0" eaLnBrk="1" latinLnBrk="0" hangingPunct="1">
              <a:buFont typeface="Arial" panose="020B0604020202020204" pitchFamily="34" charset="0"/>
              <a:buChar cha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fr-FR" b="1">
                <a:latin typeface="Verdana" panose="020B0604030504040204" pitchFamily="34" charset="0"/>
                <a:ea typeface="Verdana" panose="020B0604030504040204" pitchFamily="34" charset="0"/>
                <a:cs typeface="Verdana" panose="020B0604030504040204" pitchFamily="34" charset="0"/>
              </a:rPr>
              <a:t>=&gt; Pourquoi utiliser le rem/</a:t>
            </a:r>
            <a:r>
              <a:rPr lang="fr-FR" b="1" err="1">
                <a:latin typeface="Verdana" panose="020B0604030504040204" pitchFamily="34" charset="0"/>
                <a:ea typeface="Verdana" panose="020B0604030504040204" pitchFamily="34" charset="0"/>
                <a:cs typeface="Verdana" panose="020B0604030504040204" pitchFamily="34" charset="0"/>
              </a:rPr>
              <a:t>em</a:t>
            </a:r>
            <a:r>
              <a:rPr lang="fr-FR" b="1">
                <a:latin typeface="Verdana" panose="020B0604030504040204" pitchFamily="34" charset="0"/>
                <a:ea typeface="Verdana" panose="020B0604030504040204" pitchFamily="34" charset="0"/>
                <a:cs typeface="Verdana" panose="020B0604030504040204" pitchFamily="34" charset="0"/>
              </a:rPr>
              <a:t> au lieu du px ?</a:t>
            </a:r>
          </a:p>
          <a:p>
            <a:pPr marL="171450" indent="-171450" algn="l" defTabSz="914400" rtl="0" eaLnBrk="1" latinLnBrk="0" hangingPunct="1">
              <a:buFontTx/>
              <a:buChar char="-"/>
            </a:pPr>
            <a:r>
              <a:rPr lang="fr-FR" b="0" kern="1200">
                <a:solidFill>
                  <a:schemeClr val="tx1"/>
                </a:solidFill>
                <a:latin typeface="Verdana" panose="020B0604030504040204" pitchFamily="34" charset="0"/>
                <a:ea typeface="Verdana" panose="020B0604030504040204" pitchFamily="34" charset="0"/>
                <a:cs typeface="Verdana" panose="020B0604030504040204" pitchFamily="34" charset="0"/>
              </a:rPr>
              <a:t>A l'origine les </a:t>
            </a:r>
            <a:r>
              <a:rPr lang="fr-FR" b="0" kern="1200" err="1">
                <a:solidFill>
                  <a:schemeClr val="tx1"/>
                </a:solidFill>
                <a:latin typeface="Verdana" panose="020B0604030504040204" pitchFamily="34" charset="0"/>
                <a:ea typeface="Verdana" panose="020B0604030504040204" pitchFamily="34" charset="0"/>
                <a:cs typeface="Verdana" panose="020B0604030504040204" pitchFamily="34" charset="0"/>
              </a:rPr>
              <a:t>em</a:t>
            </a:r>
            <a:r>
              <a:rPr lang="fr-FR" b="0" kern="1200">
                <a:solidFill>
                  <a:schemeClr val="tx1"/>
                </a:solidFill>
                <a:latin typeface="Verdana" panose="020B0604030504040204" pitchFamily="34" charset="0"/>
                <a:ea typeface="Verdana" panose="020B0604030504040204" pitchFamily="34" charset="0"/>
                <a:cs typeface="Verdana" panose="020B0604030504040204" pitchFamily="34" charset="0"/>
              </a:rPr>
              <a:t> permettaient de résoudre un problème d'accessibilité sur les "vieux" navigateur. Lorsque l'utilisateur redimensionnait la page (</a:t>
            </a:r>
            <a:r>
              <a:rPr lang="fr-FR" b="0" kern="1200" err="1">
                <a:solidFill>
                  <a:schemeClr val="tx1"/>
                </a:solidFill>
                <a:latin typeface="Verdana" panose="020B0604030504040204" pitchFamily="34" charset="0"/>
                <a:ea typeface="Verdana" panose="020B0604030504040204" pitchFamily="34" charset="0"/>
                <a:cs typeface="Verdana" panose="020B0604030504040204" pitchFamily="34" charset="0"/>
              </a:rPr>
              <a:t>CTRL+scroll</a:t>
            </a:r>
            <a:r>
              <a:rPr lang="fr-FR" b="0" kern="1200">
                <a:solidFill>
                  <a:schemeClr val="tx1"/>
                </a:solidFill>
                <a:latin typeface="Verdana" panose="020B0604030504040204" pitchFamily="34" charset="0"/>
                <a:ea typeface="Verdana" panose="020B0604030504040204" pitchFamily="34" charset="0"/>
                <a:cs typeface="Verdana" panose="020B0604030504040204" pitchFamily="34" charset="0"/>
              </a:rPr>
              <a:t>), le navigateur augmentait la taille de la police du site, ce qui avait pour effet de tout casser. </a:t>
            </a:r>
          </a:p>
          <a:p>
            <a:pPr marL="0" indent="0" algn="l" defTabSz="914400" rtl="0" eaLnBrk="1" latinLnBrk="0" hangingPunct="1">
              <a:buFontTx/>
              <a:buNone/>
            </a:pPr>
            <a:r>
              <a:rPr lang="fr-FR" b="0" kern="1200">
                <a:solidFill>
                  <a:schemeClr val="tx1"/>
                </a:solidFill>
                <a:latin typeface="Verdana" panose="020B0604030504040204" pitchFamily="34" charset="0"/>
                <a:ea typeface="Verdana" panose="020B0604030504040204" pitchFamily="34" charset="0"/>
                <a:cs typeface="Verdana" panose="020B0604030504040204" pitchFamily="34" charset="0"/>
              </a:rPr>
              <a:t>    Les navigateurs modernes n'utilisent plus cette méthode qui a maintenant été remplacée par un vrai zoom. Tous les éléments (même ceux en pixels) sont redimensionnés en fonction du niveau de zoom.</a:t>
            </a:r>
          </a:p>
          <a:p>
            <a:pPr marL="171450" indent="-171450" algn="l" defTabSz="914400" rtl="0" eaLnBrk="1" latinLnBrk="0" hangingPunct="1">
              <a:buFontTx/>
              <a:buChar char="-"/>
            </a:pPr>
            <a:r>
              <a:rPr lang="fr-FR" b="0" kern="1200">
                <a:solidFill>
                  <a:schemeClr val="tx1"/>
                </a:solidFill>
                <a:latin typeface="Verdana" panose="020B0604030504040204" pitchFamily="34" charset="0"/>
                <a:ea typeface="Verdana" panose="020B0604030504040204" pitchFamily="34" charset="0"/>
                <a:cs typeface="Verdana" panose="020B0604030504040204" pitchFamily="34" charset="0"/>
              </a:rPr>
              <a:t>Alors pourquoi continuer à utiliser les </a:t>
            </a:r>
            <a:r>
              <a:rPr lang="fr-FR" b="0" kern="1200" err="1">
                <a:solidFill>
                  <a:schemeClr val="tx1"/>
                </a:solidFill>
                <a:latin typeface="Verdana" panose="020B0604030504040204" pitchFamily="34" charset="0"/>
                <a:ea typeface="Verdana" panose="020B0604030504040204" pitchFamily="34" charset="0"/>
                <a:cs typeface="Verdana" panose="020B0604030504040204" pitchFamily="34" charset="0"/>
              </a:rPr>
              <a:t>em</a:t>
            </a:r>
            <a:r>
              <a:rPr lang="fr-FR" b="0" kern="1200">
                <a:solidFill>
                  <a:schemeClr val="tx1"/>
                </a:solidFill>
                <a:latin typeface="Verdana" panose="020B0604030504040204" pitchFamily="34" charset="0"/>
                <a:ea typeface="Verdana" panose="020B0604030504040204" pitchFamily="34" charset="0"/>
                <a:cs typeface="Verdana" panose="020B0604030504040204" pitchFamily="34" charset="0"/>
              </a:rPr>
              <a:t> ou les rem ? </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Les unités relatives permettent une maintenance plus facile du site. Définir toutes les tailles par rapport à une base permet de changer plus facilement la valeur (font-size) tout en gardant une cohérence au niveau des proportions </a:t>
            </a:r>
          </a:p>
          <a:p>
            <a:pPr marL="62865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Utiliser les </a:t>
            </a:r>
            <a:r>
              <a:rPr lang="fr-FR" err="1">
                <a:latin typeface="Verdana" panose="020B0604030504040204" pitchFamily="34" charset="0"/>
                <a:ea typeface="Verdana" panose="020B0604030504040204" pitchFamily="34" charset="0"/>
                <a:cs typeface="Verdana" panose="020B0604030504040204" pitchFamily="34" charset="0"/>
              </a:rPr>
              <a:t>em</a:t>
            </a:r>
            <a:r>
              <a:rPr lang="fr-FR">
                <a:latin typeface="Verdana" panose="020B0604030504040204" pitchFamily="34" charset="0"/>
                <a:ea typeface="Verdana" panose="020B0604030504040204" pitchFamily="34" charset="0"/>
                <a:cs typeface="Verdana" panose="020B0604030504040204" pitchFamily="34" charset="0"/>
              </a:rPr>
              <a:t> ou rem pour dimensionner les éléments peut être plus discutable, car il n’y a plus la contrainte imposée par le zoom des anciens navigateurs. Mais, ça peut </a:t>
            </a:r>
            <a:r>
              <a:rPr lang="fr-FR" err="1">
                <a:latin typeface="Verdana" panose="020B0604030504040204" pitchFamily="34" charset="0"/>
                <a:ea typeface="Verdana" panose="020B0604030504040204" pitchFamily="34" charset="0"/>
                <a:cs typeface="Verdana" panose="020B0604030504040204" pitchFamily="34" charset="0"/>
              </a:rPr>
              <a:t>etre</a:t>
            </a:r>
            <a:r>
              <a:rPr lang="fr-FR">
                <a:latin typeface="Verdana" panose="020B0604030504040204" pitchFamily="34" charset="0"/>
                <a:ea typeface="Verdana" panose="020B0604030504040204" pitchFamily="34" charset="0"/>
                <a:cs typeface="Verdana" panose="020B0604030504040204" pitchFamily="34" charset="0"/>
              </a:rPr>
              <a:t> intéressant si on souhaite modifier la taille de la police en utilisant les media </a:t>
            </a:r>
            <a:r>
              <a:rPr lang="fr-FR" err="1">
                <a:latin typeface="Verdana" panose="020B0604030504040204" pitchFamily="34" charset="0"/>
                <a:ea typeface="Verdana" panose="020B0604030504040204" pitchFamily="34" charset="0"/>
                <a:cs typeface="Verdana" panose="020B0604030504040204" pitchFamily="34" charset="0"/>
              </a:rPr>
              <a:t>query</a:t>
            </a:r>
            <a:r>
              <a:rPr lang="fr-FR">
                <a:latin typeface="Verdana" panose="020B0604030504040204" pitchFamily="34" charset="0"/>
                <a:ea typeface="Verdana" panose="020B0604030504040204" pitchFamily="34" charset="0"/>
                <a:cs typeface="Verdana" panose="020B0604030504040204" pitchFamily="34" charset="0"/>
              </a:rPr>
              <a:t> (par exemple grossir la police sur un affichage desktop ou mobile tout en gardant les proportions).</a:t>
            </a:r>
          </a:p>
          <a:p>
            <a:pPr marL="171450" lvl="0" indent="-171450" algn="l" defTabSz="914400" rtl="0" eaLnBrk="1" latinLnBrk="0" hangingPunct="1">
              <a:buFont typeface="Arial" panose="020B0604020202020204" pitchFamily="34" charset="0"/>
              <a:buChar cha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lvl="0" indent="-171450" algn="l" defTabSz="914400" rtl="0" eaLnBrk="1" latinLnBrk="0" hangingPunct="1">
              <a:buFont typeface="Arial" panose="020B0604020202020204" pitchFamily="34" charset="0"/>
              <a:buChar cha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628650" lvl="1" indent="-171450" algn="l" defTabSz="914400" rtl="0" eaLnBrk="1" latinLnBrk="0" hangingPunct="1">
              <a:buFont typeface="Arial" panose="020B0604020202020204" pitchFamily="34" charset="0"/>
              <a:buChar cha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17</a:t>
            </a:fld>
            <a:endParaRPr lang="en-GB"/>
          </a:p>
        </p:txBody>
      </p:sp>
    </p:spTree>
    <p:extLst>
      <p:ext uri="{BB962C8B-B14F-4D97-AF65-F5344CB8AC3E}">
        <p14:creationId xmlns:p14="http://schemas.microsoft.com/office/powerpoint/2010/main" val="353417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defRPr/>
            </a:pPr>
            <a:r>
              <a:rPr lang="fr-FR">
                <a:effectLst/>
                <a:latin typeface="Verdana" panose="020B0604030504040204" pitchFamily="34" charset="0"/>
                <a:ea typeface="Verdana" panose="020B0604030504040204" pitchFamily="34" charset="0"/>
                <a:cs typeface="Verdana" panose="020B0604030504040204" pitchFamily="34" charset="0"/>
              </a:rPr>
              <a:t>L'accessibilité numérique, c'est la capacité d'un produit ou d'un service :</a:t>
            </a:r>
          </a:p>
          <a:p>
            <a:pPr marL="377825" marR="0" lvl="0" indent="-285750" algn="l" defTabSz="914400" rtl="0" eaLnBrk="1" fontAlgn="auto" latinLnBrk="0" hangingPunct="1">
              <a:lnSpc>
                <a:spcPct val="100000"/>
              </a:lnSpc>
              <a:spcBef>
                <a:spcPts val="0"/>
              </a:spcBef>
              <a:spcAft>
                <a:spcPts val="0"/>
              </a:spcAft>
              <a:buClrTx/>
              <a:buSzTx/>
              <a:buFontTx/>
              <a:buChar char="-"/>
              <a:tabLst/>
              <a:defRPr/>
            </a:pPr>
            <a:r>
              <a:rPr lang="fr-FR">
                <a:effectLst/>
                <a:latin typeface="Verdana" panose="020B0604030504040204" pitchFamily="34" charset="0"/>
                <a:ea typeface="Verdana" panose="020B0604030504040204" pitchFamily="34" charset="0"/>
                <a:cs typeface="Verdana" panose="020B0604030504040204" pitchFamily="34" charset="0"/>
              </a:rPr>
              <a:t>à être </a:t>
            </a:r>
            <a:r>
              <a:rPr lang="fr-FR" b="1">
                <a:effectLst/>
                <a:latin typeface="Verdana" panose="020B0604030504040204" pitchFamily="34" charset="0"/>
                <a:ea typeface="Verdana" panose="020B0604030504040204" pitchFamily="34" charset="0"/>
                <a:cs typeface="Verdana" panose="020B0604030504040204" pitchFamily="34" charset="0"/>
              </a:rPr>
              <a:t>utilisable d'une part par tous</a:t>
            </a:r>
            <a:r>
              <a:rPr lang="fr-FR">
                <a:effectLst/>
                <a:latin typeface="Verdana" panose="020B0604030504040204" pitchFamily="34" charset="0"/>
                <a:ea typeface="Verdana" panose="020B0604030504040204" pitchFamily="34" charset="0"/>
                <a:cs typeface="Verdana" panose="020B0604030504040204" pitchFamily="34" charset="0"/>
              </a:rPr>
              <a:t>, c’est à dire :</a:t>
            </a:r>
          </a:p>
          <a:p>
            <a:pPr marL="534988" marR="0" lvl="3"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fr-FR">
                <a:effectLst/>
                <a:latin typeface="Verdana" panose="020B0604030504040204" pitchFamily="34" charset="0"/>
                <a:ea typeface="Verdana" panose="020B0604030504040204" pitchFamily="34" charset="0"/>
                <a:cs typeface="Verdana" panose="020B0604030504040204" pitchFamily="34" charset="0"/>
              </a:rPr>
              <a:t>les </a:t>
            </a:r>
            <a:r>
              <a:rPr lang="fr-FR" b="1">
                <a:effectLst/>
                <a:latin typeface="Verdana" panose="020B0604030504040204" pitchFamily="34" charset="0"/>
                <a:ea typeface="Verdana" panose="020B0604030504040204" pitchFamily="34" charset="0"/>
                <a:cs typeface="Verdana" panose="020B0604030504040204" pitchFamily="34" charset="0"/>
              </a:rPr>
              <a:t>personnes</a:t>
            </a:r>
            <a:r>
              <a:rPr lang="fr-FR">
                <a:effectLst/>
                <a:latin typeface="Verdana" panose="020B0604030504040204" pitchFamily="34" charset="0"/>
                <a:ea typeface="Verdana" panose="020B0604030504040204" pitchFamily="34" charset="0"/>
                <a:cs typeface="Verdana" panose="020B0604030504040204" pitchFamily="34" charset="0"/>
              </a:rPr>
              <a:t> qui sont </a:t>
            </a:r>
            <a:r>
              <a:rPr lang="fr-FR" b="1">
                <a:effectLst/>
                <a:latin typeface="Verdana" panose="020B0604030504040204" pitchFamily="34" charset="0"/>
                <a:ea typeface="Verdana" panose="020B0604030504040204" pitchFamily="34" charset="0"/>
                <a:cs typeface="Verdana" panose="020B0604030504040204" pitchFamily="34" charset="0"/>
              </a:rPr>
              <a:t>en situation de handicap permanent, </a:t>
            </a:r>
            <a:r>
              <a:rPr lang="fr-FR">
                <a:effectLst/>
                <a:latin typeface="Verdana" panose="020B0604030504040204" pitchFamily="34" charset="0"/>
                <a:ea typeface="Verdana" panose="020B0604030504040204" pitchFamily="34" charset="0"/>
                <a:cs typeface="Verdana" panose="020B0604030504040204" pitchFamily="34" charset="0"/>
              </a:rPr>
              <a:t>parce que au départ ce sont elles les premières concernées par les problèmes d’accessibilité.</a:t>
            </a:r>
          </a:p>
          <a:p>
            <a:pPr marL="534988" marR="0" lvl="3"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fr-FR">
                <a:effectLst/>
                <a:latin typeface="Verdana" panose="020B0604030504040204" pitchFamily="34" charset="0"/>
                <a:ea typeface="Verdana" panose="020B0604030504040204" pitchFamily="34" charset="0"/>
                <a:cs typeface="Verdana" panose="020B0604030504040204" pitchFamily="34" charset="0"/>
              </a:rPr>
              <a:t>Ce sont aussi les </a:t>
            </a:r>
            <a:r>
              <a:rPr lang="fr-FR" b="1">
                <a:effectLst/>
                <a:latin typeface="Verdana" panose="020B0604030504040204" pitchFamily="34" charset="0"/>
                <a:ea typeface="Verdana" panose="020B0604030504040204" pitchFamily="34" charset="0"/>
                <a:cs typeface="Verdana" panose="020B0604030504040204" pitchFamily="34" charset="0"/>
              </a:rPr>
              <a:t>personnes</a:t>
            </a:r>
            <a:r>
              <a:rPr lang="fr-FR">
                <a:effectLst/>
                <a:latin typeface="Verdana" panose="020B0604030504040204" pitchFamily="34" charset="0"/>
                <a:ea typeface="Verdana" panose="020B0604030504040204" pitchFamily="34" charset="0"/>
                <a:cs typeface="Verdana" panose="020B0604030504040204" pitchFamily="34" charset="0"/>
              </a:rPr>
              <a:t> qui peuvent se retrouver en situation de </a:t>
            </a:r>
            <a:r>
              <a:rPr lang="fr-FR" b="1">
                <a:effectLst/>
                <a:latin typeface="Verdana" panose="020B0604030504040204" pitchFamily="34" charset="0"/>
                <a:ea typeface="Verdana" panose="020B0604030504040204" pitchFamily="34" charset="0"/>
                <a:cs typeface="Verdana" panose="020B0604030504040204" pitchFamily="34" charset="0"/>
              </a:rPr>
              <a:t>handicap temporaire</a:t>
            </a:r>
            <a:r>
              <a:rPr lang="fr-FR">
                <a:effectLst/>
                <a:latin typeface="Verdana" panose="020B0604030504040204" pitchFamily="34" charset="0"/>
                <a:ea typeface="Verdana" panose="020B0604030504040204" pitchFamily="34" charset="0"/>
                <a:cs typeface="Verdana" panose="020B0604030504040204" pitchFamily="34" charset="0"/>
              </a:rPr>
              <a:t>. Par exemple, une personne qui a eu un accident et qui pendant un certain laps de temps ne peut plus se servir d’un bras ou d’une main.</a:t>
            </a:r>
          </a:p>
          <a:p>
            <a:pPr marL="534988" marR="0" lvl="3"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fr-FR">
                <a:effectLst/>
                <a:latin typeface="Verdana" panose="020B0604030504040204" pitchFamily="34" charset="0"/>
                <a:ea typeface="Verdana" panose="020B0604030504040204" pitchFamily="34" charset="0"/>
                <a:cs typeface="Verdana" panose="020B0604030504040204" pitchFamily="34" charset="0"/>
              </a:rPr>
              <a:t>Les </a:t>
            </a:r>
            <a:r>
              <a:rPr lang="fr-FR" b="1">
                <a:effectLst/>
                <a:latin typeface="Verdana" panose="020B0604030504040204" pitchFamily="34" charset="0"/>
                <a:ea typeface="Verdana" panose="020B0604030504040204" pitchFamily="34" charset="0"/>
                <a:cs typeface="Verdana" panose="020B0604030504040204" pitchFamily="34" charset="0"/>
              </a:rPr>
              <a:t>séniors</a:t>
            </a:r>
            <a:r>
              <a:rPr lang="fr-FR">
                <a:effectLst/>
                <a:latin typeface="Verdana" panose="020B0604030504040204" pitchFamily="34" charset="0"/>
                <a:ea typeface="Verdana" panose="020B0604030504040204" pitchFamily="34" charset="0"/>
                <a:cs typeface="Verdana" panose="020B0604030504040204" pitchFamily="34" charset="0"/>
              </a:rPr>
              <a:t> sont aussi concernés car ils peuvent avoir un certain nombre de déficiences avec un impact sur l’accessibilité</a:t>
            </a:r>
          </a:p>
          <a:p>
            <a:pPr marL="808038"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a:effectLst/>
              <a:latin typeface="Verdana" panose="020B0604030504040204" pitchFamily="34" charset="0"/>
              <a:ea typeface="Verdana" panose="020B0604030504040204" pitchFamily="34" charset="0"/>
              <a:cs typeface="Verdana" panose="020B0604030504040204" pitchFamily="34" charset="0"/>
            </a:endParaRPr>
          </a:p>
          <a:p>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fr-FR">
                <a:effectLst/>
                <a:latin typeface="Verdana" panose="020B0604030504040204" pitchFamily="34" charset="0"/>
                <a:ea typeface="Verdana" panose="020B0604030504040204" pitchFamily="34" charset="0"/>
                <a:cs typeface="Verdana" panose="020B0604030504040204" pitchFamily="34" charset="0"/>
              </a:rPr>
              <a:t>Le service doit être utilisable par tous, mais il doit aussi </a:t>
            </a:r>
            <a:r>
              <a:rPr lang="fr-FR" b="1">
                <a:effectLst/>
                <a:latin typeface="Verdana" panose="020B0604030504040204" pitchFamily="34" charset="0"/>
                <a:ea typeface="Verdana" panose="020B0604030504040204" pitchFamily="34" charset="0"/>
                <a:cs typeface="Verdana" panose="020B0604030504040204" pitchFamily="34" charset="0"/>
              </a:rPr>
              <a:t>être utilisable dans tous les contextes </a:t>
            </a:r>
            <a:r>
              <a:rPr lang="fr-FR">
                <a:effectLst/>
                <a:latin typeface="Verdana" panose="020B0604030504040204" pitchFamily="34" charset="0"/>
                <a:ea typeface="Verdana" panose="020B0604030504040204" pitchFamily="34" charset="0"/>
                <a:cs typeface="Verdana" panose="020B0604030504040204" pitchFamily="34" charset="0"/>
              </a:rPr>
              <a:t>et que le contexte soit :</a:t>
            </a:r>
          </a:p>
          <a:p>
            <a:pPr marL="646113" lvl="2" indent="-285750">
              <a:buFont typeface="Arial" panose="020B0604020202020204" pitchFamily="34" charset="0"/>
              <a:buChar char="•"/>
            </a:pPr>
            <a:r>
              <a:rPr lang="fr-FR" b="1">
                <a:effectLst/>
                <a:latin typeface="Verdana" panose="020B0604030504040204" pitchFamily="34" charset="0"/>
                <a:ea typeface="Verdana" panose="020B0604030504040204" pitchFamily="34" charset="0"/>
                <a:cs typeface="Verdana" panose="020B0604030504040204" pitchFamily="34" charset="0"/>
              </a:rPr>
              <a:t>normal</a:t>
            </a:r>
            <a:r>
              <a:rPr lang="fr-FR">
                <a:effectLst/>
                <a:latin typeface="Verdana" panose="020B0604030504040204" pitchFamily="34" charset="0"/>
                <a:ea typeface="Verdana" panose="020B0604030504040204" pitchFamily="34" charset="0"/>
                <a:cs typeface="Verdana" panose="020B0604030504040204" pitchFamily="34" charset="0"/>
              </a:rPr>
              <a:t> ou que ce soit un contexte </a:t>
            </a:r>
            <a:r>
              <a:rPr lang="fr-FR" b="1">
                <a:effectLst/>
                <a:latin typeface="Verdana" panose="020B0604030504040204" pitchFamily="34" charset="0"/>
                <a:ea typeface="Verdana" panose="020B0604030504040204" pitchFamily="34" charset="0"/>
                <a:cs typeface="Verdana" panose="020B0604030504040204" pitchFamily="34" charset="0"/>
              </a:rPr>
              <a:t>dégradé.  </a:t>
            </a:r>
          </a:p>
          <a:p>
            <a:pPr marL="522288" lvl="4" indent="0">
              <a:buNone/>
            </a:pPr>
            <a:r>
              <a:rPr lang="fr-FR" b="0">
                <a:effectLst/>
                <a:latin typeface="Verdana" panose="020B0604030504040204" pitchFamily="34" charset="0"/>
                <a:ea typeface="Verdana" panose="020B0604030504040204" pitchFamily="34" charset="0"/>
                <a:cs typeface="Verdana" panose="020B0604030504040204" pitchFamily="34" charset="0"/>
              </a:rPr>
              <a:t>   Exemples de contexte dégradé :  </a:t>
            </a:r>
          </a:p>
          <a:p>
            <a:pPr marL="1125538" lvl="5" indent="-138113">
              <a:buFont typeface="Courier New" panose="02070309020205020404" pitchFamily="49" charset="0"/>
              <a:buChar char="o"/>
            </a:pPr>
            <a:r>
              <a:rPr lang="fr-FR" sz="1000" kern="1200">
                <a:solidFill>
                  <a:schemeClr val="tx1"/>
                </a:solidFill>
                <a:latin typeface="Verdana" panose="020B0604030504040204" pitchFamily="34" charset="0"/>
                <a:ea typeface="Verdana" panose="020B0604030504040204" pitchFamily="34" charset="0"/>
                <a:cs typeface="Verdana" panose="020B0604030504040204" pitchFamily="34" charset="0"/>
              </a:rPr>
              <a:t>fort ensoleillement : </a:t>
            </a:r>
            <a:r>
              <a:rPr lang="fr-FR" sz="1000">
                <a:effectLst/>
                <a:latin typeface="Verdana" panose="020B0604030504040204" pitchFamily="34" charset="0"/>
                <a:ea typeface="Verdana" panose="020B0604030504040204" pitchFamily="34" charset="0"/>
                <a:cs typeface="Verdana" panose="020B0604030504040204" pitchFamily="34" charset="0"/>
              </a:rPr>
              <a:t>dehors, en plein soleil, besoin d'aller lire ce qu'il y a sur le l'écran de votre téléphone portable. La luminosité dehors va être telle que vous ne verrez rien où ça va être difficile de lire ce qui est sur votre écran parce que le contraste ne sera pas suffisant.</a:t>
            </a:r>
          </a:p>
          <a:p>
            <a:pPr marL="1125538" lvl="5" indent="-138113">
              <a:buFont typeface="Courier New" panose="02070309020205020404" pitchFamily="49" charset="0"/>
              <a:buChar char="o"/>
            </a:pPr>
            <a:r>
              <a:rPr lang="fr-FR" sz="1000" kern="1200">
                <a:solidFill>
                  <a:schemeClr val="tx1"/>
                </a:solidFill>
                <a:latin typeface="Verdana" panose="020B0604030504040204" pitchFamily="34" charset="0"/>
                <a:ea typeface="Verdana" panose="020B0604030504040204" pitchFamily="34" charset="0"/>
                <a:cs typeface="Verdana" panose="020B0604030504040204" pitchFamily="34" charset="0"/>
              </a:rPr>
              <a:t>bande passante faible</a:t>
            </a:r>
          </a:p>
          <a:p>
            <a:pPr marL="522288" lvl="3" indent="-138113">
              <a:buFont typeface="Arial" panose="020B0604020202020204" pitchFamily="34" charset="0"/>
              <a:buChar cha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522288" marR="0" lvl="3" indent="-1381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Le contexte va aussi dépendre du </a:t>
            </a:r>
            <a:r>
              <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rPr>
              <a:t>type de matériel </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que l'on utilise (smartphone avec petit écran ou grand écran de bureau). Il se trouve que les règles d’accessibilité favorisent l’adaptation aux différents types d’écran en demandant à ce que les sites soient responsive.</a:t>
            </a:r>
          </a:p>
          <a:p>
            <a:pPr marL="522288" marR="0" lvl="3" indent="-1381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9207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a:effectLst/>
                <a:latin typeface="Verdana" panose="020B0604030504040204" pitchFamily="34" charset="0"/>
                <a:ea typeface="Verdana" panose="020B0604030504040204" pitchFamily="34" charset="0"/>
                <a:cs typeface="Verdana" panose="020B0604030504040204" pitchFamily="34" charset="0"/>
              </a:rPr>
              <a:t>- Le service ou le produit doit aussi pouvoir être utilisé en toute </a:t>
            </a:r>
            <a:r>
              <a:rPr lang="fr-FR" b="1">
                <a:effectLst/>
                <a:latin typeface="Verdana" panose="020B0604030504040204" pitchFamily="34" charset="0"/>
                <a:ea typeface="Verdana" panose="020B0604030504040204" pitchFamily="34" charset="0"/>
                <a:cs typeface="Verdana" panose="020B0604030504040204" pitchFamily="34" charset="0"/>
              </a:rPr>
              <a:t>autonomie</a:t>
            </a:r>
            <a:r>
              <a:rPr lang="fr-FR">
                <a:effectLst/>
                <a:latin typeface="Verdana" panose="020B0604030504040204" pitchFamily="34" charset="0"/>
                <a:ea typeface="Verdana" panose="020B0604030504040204" pitchFamily="34" charset="0"/>
                <a:cs typeface="Verdana" panose="020B0604030504040204" pitchFamily="34" charset="0"/>
              </a:rPr>
              <a:t>(ne pas avoir besoin qu’une personne fasse à la place de), en toute </a:t>
            </a:r>
            <a:r>
              <a:rPr lang="fr-FR" b="1">
                <a:effectLst/>
                <a:latin typeface="Verdana" panose="020B0604030504040204" pitchFamily="34" charset="0"/>
                <a:ea typeface="Verdana" panose="020B0604030504040204" pitchFamily="34" charset="0"/>
                <a:cs typeface="Verdana" panose="020B0604030504040204" pitchFamily="34" charset="0"/>
              </a:rPr>
              <a:t>confidentialité</a:t>
            </a:r>
            <a:r>
              <a:rPr lang="fr-FR">
                <a:effectLst/>
                <a:latin typeface="Verdana" panose="020B0604030504040204" pitchFamily="34" charset="0"/>
                <a:ea typeface="Verdana" panose="020B0604030504040204" pitchFamily="34" charset="0"/>
                <a:cs typeface="Verdana" panose="020B0604030504040204" pitchFamily="34" charset="0"/>
              </a:rPr>
              <a:t> (ne pas avoir à donner ses identifiants-mots de passe) et aussi en </a:t>
            </a:r>
            <a:r>
              <a:rPr lang="fr-FR" b="1">
                <a:effectLst/>
                <a:latin typeface="Verdana" panose="020B0604030504040204" pitchFamily="34" charset="0"/>
                <a:ea typeface="Verdana" panose="020B0604030504040204" pitchFamily="34" charset="0"/>
                <a:cs typeface="Verdana" panose="020B0604030504040204" pitchFamily="34" charset="0"/>
              </a:rPr>
              <a:t>sécurité</a:t>
            </a:r>
            <a:r>
              <a:rPr lang="fr-FR">
                <a:effectLst/>
                <a:latin typeface="Verdana" panose="020B0604030504040204" pitchFamily="34" charset="0"/>
                <a:ea typeface="Verdana" panose="020B0604030504040204" pitchFamily="34" charset="0"/>
                <a:cs typeface="Verdana" panose="020B0604030504040204" pitchFamily="34" charset="0"/>
              </a:rPr>
              <a:t> (protéger les parcours clients pour éviter les erreurs et les pièges). Donc voilà, tout ça fait partie de l'accessibilité numérique. Ex: devoir gérer pour un aveugle la réception d’un code par SMS à renseigner sur une page web pour la sécurité d’une transaction)</a:t>
            </a:r>
          </a:p>
          <a:p>
            <a:pPr marL="92075" marR="0" lvl="0" indent="-1381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a:latin typeface="Verdana" panose="020B0604030504040204" pitchFamily="34" charset="0"/>
                <a:ea typeface="Verdana" panose="020B0604030504040204" pitchFamily="34" charset="0"/>
                <a:cs typeface="Verdana" panose="020B0604030504040204" pitchFamily="34" charset="0"/>
              </a:rPr>
              <a:t>L’accessibilité numérique est </a:t>
            </a:r>
            <a:r>
              <a:rPr lang="fr-FR" b="0">
                <a:solidFill>
                  <a:srgbClr val="F16E00"/>
                </a:solidFill>
                <a:latin typeface="Verdana" panose="020B0604030504040204" pitchFamily="34" charset="0"/>
                <a:ea typeface="Verdana" panose="020B0604030504040204" pitchFamily="34" charset="0"/>
                <a:cs typeface="Verdana" panose="020B0604030504040204" pitchFamily="34" charset="0"/>
              </a:rPr>
              <a:t>un droit, </a:t>
            </a:r>
            <a:r>
              <a:rPr lang="fr-FR" b="0">
                <a:latin typeface="Verdana" panose="020B0604030504040204" pitchFamily="34" charset="0"/>
                <a:ea typeface="Verdana" panose="020B0604030504040204" pitchFamily="34" charset="0"/>
                <a:cs typeface="Verdana" panose="020B0604030504040204" pitchFamily="34" charset="0"/>
              </a:rPr>
              <a:t>mais surtout </a:t>
            </a:r>
            <a:r>
              <a:rPr lang="fr-FR" b="0">
                <a:solidFill>
                  <a:srgbClr val="FF6600"/>
                </a:solidFill>
                <a:latin typeface="Verdana" panose="020B0604030504040204" pitchFamily="34" charset="0"/>
                <a:ea typeface="Verdana" panose="020B0604030504040204" pitchFamily="34" charset="0"/>
                <a:cs typeface="Verdana" panose="020B0604030504040204" pitchFamily="34" charset="0"/>
              </a:rPr>
              <a:t>une nécessité</a:t>
            </a:r>
            <a:r>
              <a:rPr lang="fr-FR" b="0">
                <a:latin typeface="Verdana" panose="020B0604030504040204" pitchFamily="34" charset="0"/>
                <a:ea typeface="Verdana" panose="020B0604030504040204" pitchFamily="34" charset="0"/>
                <a:cs typeface="Verdana" panose="020B0604030504040204" pitchFamily="34" charset="0"/>
              </a:rPr>
              <a:t> qui représente </a:t>
            </a:r>
            <a:r>
              <a:rPr lang="fr-FR" b="0">
                <a:solidFill>
                  <a:srgbClr val="F16E00"/>
                </a:solidFill>
                <a:latin typeface="Verdana" panose="020B0604030504040204" pitchFamily="34" charset="0"/>
                <a:ea typeface="Verdana" panose="020B0604030504040204" pitchFamily="34" charset="0"/>
                <a:cs typeface="Verdana" panose="020B0604030504040204" pitchFamily="34" charset="0"/>
              </a:rPr>
              <a:t>un</a:t>
            </a:r>
            <a:r>
              <a:rPr lang="fr-FR" b="0">
                <a:latin typeface="Verdana" panose="020B0604030504040204" pitchFamily="34" charset="0"/>
                <a:ea typeface="Verdana" panose="020B0604030504040204" pitchFamily="34" charset="0"/>
                <a:cs typeface="Verdana" panose="020B0604030504040204" pitchFamily="34" charset="0"/>
              </a:rPr>
              <a:t> </a:t>
            </a:r>
            <a:r>
              <a:rPr lang="fr-FR" b="0">
                <a:solidFill>
                  <a:srgbClr val="FF6600"/>
                </a:solidFill>
                <a:latin typeface="Verdana" panose="020B0604030504040204" pitchFamily="34" charset="0"/>
                <a:ea typeface="Verdana" panose="020B0604030504040204" pitchFamily="34" charset="0"/>
                <a:cs typeface="Verdana" panose="020B0604030504040204" pitchFamily="34" charset="0"/>
              </a:rPr>
              <a:t>enjeu sociétal et individuel</a:t>
            </a:r>
            <a:r>
              <a:rPr lang="fr-FR" b="0">
                <a:latin typeface="Verdana" panose="020B0604030504040204" pitchFamily="34" charset="0"/>
                <a:ea typeface="Verdana" panose="020B0604030504040204" pitchFamily="34" charset="0"/>
                <a:cs typeface="Verdana" panose="020B0604030504040204" pitchFamily="34" charset="0"/>
              </a:rPr>
              <a:t> essentiel.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a:latin typeface="Verdana" panose="020B0604030504040204" pitchFamily="34" charset="0"/>
                <a:ea typeface="Verdana" panose="020B0604030504040204" pitchFamily="34" charset="0"/>
                <a:cs typeface="Verdana" panose="020B0604030504040204" pitchFamily="34" charset="0"/>
              </a:rPr>
              <a:t>=&gt; L’accessibilité numérique est </a:t>
            </a:r>
            <a:r>
              <a:rPr lang="fr-FR" b="0">
                <a:solidFill>
                  <a:srgbClr val="F16E00"/>
                </a:solidFill>
                <a:latin typeface="Verdana" panose="020B0604030504040204" pitchFamily="34" charset="0"/>
                <a:ea typeface="Verdana" panose="020B0604030504040204" pitchFamily="34" charset="0"/>
                <a:cs typeface="Verdana" panose="020B0604030504040204" pitchFamily="34" charset="0"/>
              </a:rPr>
              <a:t>l’affaire de tous.</a:t>
            </a:r>
          </a:p>
          <a:p>
            <a:pPr marL="92075" marR="0" lvl="0" indent="-1381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Pct val="80000"/>
              <a:buFontTx/>
              <a:buNone/>
              <a:tabLst/>
              <a:defRPr/>
            </a:pPr>
            <a:r>
              <a:rPr lang="fr-FR">
                <a:latin typeface="Verdana" panose="020B0604030504040204" pitchFamily="34" charset="0"/>
                <a:ea typeface="Verdana" panose="020B0604030504040204" pitchFamily="34" charset="0"/>
                <a:cs typeface="Verdana" panose="020B0604030504040204" pitchFamily="34" charset="0"/>
              </a:rPr>
              <a:t>-----------------------</a:t>
            </a:r>
          </a:p>
          <a:p>
            <a:pPr marL="92075" marR="0" lvl="0" indent="0" algn="l" defTabSz="914400" rtl="0" eaLnBrk="1" fontAlgn="auto" latinLnBrk="0" hangingPunct="1">
              <a:lnSpc>
                <a:spcPct val="100000"/>
              </a:lnSpc>
              <a:spcBef>
                <a:spcPts val="0"/>
              </a:spcBef>
              <a:spcAft>
                <a:spcPts val="0"/>
              </a:spcAft>
              <a:buClrTx/>
              <a:buSzPct val="80000"/>
              <a:buFontTx/>
              <a:buNone/>
              <a:tabLst/>
              <a:defRPr/>
            </a:pPr>
            <a:endParaRPr lang="fr-FR">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Pct val="80000"/>
              <a:buFontTx/>
              <a:buNone/>
              <a:tabLst/>
              <a:defRPr/>
            </a:pPr>
            <a:r>
              <a:rPr lang="fr-FR" u="sng"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Voix off alternative </a:t>
            </a:r>
            <a:r>
              <a:rPr lang="fr-FR"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Donc là, c'est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l'accessibilité numérique</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C'est la capacité d'un produit ou d'un service à être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utilisable déjà par tous</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c'est à dire les personnes en situation de handicap évidemment, puisque ce sont les personnes ciblées.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On va faire un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distinguo</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entre des personnes qui ont une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situation de handicap permanente</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et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temporaire</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Ce qu'on entend par là c'est par exemple quelqu'un qui va avoir des problèmes moteurs, qui va avoir par exemple Parkinson. Et bien ces personnes vont avoir une situation de handicap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permanente</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dans l'utilisation d'un clavier, d'une souris, et cetera.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De la même manière il y des personnes qui ont des handicaps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temporaires</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Ca peut tous nous arriver pour 2 semaines, un mois ou un petit peu plus lorsqu'on se casse le bras, si on a perdu nos lunettes ou si on a des troubles de la vue avant d’aller consulter.</a:t>
            </a:r>
            <a:endParaRPr lang="fr-FR">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Et évidemment ce qu’on cible également, ce sont les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seniors</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puisqu'il va y avoir une perte d'acuité visuelle, une perte de motricité, voilà tout un tas de choses. Et puis la déconnexion également en termes de technologie fait également partie de ce genre de problématique.</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b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On parle également de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contexte.</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Vous allez voir, il y a énormément de contextualisation pour l'accessibilité puisque tout est une question de quels sont les moyens qu'on a à notre disposition pour pouvoir naviguer sereinement, pour pouvoir avoir toutes les infos que l'on souhaite ou pas, donc dans des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contextes normaux où dégradés: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c’est-à-dire être assis tranquillement dans un bureau isolé, sans bruit, devant un gros écran ou 2 ou 3.</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ou être dans une situation plutôt dégradée, comme le fait d'être dans un train et d'essayer de travailler en train, trajet avec une luminosité qui n’est pas forcément géniale, avec des mouvements, avec pas forcément la place pour pouvoir naviguer correctement avec la souris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et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puis quel que soit le type de matériel :</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est-ce que je vais avoir un clavier, une souris, un écran confortable ou est-ce que je vais me retrouver sur le pad de mon PC ?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est-ce que je vais pouvoir utiliser tout le matériel dont j'ai besoin pour naviguer confortablement</a:t>
            </a:r>
            <a:r>
              <a:rPr lang="fr-FR">
                <a:effectLst/>
                <a:latin typeface="Verdana" panose="020B0604030504040204" pitchFamily="34" charset="0"/>
                <a:ea typeface="Verdana" panose="020B0604030504040204" pitchFamily="34" charset="0"/>
                <a:cs typeface="Verdana" panose="020B0604030504040204" pitchFamily="34" charset="0"/>
              </a:rPr>
              <a:t> </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a:t>
            </a:r>
            <a:endParaRPr lang="fr-FR">
              <a:effectLst/>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Et enfin un dernier point qui est le fait de pouvoir </a:t>
            </a:r>
            <a:r>
              <a:rPr lang="fr-FR" b="1">
                <a:solidFill>
                  <a:srgbClr val="323130"/>
                </a:solidFill>
                <a:effectLst/>
                <a:latin typeface="Verdana" panose="020B0604030504040204" pitchFamily="34" charset="0"/>
                <a:ea typeface="Verdana" panose="020B0604030504040204" pitchFamily="34" charset="0"/>
                <a:cs typeface="Verdana" panose="020B0604030504040204" pitchFamily="34" charset="0"/>
              </a:rPr>
              <a:t>naviguer en parfaite autonomie et en toute confidentialité</a:t>
            </a: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 c'est à dire qu’une personne qui ne va pas réussir un processus utilisateur, un parcours comme le fait de s'inscrire dans quelque chose, de valider une action, et cetera. Eh bien cette personne-là ne va pas pouvoir être pleinement efficace, ne va pas pouvoir utiliser correctement l'outil.</a:t>
            </a:r>
            <a:b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br>
            <a: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t>Si elle doit faire appel à un utilisateur tierce, que ce soit un proche, un collègue ou peu importe, on va se retrouver avec des problématiques de confidentialité et de sécurité puisque peut-être qu'il va falloir donner des accès. Peut-être que la personne va avoir accès visuellement ou non à ce qu'il y a d'indiqué sur l'écran si c'est quelque chose sur lequel il faut rentrer son code de carte bleue ou rentrer ses horaires de bureau. On se rend compte que on peut avoir un problème et de sécurité et de confidentialité. Donc l'autonomie est également très importante.</a:t>
            </a:r>
            <a:r>
              <a:rPr lang="fr-FR">
                <a:effectLst/>
                <a:latin typeface="Verdana" panose="020B0604030504040204" pitchFamily="34" charset="0"/>
                <a:ea typeface="Verdana" panose="020B0604030504040204" pitchFamily="34" charset="0"/>
                <a:cs typeface="Verdana" panose="020B0604030504040204" pitchFamily="34" charset="0"/>
              </a:rPr>
              <a:t> </a:t>
            </a:r>
            <a:br>
              <a:rPr lang="fr-FR">
                <a:solidFill>
                  <a:srgbClr val="323130"/>
                </a:solidFill>
                <a:effectLst/>
                <a:latin typeface="Verdana" panose="020B0604030504040204" pitchFamily="34" charset="0"/>
                <a:ea typeface="Verdana" panose="020B0604030504040204" pitchFamily="34" charset="0"/>
                <a:cs typeface="Verdana" panose="020B0604030504040204" pitchFamily="34" charset="0"/>
              </a:rPr>
            </a:br>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18</a:t>
            </a:fld>
            <a:endParaRPr lang="en-GB"/>
          </a:p>
        </p:txBody>
      </p:sp>
    </p:spTree>
    <p:extLst>
      <p:ext uri="{BB962C8B-B14F-4D97-AF65-F5344CB8AC3E}">
        <p14:creationId xmlns:p14="http://schemas.microsoft.com/office/powerpoint/2010/main" val="1018238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b="1">
                <a:latin typeface="Verdana" panose="020B0604030504040204" pitchFamily="34" charset="0"/>
                <a:ea typeface="Verdana" panose="020B0604030504040204" pitchFamily="34" charset="0"/>
                <a:cs typeface="Verdana" panose="020B0604030504040204" pitchFamily="34" charset="0"/>
              </a:rPr>
              <a:t>Début </a:t>
            </a:r>
            <a:r>
              <a:rPr lang="fr-FR">
                <a:latin typeface="Verdana" panose="020B0604030504040204" pitchFamily="34" charset="0"/>
                <a:ea typeface="Verdana" panose="020B0604030504040204" pitchFamily="34" charset="0"/>
                <a:cs typeface="Verdana" panose="020B0604030504040204" pitchFamily="34" charset="0"/>
              </a:rPr>
              <a:t>: 00:28 – Nom formateur 2</a:t>
            </a:r>
          </a:p>
          <a:p>
            <a:pPr>
              <a:defRPr/>
            </a:pPr>
            <a:r>
              <a:rPr lang="fr-FR" b="1">
                <a:latin typeface="Verdana" panose="020B0604030504040204" pitchFamily="34" charset="0"/>
                <a:ea typeface="Verdana" panose="020B0604030504040204" pitchFamily="34" charset="0"/>
                <a:cs typeface="Verdana" panose="020B0604030504040204" pitchFamily="34" charset="0"/>
              </a:rPr>
              <a:t>Durée : </a:t>
            </a:r>
            <a:r>
              <a:rPr lang="fr-FR">
                <a:latin typeface="Verdana" panose="020B0604030504040204" pitchFamily="34" charset="0"/>
                <a:ea typeface="Verdana" panose="020B0604030504040204" pitchFamily="34" charset="0"/>
                <a:cs typeface="Verdana" panose="020B0604030504040204" pitchFamily="34" charset="0"/>
              </a:rPr>
              <a:t>xx mn</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sz="1000" b="1">
              <a:latin typeface="Verdana" panose="020B0604030504040204" pitchFamily="34" charset="0"/>
              <a:ea typeface="Verdana" panose="020B0604030504040204" pitchFamily="34" charset="0"/>
              <a:cs typeface="Verdana" panose="020B0604030504040204" pitchFamily="34" charset="0"/>
            </a:endParaRPr>
          </a:p>
          <a:p>
            <a:endParaRPr lang="fr-FR" sz="1000" kern="100">
              <a:effectLst/>
              <a:latin typeface="Verdana" panose="020B0604030504040204" pitchFamily="34" charset="0"/>
              <a:ea typeface="Verdana" panose="020B0604030504040204" pitchFamily="34" charset="0"/>
              <a:cs typeface="Verdana" panose="020B0604030504040204" pitchFamily="34" charset="0"/>
            </a:endParaRPr>
          </a:p>
          <a:p>
            <a:r>
              <a:rPr lang="fr-FR" sz="1000" kern="100">
                <a:effectLst/>
                <a:latin typeface="Verdana" panose="020B0604030504040204" pitchFamily="34" charset="0"/>
                <a:ea typeface="Verdana" panose="020B0604030504040204" pitchFamily="34" charset="0"/>
                <a:cs typeface="Verdana" panose="020B0604030504040204" pitchFamily="34" charset="0"/>
              </a:rPr>
              <a:t>On a vu que l'accessibilité concerne tout le monde, et pour obliger les choses à bouger en matière d'accessibilité, un cadre législatif a été mis en place, au niveau européen et également en France.</a:t>
            </a: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19</a:t>
            </a:fld>
            <a:endParaRPr lang="en-GB"/>
          </a:p>
        </p:txBody>
      </p:sp>
    </p:spTree>
    <p:extLst>
      <p:ext uri="{BB962C8B-B14F-4D97-AF65-F5344CB8AC3E}">
        <p14:creationId xmlns:p14="http://schemas.microsoft.com/office/powerpoint/2010/main" val="338520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600"/>
              </a:spcAft>
            </a:pPr>
            <a:r>
              <a:rPr lang="fr-FR">
                <a:latin typeface="Verdana" panose="020B0604030504040204" pitchFamily="34" charset="0"/>
                <a:ea typeface="Verdana" panose="020B0604030504040204" pitchFamily="34" charset="0"/>
                <a:cs typeface="Verdana" panose="020B0604030504040204" pitchFamily="34" charset="0"/>
              </a:rPr>
              <a:t>A la fin de cette sensibilisation :</a:t>
            </a:r>
          </a:p>
          <a:p>
            <a:pPr marL="263525" indent="-171450">
              <a:spcAft>
                <a:spcPts val="600"/>
              </a:spcAft>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Vous saurez ce que recouvre le terme accessibilité</a:t>
            </a:r>
          </a:p>
          <a:p>
            <a:pPr marL="263525" indent="-171450">
              <a:spcAft>
                <a:spcPts val="600"/>
              </a:spcAft>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Vous en saurez plus sur les situations de handicap</a:t>
            </a:r>
          </a:p>
          <a:p>
            <a:pPr marL="263525" indent="-171450">
              <a:spcAft>
                <a:spcPts val="600"/>
              </a:spcAft>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Vous aurez pu faire un tour des principales aides techniques que les personnes en situation de handicap peuvent utiliser pour pallier une incapacité d'accès numérique</a:t>
            </a:r>
          </a:p>
          <a:p>
            <a:pPr marL="263525" indent="-171450">
              <a:spcAft>
                <a:spcPts val="600"/>
              </a:spcAft>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Vous serez au courant de ce que dit la loi en matière d'accessibilité et comment le groupe Orange se positionne par rapport à ça.</a:t>
            </a:r>
          </a:p>
          <a:p>
            <a:pPr marL="263525" indent="-171450">
              <a:spcAft>
                <a:spcPts val="600"/>
              </a:spcAft>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Et enfin, vous repartirez avec des contacts et des liens utiles pour en savoir plus.</a:t>
            </a:r>
          </a:p>
          <a:p>
            <a:endParaRPr lang="fr-F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a:t>
            </a:fld>
            <a:endParaRPr lang="en-GB"/>
          </a:p>
        </p:txBody>
      </p:sp>
    </p:spTree>
    <p:extLst>
      <p:ext uri="{BB962C8B-B14F-4D97-AF65-F5344CB8AC3E}">
        <p14:creationId xmlns:p14="http://schemas.microsoft.com/office/powerpoint/2010/main" val="2029698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938" marR="0" lvl="0" fontAlgn="auto">
              <a:lnSpc>
                <a:spcPct val="100000"/>
              </a:lnSpc>
              <a:spcBef>
                <a:spcPts val="0"/>
              </a:spcBef>
              <a:buClr>
                <a:srgbClr val="F16E00"/>
              </a:buClr>
              <a:buSzTx/>
              <a:defRPr/>
            </a:pPr>
            <a:r>
              <a:rPr lang="fr-FR" sz="1000" b="1">
                <a:latin typeface="Verdana" panose="020B0604030504040204" pitchFamily="34" charset="0"/>
                <a:ea typeface="Verdana" panose="020B0604030504040204" pitchFamily="34" charset="0"/>
              </a:rPr>
              <a:t>Sont concernés :</a:t>
            </a:r>
          </a:p>
          <a:p>
            <a:pPr marL="285750" indent="-285750">
              <a:buClr>
                <a:srgbClr val="F16E00"/>
              </a:buClr>
              <a:buFont typeface="Wingdings" panose="05000000000000000000" pitchFamily="2" charset="2"/>
              <a:buChar char="§"/>
              <a:defRPr/>
            </a:pPr>
            <a:r>
              <a:rPr lang="fr-FR" sz="1000">
                <a:latin typeface="Verdana" panose="020B0604030504040204" pitchFamily="34" charset="0"/>
                <a:ea typeface="Verdana" panose="020B0604030504040204" pitchFamily="34" charset="0"/>
              </a:rPr>
              <a:t>Établissements et services publics et les collectivités territoriales</a:t>
            </a:r>
          </a:p>
          <a:p>
            <a:pPr marL="285750" indent="-285750">
              <a:buClr>
                <a:srgbClr val="F16E00"/>
              </a:buClr>
              <a:buFont typeface="Wingdings" panose="05000000000000000000" pitchFamily="2" charset="2"/>
              <a:buChar char="§"/>
              <a:defRPr/>
            </a:pPr>
            <a:r>
              <a:rPr lang="fr-FR" sz="1000">
                <a:latin typeface="Verdana" panose="020B0604030504040204" pitchFamily="34" charset="0"/>
                <a:ea typeface="Verdana" panose="020B0604030504040204" pitchFamily="34" charset="0"/>
              </a:rPr>
              <a:t>Entreprises privées ayant un CA d'au moins 250 millions d'euros</a:t>
            </a:r>
          </a:p>
          <a:p>
            <a:pPr marL="285750" indent="-285750">
              <a:buClr>
                <a:srgbClr val="F16E00"/>
              </a:buClr>
              <a:buFont typeface="Wingdings" panose="05000000000000000000" pitchFamily="2" charset="2"/>
              <a:buChar char="§"/>
              <a:defRPr/>
            </a:pPr>
            <a:endParaRPr lang="fr-FR">
              <a:latin typeface="Verdana" panose="020B0604030504040204" pitchFamily="34" charset="0"/>
              <a:ea typeface="Verdana" panose="020B0604030504040204" pitchFamily="34" charset="0"/>
              <a:cs typeface="Verdana" panose="020B0604030504040204" pitchFamily="34" charset="0"/>
            </a:endParaRPr>
          </a:p>
          <a:p>
            <a:pPr marL="285750" indent="-285750">
              <a:buClr>
                <a:srgbClr val="F16E00"/>
              </a:buClr>
              <a:buFont typeface="Wingdings" panose="05000000000000000000" pitchFamily="2" charset="2"/>
              <a:buChar char="§"/>
              <a:defRPr/>
            </a:pPr>
            <a:r>
              <a:rPr lang="fr-FR">
                <a:latin typeface="Verdana" panose="020B0604030504040204" pitchFamily="34" charset="0"/>
                <a:ea typeface="Verdana" panose="020B0604030504040204" pitchFamily="34" charset="0"/>
                <a:cs typeface="Verdana" panose="020B0604030504040204" pitchFamily="34" charset="0"/>
              </a:rPr>
              <a:t>Depuis 2011, tous les sites publics qui appartiennent aux services de l’État sont soumis à l’obligation d’accessibilité numérique, afin de garantir un accès égal à tous les citoyens. </a:t>
            </a:r>
          </a:p>
          <a:p>
            <a:pPr marL="285750" indent="-285750">
              <a:buClr>
                <a:srgbClr val="F16E00"/>
              </a:buClr>
              <a:buFont typeface="Wingdings" panose="05000000000000000000" pitchFamily="2" charset="2"/>
              <a:buChar char="§"/>
              <a:defRPr/>
            </a:pPr>
            <a:r>
              <a:rPr lang="fr-FR" b="1">
                <a:latin typeface="Verdana" panose="020B0604030504040204" pitchFamily="34" charset="0"/>
                <a:ea typeface="Verdana" panose="020B0604030504040204" pitchFamily="34" charset="0"/>
                <a:cs typeface="Verdana" panose="020B0604030504040204" pitchFamily="34" charset="0"/>
              </a:rPr>
              <a:t>À partir du 28 juin 2025</a:t>
            </a:r>
            <a:r>
              <a:rPr lang="fr-FR">
                <a:latin typeface="Verdana" panose="020B0604030504040204" pitchFamily="34" charset="0"/>
                <a:ea typeface="Verdana" panose="020B0604030504040204" pitchFamily="34" charset="0"/>
                <a:cs typeface="Verdana" panose="020B0604030504040204" pitchFamily="34" charset="0"/>
              </a:rPr>
              <a:t>, date de l’entrée en vigueur de la directive européenne sur l’accessibilité des produits et services, toutes les entreprises privées (sauf les entreprises de moins de 10 personnes ou dont le chiffre d’affaires ou le bilan n’excède pas 2 millions d’euros) seront aussi concernées par cette obligation d’accessibilité.</a:t>
            </a:r>
            <a:endParaRPr lang="fr-FR" sz="1000">
              <a:latin typeface="Verdana" panose="020B0604030504040204" pitchFamily="34" charset="0"/>
              <a:ea typeface="Verdana" panose="020B0604030504040204" pitchFamily="34" charset="0"/>
            </a:endParaRPr>
          </a:p>
          <a:p>
            <a:pPr marL="285750" indent="-285750">
              <a:buClr>
                <a:srgbClr val="F16E00"/>
              </a:buClr>
              <a:buFont typeface="Wingdings" panose="05000000000000000000" pitchFamily="2" charset="2"/>
              <a:buChar char="§"/>
              <a:defRPr/>
            </a:pPr>
            <a:endParaRPr lang="fr-FR" sz="1000" b="1">
              <a:latin typeface="Verdana" panose="020B0604030504040204" pitchFamily="34" charset="0"/>
              <a:ea typeface="Verdana" panose="020B0604030504040204" pitchFamily="34" charset="0"/>
            </a:endParaRPr>
          </a:p>
          <a:p>
            <a:pPr marL="7938">
              <a:spcAft>
                <a:spcPts val="1200"/>
              </a:spcAft>
              <a:buClr>
                <a:srgbClr val="F16E00"/>
              </a:buClr>
              <a:defRPr/>
            </a:pPr>
            <a:r>
              <a:rPr lang="fr-FR" sz="1000" b="1">
                <a:latin typeface="Verdana" panose="020B0604030504040204" pitchFamily="34" charset="0"/>
                <a:ea typeface="Verdana" panose="020B0604030504040204" pitchFamily="34" charset="0"/>
              </a:rPr>
              <a:t>La loi implique des obligations déclaratives</a:t>
            </a:r>
          </a:p>
          <a:p>
            <a:pPr marL="7938" marR="0" lvl="0" algn="l" defTabSz="914400" rtl="0" eaLnBrk="1" fontAlgn="auto" latinLnBrk="0" hangingPunct="1">
              <a:lnSpc>
                <a:spcPct val="100000"/>
              </a:lnSpc>
              <a:spcBef>
                <a:spcPts val="0"/>
              </a:spcBef>
              <a:spcAft>
                <a:spcPts val="0"/>
              </a:spcAft>
              <a:buClrTx/>
              <a:buSzTx/>
              <a:buFontTx/>
              <a:buNone/>
              <a:defRPr/>
            </a:pPr>
            <a:r>
              <a:rPr lang="fr-FR" sz="1000" b="1">
                <a:latin typeface="Verdana" panose="020B0604030504040204" pitchFamily="34" charset="0"/>
                <a:ea typeface="Verdana" panose="020B0604030504040204" pitchFamily="34" charset="0"/>
                <a:cs typeface="Verdana" panose="020B0604030504040204" pitchFamily="34" charset="0"/>
              </a:rPr>
              <a:t>Organismes de contrôle :</a:t>
            </a:r>
          </a:p>
          <a:p>
            <a:pPr marL="179388" marR="0" lvl="0" indent="-171450" algn="l" defTabSz="914400" rtl="0" eaLnBrk="1" fontAlgn="auto" latinLnBrk="0" hangingPunct="1">
              <a:lnSpc>
                <a:spcPct val="100000"/>
              </a:lnSpc>
              <a:spcBef>
                <a:spcPts val="0"/>
              </a:spcBef>
              <a:spcAft>
                <a:spcPts val="0"/>
              </a:spcAft>
              <a:buClrTx/>
              <a:buSzTx/>
              <a:buFontTx/>
              <a:buChar char="-"/>
              <a:defRPr/>
            </a:pPr>
            <a:r>
              <a:rPr lang="fr-FR">
                <a:latin typeface="Verdana" panose="020B0604030504040204" pitchFamily="34" charset="0"/>
                <a:ea typeface="Verdana" panose="020B0604030504040204" pitchFamily="34" charset="0"/>
                <a:cs typeface="Verdana" panose="020B0604030504040204" pitchFamily="34" charset="0"/>
              </a:rPr>
              <a:t>2023 : </a:t>
            </a:r>
            <a:r>
              <a:rPr lang="fr-FR" sz="1000">
                <a:latin typeface="Verdana" panose="020B0604030504040204" pitchFamily="34" charset="0"/>
                <a:ea typeface="Verdana" panose="020B0604030504040204" pitchFamily="34" charset="0"/>
                <a:cs typeface="Verdana" panose="020B0604030504040204" pitchFamily="34" charset="0"/>
              </a:rPr>
              <a:t>Autorité de régulation de la communication audiovisuelle et numérique (ARCOM)</a:t>
            </a:r>
          </a:p>
          <a:p>
            <a:pPr marL="179388" marR="0" lvl="0" indent="-171450" algn="l" defTabSz="914400" rtl="0" eaLnBrk="1" fontAlgn="auto" latinLnBrk="0" hangingPunct="1">
              <a:lnSpc>
                <a:spcPct val="100000"/>
              </a:lnSpc>
              <a:spcBef>
                <a:spcPts val="0"/>
              </a:spcBef>
              <a:spcAft>
                <a:spcPts val="0"/>
              </a:spcAft>
              <a:buClrTx/>
              <a:buSzTx/>
              <a:buFontTx/>
              <a:buChar char="-"/>
              <a:defRPr/>
            </a:pPr>
            <a:r>
              <a:rPr lang="fr-FR">
                <a:effectLst/>
                <a:latin typeface="Verdana" panose="020B0604030504040204" pitchFamily="34" charset="0"/>
                <a:ea typeface="Verdana" panose="020B0604030504040204" pitchFamily="34" charset="0"/>
                <a:cs typeface="Verdana" panose="020B0604030504040204" pitchFamily="34" charset="0"/>
              </a:rPr>
              <a:t>A partir de 2025 :</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  </a:t>
            </a:r>
            <a:r>
              <a:rPr lang="fr-FR" b="1">
                <a:effectLst/>
                <a:latin typeface="Verdana" panose="020B0604030504040204" pitchFamily="34" charset="0"/>
                <a:ea typeface="Verdana" panose="020B0604030504040204" pitchFamily="34" charset="0"/>
                <a:cs typeface="Verdana" panose="020B0604030504040204" pitchFamily="34" charset="0"/>
              </a:rPr>
              <a:t>DGCCRF</a:t>
            </a:r>
            <a:r>
              <a:rPr lang="fr-FR">
                <a:effectLst/>
                <a:latin typeface="Verdana" panose="020B0604030504040204" pitchFamily="34" charset="0"/>
                <a:ea typeface="Verdana" panose="020B0604030504040204" pitchFamily="34" charset="0"/>
                <a:cs typeface="Verdana" panose="020B0604030504040204" pitchFamily="34" charset="0"/>
              </a:rPr>
              <a:t> (Direction générale de la concurrence, de la consommation et de la répression des fraudes): pour tous les produits et services concernées par la directive européenne</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 </a:t>
            </a:r>
            <a:r>
              <a:rPr lang="fr-FR" b="1">
                <a:effectLst/>
                <a:latin typeface="Verdana" panose="020B0604030504040204" pitchFamily="34" charset="0"/>
                <a:ea typeface="Verdana" panose="020B0604030504040204" pitchFamily="34" charset="0"/>
                <a:cs typeface="Verdana" panose="020B0604030504040204" pitchFamily="34" charset="0"/>
              </a:rPr>
              <a:t>ARCEP</a:t>
            </a:r>
            <a:r>
              <a:rPr lang="fr-FR">
                <a:effectLst/>
                <a:latin typeface="Verdana" panose="020B0604030504040204" pitchFamily="34" charset="0"/>
                <a:ea typeface="Verdana" panose="020B0604030504040204" pitchFamily="34" charset="0"/>
                <a:cs typeface="Verdana" panose="020B0604030504040204" pitchFamily="34" charset="0"/>
              </a:rPr>
              <a:t> (Autorité de régulation des communications électroniques, des postes et de la distribution de la presse) : pour les services de communications électroniques</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Et pour les services bancaires :</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 </a:t>
            </a:r>
            <a:r>
              <a:rPr lang="fr-FR" b="1">
                <a:solidFill>
                  <a:srgbClr val="CD5937"/>
                </a:solidFill>
                <a:effectLst/>
                <a:latin typeface="Verdana" panose="020B0604030504040204" pitchFamily="34" charset="0"/>
                <a:ea typeface="Verdana" panose="020B0604030504040204" pitchFamily="34" charset="0"/>
                <a:cs typeface="Verdana" panose="020B0604030504040204" pitchFamily="34" charset="0"/>
              </a:rPr>
              <a:t>ACPR </a:t>
            </a:r>
            <a:r>
              <a:rPr lang="fr-FR">
                <a:effectLst/>
                <a:latin typeface="Verdana" panose="020B0604030504040204" pitchFamily="34" charset="0"/>
                <a:ea typeface="Verdana" panose="020B0604030504040204" pitchFamily="34" charset="0"/>
                <a:cs typeface="Verdana" panose="020B0604030504040204" pitchFamily="34" charset="0"/>
              </a:rPr>
              <a:t>(Autorité de contrôle prudentiel et de résolution) et </a:t>
            </a:r>
            <a:r>
              <a:rPr lang="fr-FR" b="1">
                <a:solidFill>
                  <a:srgbClr val="CD5937"/>
                </a:solidFill>
                <a:effectLst/>
                <a:latin typeface="Verdana" panose="020B0604030504040204" pitchFamily="34" charset="0"/>
                <a:ea typeface="Verdana" panose="020B0604030504040204" pitchFamily="34" charset="0"/>
                <a:cs typeface="Verdana" panose="020B0604030504040204" pitchFamily="34" charset="0"/>
              </a:rPr>
              <a:t>AMF</a:t>
            </a:r>
            <a:r>
              <a:rPr lang="fr-FR">
                <a:solidFill>
                  <a:srgbClr val="CD5937"/>
                </a:solidFill>
                <a:effectLst/>
                <a:latin typeface="Verdana" panose="020B0604030504040204" pitchFamily="34" charset="0"/>
                <a:ea typeface="Verdana" panose="020B0604030504040204" pitchFamily="34" charset="0"/>
                <a:cs typeface="Verdana" panose="020B0604030504040204" pitchFamily="34" charset="0"/>
              </a:rPr>
              <a:t> </a:t>
            </a:r>
            <a:r>
              <a:rPr lang="fr-FR">
                <a:effectLst/>
                <a:latin typeface="Verdana" panose="020B0604030504040204" pitchFamily="34" charset="0"/>
                <a:ea typeface="Verdana" panose="020B0604030504040204" pitchFamily="34" charset="0"/>
                <a:cs typeface="Verdana" panose="020B0604030504040204" pitchFamily="34" charset="0"/>
              </a:rPr>
              <a:t>(Autorité des marchés financiers) : pour le caractère compréhensible des informations fournies au consommateur et leur niveau de complexité</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 </a:t>
            </a:r>
            <a:r>
              <a:rPr lang="fr-FR" b="1">
                <a:effectLst/>
                <a:latin typeface="Verdana" panose="020B0604030504040204" pitchFamily="34" charset="0"/>
                <a:ea typeface="Verdana" panose="020B0604030504040204" pitchFamily="34" charset="0"/>
                <a:cs typeface="Verdana" panose="020B0604030504040204" pitchFamily="34" charset="0"/>
              </a:rPr>
              <a:t>Banque de France </a:t>
            </a:r>
            <a:r>
              <a:rPr lang="fr-FR">
                <a:effectLst/>
                <a:latin typeface="Verdana" panose="020B0604030504040204" pitchFamily="34" charset="0"/>
                <a:ea typeface="Verdana" panose="020B0604030504040204" pitchFamily="34" charset="0"/>
                <a:cs typeface="Verdana" panose="020B0604030504040204" pitchFamily="34" charset="0"/>
              </a:rPr>
              <a:t>: pour les méthodes d’identification, les signatures électroniques et les services de sécurité et de paiement (Terminaux, appli mobiles…)</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20</a:t>
            </a:fld>
            <a:endParaRPr lang="en-GB"/>
          </a:p>
        </p:txBody>
      </p:sp>
    </p:spTree>
    <p:extLst>
      <p:ext uri="{BB962C8B-B14F-4D97-AF65-F5344CB8AC3E}">
        <p14:creationId xmlns:p14="http://schemas.microsoft.com/office/powerpoint/2010/main" val="841488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938" marR="0" lvl="0" fontAlgn="auto">
              <a:lnSpc>
                <a:spcPct val="100000"/>
              </a:lnSpc>
              <a:spcBef>
                <a:spcPts val="0"/>
              </a:spcBef>
              <a:buClr>
                <a:srgbClr val="F16E00"/>
              </a:buClr>
              <a:buSzTx/>
              <a:defRPr/>
            </a:pPr>
            <a:r>
              <a:rPr lang="fr-FR" sz="1000" b="1">
                <a:latin typeface="Verdana" panose="020B0604030504040204" pitchFamily="34" charset="0"/>
                <a:ea typeface="Verdana" panose="020B0604030504040204" pitchFamily="34" charset="0"/>
              </a:rPr>
              <a:t>Sont concernés :</a:t>
            </a:r>
          </a:p>
          <a:p>
            <a:pPr marL="285750" indent="-285750">
              <a:buClr>
                <a:srgbClr val="F16E00"/>
              </a:buClr>
              <a:buFont typeface="Wingdings" panose="05000000000000000000" pitchFamily="2" charset="2"/>
              <a:buChar char="§"/>
              <a:defRPr/>
            </a:pPr>
            <a:r>
              <a:rPr lang="fr-FR" sz="1000" err="1">
                <a:latin typeface="Verdana" panose="020B0604030504040204" pitchFamily="34" charset="0"/>
                <a:ea typeface="Verdana" panose="020B0604030504040204" pitchFamily="34" charset="0"/>
              </a:rPr>
              <a:t>Etablissements</a:t>
            </a:r>
            <a:r>
              <a:rPr lang="fr-FR" sz="1000">
                <a:latin typeface="Verdana" panose="020B0604030504040204" pitchFamily="34" charset="0"/>
                <a:ea typeface="Verdana" panose="020B0604030504040204" pitchFamily="34" charset="0"/>
              </a:rPr>
              <a:t> et services publics et les collectivités territoriales</a:t>
            </a:r>
          </a:p>
          <a:p>
            <a:pPr marL="285750" indent="-285750">
              <a:buClr>
                <a:srgbClr val="F16E00"/>
              </a:buClr>
              <a:buFont typeface="Wingdings" panose="05000000000000000000" pitchFamily="2" charset="2"/>
              <a:buChar char="§"/>
              <a:defRPr/>
            </a:pPr>
            <a:r>
              <a:rPr lang="fr-FR" sz="1000">
                <a:latin typeface="Verdana" panose="020B0604030504040204" pitchFamily="34" charset="0"/>
                <a:ea typeface="Verdana" panose="020B0604030504040204" pitchFamily="34" charset="0"/>
              </a:rPr>
              <a:t>Entreprises privées ayant un CA d'au moins 250 millions d'euros</a:t>
            </a:r>
          </a:p>
          <a:p>
            <a:pPr marL="285750" indent="-285750">
              <a:buClr>
                <a:srgbClr val="F16E00"/>
              </a:buClr>
              <a:buFont typeface="Wingdings" panose="05000000000000000000" pitchFamily="2" charset="2"/>
              <a:buChar char="§"/>
              <a:defRPr/>
            </a:pPr>
            <a:endParaRPr lang="fr-FR">
              <a:latin typeface="Verdana" panose="020B0604030504040204" pitchFamily="34" charset="0"/>
              <a:ea typeface="Verdana" panose="020B0604030504040204" pitchFamily="34" charset="0"/>
              <a:cs typeface="Verdana" panose="020B0604030504040204" pitchFamily="34" charset="0"/>
            </a:endParaRPr>
          </a:p>
          <a:p>
            <a:pPr marL="285750" indent="-285750">
              <a:buClr>
                <a:srgbClr val="F16E00"/>
              </a:buClr>
              <a:buFont typeface="Wingdings" panose="05000000000000000000" pitchFamily="2" charset="2"/>
              <a:buChar char="§"/>
              <a:defRPr/>
            </a:pPr>
            <a:r>
              <a:rPr lang="fr-FR">
                <a:latin typeface="Verdana" panose="020B0604030504040204" pitchFamily="34" charset="0"/>
                <a:ea typeface="Verdana" panose="020B0604030504040204" pitchFamily="34" charset="0"/>
                <a:cs typeface="Verdana" panose="020B0604030504040204" pitchFamily="34" charset="0"/>
              </a:rPr>
              <a:t>Depuis 2011, tous les sites publics qui appartiennent aux services de l’État sont soumis à l’obligation d’accessibilité numérique, afin de garantir un accès égal à tous les citoyens. </a:t>
            </a:r>
          </a:p>
          <a:p>
            <a:pPr marL="285750" indent="-285750">
              <a:buClr>
                <a:srgbClr val="F16E00"/>
              </a:buClr>
              <a:buFont typeface="Wingdings" panose="05000000000000000000" pitchFamily="2" charset="2"/>
              <a:buChar char="§"/>
              <a:defRPr/>
            </a:pPr>
            <a:r>
              <a:rPr lang="fr-FR" b="1">
                <a:latin typeface="Verdana" panose="020B0604030504040204" pitchFamily="34" charset="0"/>
                <a:ea typeface="Verdana" panose="020B0604030504040204" pitchFamily="34" charset="0"/>
                <a:cs typeface="Verdana" panose="020B0604030504040204" pitchFamily="34" charset="0"/>
              </a:rPr>
              <a:t>À partir du 28 juin 2025</a:t>
            </a:r>
            <a:r>
              <a:rPr lang="fr-FR">
                <a:latin typeface="Verdana" panose="020B0604030504040204" pitchFamily="34" charset="0"/>
                <a:ea typeface="Verdana" panose="020B0604030504040204" pitchFamily="34" charset="0"/>
                <a:cs typeface="Verdana" panose="020B0604030504040204" pitchFamily="34" charset="0"/>
              </a:rPr>
              <a:t>, date de l’entrée en vigueur de la directive européenne sur l’accessibilité des produits et services, toutes les entreprises privées (sauf les entreprises de moins de 10 personnes ou dont le chiffre d’affaires ou le bilan n’excède pas 2 millions d’euros) seront aussi concernées par cette obligation d’accessibilité.</a:t>
            </a:r>
            <a:endParaRPr lang="fr-FR" sz="1000">
              <a:latin typeface="Verdana" panose="020B0604030504040204" pitchFamily="34" charset="0"/>
              <a:ea typeface="Verdana" panose="020B0604030504040204" pitchFamily="34" charset="0"/>
            </a:endParaRPr>
          </a:p>
          <a:p>
            <a:pPr marL="285750" indent="-285750">
              <a:buClr>
                <a:srgbClr val="F16E00"/>
              </a:buClr>
              <a:buFont typeface="Wingdings" panose="05000000000000000000" pitchFamily="2" charset="2"/>
              <a:buChar char="§"/>
              <a:defRPr/>
            </a:pPr>
            <a:endParaRPr lang="fr-FR" sz="1000" b="1">
              <a:latin typeface="Verdana" panose="020B0604030504040204" pitchFamily="34" charset="0"/>
              <a:ea typeface="Verdana" panose="020B0604030504040204" pitchFamily="34" charset="0"/>
            </a:endParaRPr>
          </a:p>
          <a:p>
            <a:pPr marL="7938">
              <a:spcAft>
                <a:spcPts val="1200"/>
              </a:spcAft>
              <a:buClr>
                <a:srgbClr val="F16E00"/>
              </a:buClr>
              <a:defRPr/>
            </a:pPr>
            <a:r>
              <a:rPr lang="fr-FR" sz="1000" b="1">
                <a:latin typeface="Verdana" panose="020B0604030504040204" pitchFamily="34" charset="0"/>
                <a:ea typeface="Verdana" panose="020B0604030504040204" pitchFamily="34" charset="0"/>
              </a:rPr>
              <a:t>La loi implique des obligations déclaratives</a:t>
            </a:r>
          </a:p>
          <a:p>
            <a:pPr marL="7938" marR="0" lvl="0" algn="l" defTabSz="914400" rtl="0" eaLnBrk="1" fontAlgn="auto" latinLnBrk="0" hangingPunct="1">
              <a:lnSpc>
                <a:spcPct val="100000"/>
              </a:lnSpc>
              <a:spcBef>
                <a:spcPts val="0"/>
              </a:spcBef>
              <a:spcAft>
                <a:spcPts val="0"/>
              </a:spcAft>
              <a:buClrTx/>
              <a:buSzTx/>
              <a:buFontTx/>
              <a:buNone/>
              <a:defRPr/>
            </a:pPr>
            <a:r>
              <a:rPr lang="fr-FR" sz="1000" b="1">
                <a:latin typeface="Verdana" panose="020B0604030504040204" pitchFamily="34" charset="0"/>
                <a:ea typeface="Verdana" panose="020B0604030504040204" pitchFamily="34" charset="0"/>
                <a:cs typeface="Verdana" panose="020B0604030504040204" pitchFamily="34" charset="0"/>
              </a:rPr>
              <a:t>Organismes de contrôle :</a:t>
            </a:r>
          </a:p>
          <a:p>
            <a:pPr marL="179388" marR="0" lvl="0" indent="-171450" algn="l" defTabSz="914400" rtl="0" eaLnBrk="1" fontAlgn="auto" latinLnBrk="0" hangingPunct="1">
              <a:lnSpc>
                <a:spcPct val="100000"/>
              </a:lnSpc>
              <a:spcBef>
                <a:spcPts val="0"/>
              </a:spcBef>
              <a:spcAft>
                <a:spcPts val="0"/>
              </a:spcAft>
              <a:buClrTx/>
              <a:buSzTx/>
              <a:buFontTx/>
              <a:buChar char="-"/>
              <a:defRPr/>
            </a:pPr>
            <a:r>
              <a:rPr lang="fr-FR">
                <a:latin typeface="Verdana" panose="020B0604030504040204" pitchFamily="34" charset="0"/>
                <a:ea typeface="Verdana" panose="020B0604030504040204" pitchFamily="34" charset="0"/>
                <a:cs typeface="Verdana" panose="020B0604030504040204" pitchFamily="34" charset="0"/>
              </a:rPr>
              <a:t>2023 : </a:t>
            </a:r>
            <a:r>
              <a:rPr lang="fr-FR" sz="1000">
                <a:latin typeface="Verdana" panose="020B0604030504040204" pitchFamily="34" charset="0"/>
                <a:ea typeface="Verdana" panose="020B0604030504040204" pitchFamily="34" charset="0"/>
                <a:cs typeface="Verdana" panose="020B0604030504040204" pitchFamily="34" charset="0"/>
              </a:rPr>
              <a:t>Autorité de régulation de la communication audiovisuelle et numérique (ARCOM)</a:t>
            </a:r>
          </a:p>
          <a:p>
            <a:pPr marL="179388" marR="0" lvl="0" indent="-171450" algn="l" defTabSz="914400" rtl="0" eaLnBrk="1" fontAlgn="auto" latinLnBrk="0" hangingPunct="1">
              <a:lnSpc>
                <a:spcPct val="100000"/>
              </a:lnSpc>
              <a:spcBef>
                <a:spcPts val="0"/>
              </a:spcBef>
              <a:spcAft>
                <a:spcPts val="0"/>
              </a:spcAft>
              <a:buClrTx/>
              <a:buSzTx/>
              <a:buFontTx/>
              <a:buChar char="-"/>
              <a:defRPr/>
            </a:pPr>
            <a:r>
              <a:rPr lang="fr-FR">
                <a:effectLst/>
                <a:latin typeface="Verdana" panose="020B0604030504040204" pitchFamily="34" charset="0"/>
                <a:ea typeface="Verdana" panose="020B0604030504040204" pitchFamily="34" charset="0"/>
                <a:cs typeface="Verdana" panose="020B0604030504040204" pitchFamily="34" charset="0"/>
              </a:rPr>
              <a:t>A partir de 2025 :</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  </a:t>
            </a:r>
            <a:r>
              <a:rPr lang="fr-FR" b="1">
                <a:effectLst/>
                <a:latin typeface="Verdana" panose="020B0604030504040204" pitchFamily="34" charset="0"/>
                <a:ea typeface="Verdana" panose="020B0604030504040204" pitchFamily="34" charset="0"/>
                <a:cs typeface="Verdana" panose="020B0604030504040204" pitchFamily="34" charset="0"/>
              </a:rPr>
              <a:t>DGCCRF</a:t>
            </a:r>
            <a:r>
              <a:rPr lang="fr-FR">
                <a:effectLst/>
                <a:latin typeface="Verdana" panose="020B0604030504040204" pitchFamily="34" charset="0"/>
                <a:ea typeface="Verdana" panose="020B0604030504040204" pitchFamily="34" charset="0"/>
                <a:cs typeface="Verdana" panose="020B0604030504040204" pitchFamily="34" charset="0"/>
              </a:rPr>
              <a:t> (Direction générale de la concurrence, de la consommation et de la répression des fraudes): pour tous les produits et services concernées par la directive européenne</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 </a:t>
            </a:r>
            <a:r>
              <a:rPr lang="fr-FR" b="1">
                <a:effectLst/>
                <a:latin typeface="Verdana" panose="020B0604030504040204" pitchFamily="34" charset="0"/>
                <a:ea typeface="Verdana" panose="020B0604030504040204" pitchFamily="34" charset="0"/>
                <a:cs typeface="Verdana" panose="020B0604030504040204" pitchFamily="34" charset="0"/>
              </a:rPr>
              <a:t>ARCEP</a:t>
            </a:r>
            <a:r>
              <a:rPr lang="fr-FR">
                <a:effectLst/>
                <a:latin typeface="Verdana" panose="020B0604030504040204" pitchFamily="34" charset="0"/>
                <a:ea typeface="Verdana" panose="020B0604030504040204" pitchFamily="34" charset="0"/>
                <a:cs typeface="Verdana" panose="020B0604030504040204" pitchFamily="34" charset="0"/>
              </a:rPr>
              <a:t> (Autorité de régulation des communications électroniques, des postes et de la distribution de la presse) : pour les services de communications électroniques</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Et pour les services bancaires :</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 </a:t>
            </a:r>
            <a:r>
              <a:rPr lang="fr-FR" b="1">
                <a:solidFill>
                  <a:srgbClr val="CD5937"/>
                </a:solidFill>
                <a:effectLst/>
                <a:latin typeface="Verdana" panose="020B0604030504040204" pitchFamily="34" charset="0"/>
                <a:ea typeface="Verdana" panose="020B0604030504040204" pitchFamily="34" charset="0"/>
                <a:cs typeface="Verdana" panose="020B0604030504040204" pitchFamily="34" charset="0"/>
              </a:rPr>
              <a:t>ACPR </a:t>
            </a:r>
            <a:r>
              <a:rPr lang="fr-FR">
                <a:effectLst/>
                <a:latin typeface="Verdana" panose="020B0604030504040204" pitchFamily="34" charset="0"/>
                <a:ea typeface="Verdana" panose="020B0604030504040204" pitchFamily="34" charset="0"/>
                <a:cs typeface="Verdana" panose="020B0604030504040204" pitchFamily="34" charset="0"/>
              </a:rPr>
              <a:t>(Autorité de contrôle prudentiel et de résolution) et </a:t>
            </a:r>
            <a:r>
              <a:rPr lang="fr-FR" b="1">
                <a:solidFill>
                  <a:srgbClr val="CD5937"/>
                </a:solidFill>
                <a:effectLst/>
                <a:latin typeface="Verdana" panose="020B0604030504040204" pitchFamily="34" charset="0"/>
                <a:ea typeface="Verdana" panose="020B0604030504040204" pitchFamily="34" charset="0"/>
                <a:cs typeface="Verdana" panose="020B0604030504040204" pitchFamily="34" charset="0"/>
              </a:rPr>
              <a:t>AMF</a:t>
            </a:r>
            <a:r>
              <a:rPr lang="fr-FR">
                <a:solidFill>
                  <a:srgbClr val="CD5937"/>
                </a:solidFill>
                <a:effectLst/>
                <a:latin typeface="Verdana" panose="020B0604030504040204" pitchFamily="34" charset="0"/>
                <a:ea typeface="Verdana" panose="020B0604030504040204" pitchFamily="34" charset="0"/>
                <a:cs typeface="Verdana" panose="020B0604030504040204" pitchFamily="34" charset="0"/>
              </a:rPr>
              <a:t> </a:t>
            </a:r>
            <a:r>
              <a:rPr lang="fr-FR">
                <a:effectLst/>
                <a:latin typeface="Verdana" panose="020B0604030504040204" pitchFamily="34" charset="0"/>
                <a:ea typeface="Verdana" panose="020B0604030504040204" pitchFamily="34" charset="0"/>
                <a:cs typeface="Verdana" panose="020B0604030504040204" pitchFamily="34" charset="0"/>
              </a:rPr>
              <a:t>(Autorité des marchés financiers) : pour le caractère compréhensible des informations fournies au consommateur et leur niveau de complexité</a:t>
            </a:r>
          </a:p>
          <a:p>
            <a:pPr marL="225425" rtl="0"/>
            <a:r>
              <a:rPr lang="fr-FR">
                <a:effectLst/>
                <a:latin typeface="Verdana" panose="020B0604030504040204" pitchFamily="34" charset="0"/>
                <a:ea typeface="Verdana" panose="020B0604030504040204" pitchFamily="34" charset="0"/>
                <a:cs typeface="Verdana" panose="020B0604030504040204" pitchFamily="34" charset="0"/>
              </a:rPr>
              <a:t>- </a:t>
            </a:r>
            <a:r>
              <a:rPr lang="fr-FR" b="1">
                <a:effectLst/>
                <a:latin typeface="Verdana" panose="020B0604030504040204" pitchFamily="34" charset="0"/>
                <a:ea typeface="Verdana" panose="020B0604030504040204" pitchFamily="34" charset="0"/>
                <a:cs typeface="Verdana" panose="020B0604030504040204" pitchFamily="34" charset="0"/>
              </a:rPr>
              <a:t>Banque de France </a:t>
            </a:r>
            <a:r>
              <a:rPr lang="fr-FR">
                <a:effectLst/>
                <a:latin typeface="Verdana" panose="020B0604030504040204" pitchFamily="34" charset="0"/>
                <a:ea typeface="Verdana" panose="020B0604030504040204" pitchFamily="34" charset="0"/>
                <a:cs typeface="Verdana" panose="020B0604030504040204" pitchFamily="34" charset="0"/>
              </a:rPr>
              <a:t>: pour les méthodes d’identification, les signatures électroniques et les services de sécurité et de paiement (Terminaux, appli mobiles…)</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21</a:t>
            </a:fld>
            <a:endParaRPr lang="en-GB"/>
          </a:p>
        </p:txBody>
      </p:sp>
    </p:spTree>
    <p:extLst>
      <p:ext uri="{BB962C8B-B14F-4D97-AF65-F5344CB8AC3E}">
        <p14:creationId xmlns:p14="http://schemas.microsoft.com/office/powerpoint/2010/main" val="74641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22</a:t>
            </a:fld>
            <a:endParaRPr lang="en-GB"/>
          </a:p>
        </p:txBody>
      </p:sp>
    </p:spTree>
    <p:extLst>
      <p:ext uri="{BB962C8B-B14F-4D97-AF65-F5344CB8AC3E}">
        <p14:creationId xmlns:p14="http://schemas.microsoft.com/office/powerpoint/2010/main" val="1885151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92075" marR="0" lvl="0" indent="0" algn="l" defTabSz="914400" rtl="0" eaLnBrk="1" fontAlgn="auto" latinLnBrk="0" hangingPunct="1">
              <a:lnSpc>
                <a:spcPct val="100000"/>
              </a:lnSpc>
              <a:spcBef>
                <a:spcPts val="0"/>
              </a:spcBef>
              <a:spcAft>
                <a:spcPts val="0"/>
              </a:spcAft>
              <a:buClrTx/>
              <a:buSzTx/>
              <a:buFontTx/>
              <a:buNone/>
              <a:tabLst/>
              <a:defRPr/>
            </a:pPr>
            <a:r>
              <a:rPr lang="fr-FR" b="1">
                <a:latin typeface="Verdana" panose="020B0604030504040204" pitchFamily="34" charset="0"/>
                <a:ea typeface="Verdana" panose="020B0604030504040204" pitchFamily="34" charset="0"/>
              </a:rPr>
              <a:t>Faisons un zoom sur la déclaration d’accessibilité demandée par la loi, sur ce qu’elle doit contenir comme informations :</a:t>
            </a:r>
          </a:p>
          <a:p>
            <a:endParaRPr lang="fr-FR">
              <a:latin typeface="Verdana" panose="020B0604030504040204" pitchFamily="34" charset="0"/>
              <a:ea typeface="Verdana" panose="020B0604030504040204" pitchFamily="34" charset="0"/>
            </a:endParaRPr>
          </a:p>
          <a:p>
            <a:pPr marL="263525" indent="-171450">
              <a:buFont typeface="Arial" panose="020B0604020202020204" pitchFamily="34" charset="0"/>
              <a:buChar char="•"/>
            </a:pPr>
            <a:r>
              <a:rPr lang="fr-FR">
                <a:latin typeface="Verdana" panose="020B0604030504040204" pitchFamily="34" charset="0"/>
                <a:ea typeface="Verdana" panose="020B0604030504040204" pitchFamily="34" charset="0"/>
              </a:rPr>
              <a:t>le </a:t>
            </a:r>
            <a:r>
              <a:rPr lang="fr-FR" b="1">
                <a:latin typeface="Verdana" panose="020B0604030504040204" pitchFamily="34" charset="0"/>
                <a:ea typeface="Verdana" panose="020B0604030504040204" pitchFamily="34" charset="0"/>
              </a:rPr>
              <a:t>niveau de conformité </a:t>
            </a:r>
            <a:r>
              <a:rPr lang="fr-FR" b="0" u="none">
                <a:latin typeface="Verdana" panose="020B0604030504040204" pitchFamily="34" charset="0"/>
                <a:ea typeface="Verdana" panose="020B0604030504040204" pitchFamily="34" charset="0"/>
              </a:rPr>
              <a:t>(non conforme, partiellement conforme, non conforme) </a:t>
            </a:r>
            <a:r>
              <a:rPr lang="fr-FR">
                <a:latin typeface="Verdana" panose="020B0604030504040204" pitchFamily="34" charset="0"/>
                <a:ea typeface="Verdana" panose="020B0604030504040204" pitchFamily="34" charset="0"/>
              </a:rPr>
              <a:t>aux exigences d’accessibilité en vigueur parmi :</a:t>
            </a:r>
          </a:p>
          <a:p>
            <a:pPr marL="531813" lvl="2" indent="-171450"/>
            <a:r>
              <a:rPr lang="fr-FR">
                <a:latin typeface="Verdana" panose="020B0604030504040204" pitchFamily="34" charset="0"/>
                <a:ea typeface="Verdana" panose="020B0604030504040204" pitchFamily="34" charset="0"/>
              </a:rPr>
              <a:t>les exigences internationales WCAG 2.1 niveau AA</a:t>
            </a:r>
          </a:p>
          <a:p>
            <a:pPr marL="531813" lvl="2" indent="-171450"/>
            <a:r>
              <a:rPr lang="fr-FR">
                <a:latin typeface="Verdana" panose="020B0604030504040204" pitchFamily="34" charset="0"/>
                <a:ea typeface="Verdana" panose="020B0604030504040204" pitchFamily="34" charset="0"/>
              </a:rPr>
              <a:t>leur transcription au niveau de l’Europe sous la forme de la norme EN 301 549</a:t>
            </a:r>
          </a:p>
          <a:p>
            <a:pPr marL="531813" lvl="2" indent="-171450"/>
            <a:r>
              <a:rPr lang="fr-FR">
                <a:latin typeface="Verdana" panose="020B0604030504040204" pitchFamily="34" charset="0"/>
                <a:ea typeface="Verdana" panose="020B0604030504040204" pitchFamily="34" charset="0"/>
              </a:rPr>
              <a:t>ou encore des RGAA (Référentiel Général d’Amélioration de l’Accessibilité) qui en est la transposition française</a:t>
            </a:r>
          </a:p>
          <a:p>
            <a:pPr marL="230188"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a:latin typeface="Verdana" panose="020B0604030504040204" pitchFamily="34" charset="0"/>
                <a:ea typeface="Verdana" panose="020B0604030504040204" pitchFamily="34" charset="0"/>
              </a:rPr>
              <a:t>Important</a:t>
            </a:r>
            <a:r>
              <a:rPr lang="fr-FR">
                <a:latin typeface="Verdana" panose="020B0604030504040204" pitchFamily="34" charset="0"/>
                <a:ea typeface="Verdana" panose="020B0604030504040204" pitchFamily="34" charset="0"/>
              </a:rPr>
              <a:t> : </a:t>
            </a:r>
          </a:p>
          <a:p>
            <a:pPr marL="531813" marR="0" lvl="2" indent="-171450" algn="l" defTabSz="914400" rtl="0" eaLnBrk="1" fontAlgn="auto" latinLnBrk="0" hangingPunct="1">
              <a:lnSpc>
                <a:spcPct val="100000"/>
              </a:lnSpc>
              <a:spcBef>
                <a:spcPts val="0"/>
              </a:spcBef>
              <a:spcAft>
                <a:spcPts val="0"/>
              </a:spcAft>
              <a:buClrTx/>
              <a:buSzTx/>
              <a:tabLst/>
              <a:defRPr/>
            </a:pPr>
            <a:r>
              <a:rPr lang="fr-FR">
                <a:latin typeface="Verdana" panose="020B0604030504040204" pitchFamily="34" charset="0"/>
                <a:ea typeface="Verdana" panose="020B0604030504040204" pitchFamily="34" charset="0"/>
              </a:rPr>
              <a:t>l’objectif est d’atteindre les </a:t>
            </a:r>
            <a:r>
              <a:rPr lang="fr-FR" b="1">
                <a:latin typeface="Verdana" panose="020B0604030504040204" pitchFamily="34" charset="0"/>
                <a:ea typeface="Verdana" panose="020B0604030504040204" pitchFamily="34" charset="0"/>
              </a:rPr>
              <a:t>100% de conformité </a:t>
            </a:r>
            <a:r>
              <a:rPr lang="fr-FR" b="0">
                <a:latin typeface="Verdana" panose="020B0604030504040204" pitchFamily="34" charset="0"/>
                <a:ea typeface="Verdana" panose="020B0604030504040204" pitchFamily="34" charset="0"/>
              </a:rPr>
              <a:t>et pas moins !</a:t>
            </a:r>
          </a:p>
          <a:p>
            <a:pPr marL="531813" marR="0" lvl="2" indent="-171450" algn="l" defTabSz="914400" rtl="0" eaLnBrk="1" fontAlgn="auto" latinLnBrk="0" hangingPunct="1">
              <a:lnSpc>
                <a:spcPct val="100000"/>
              </a:lnSpc>
              <a:spcBef>
                <a:spcPts val="0"/>
              </a:spcBef>
              <a:spcAft>
                <a:spcPts val="0"/>
              </a:spcAft>
              <a:buClrTx/>
              <a:buSzTx/>
              <a:tabLst/>
              <a:defRPr/>
            </a:pPr>
            <a:r>
              <a:rPr lang="fr-FR" b="0">
                <a:latin typeface="Verdana" panose="020B0604030504040204" pitchFamily="34" charset="0"/>
                <a:ea typeface="Verdana" panose="020B0604030504040204" pitchFamily="34" charset="0"/>
              </a:rPr>
              <a:t>l’idée est de </a:t>
            </a:r>
            <a:r>
              <a:rPr lang="fr-FR" b="1">
                <a:latin typeface="Verdana" panose="020B0604030504040204" pitchFamily="34" charset="0"/>
                <a:ea typeface="Verdana" panose="020B0604030504040204" pitchFamily="34" charset="0"/>
              </a:rPr>
              <a:t>tendre vers ces 100% </a:t>
            </a:r>
            <a:r>
              <a:rPr lang="fr-FR" b="0">
                <a:latin typeface="Verdana" panose="020B0604030504040204" pitchFamily="34" charset="0"/>
                <a:ea typeface="Verdana" panose="020B0604030504040204" pitchFamily="34" charset="0"/>
              </a:rPr>
              <a:t>ça de </a:t>
            </a:r>
            <a:r>
              <a:rPr lang="fr-FR" b="1">
                <a:latin typeface="Verdana" panose="020B0604030504040204" pitchFamily="34" charset="0"/>
                <a:ea typeface="Verdana" panose="020B0604030504040204" pitchFamily="34" charset="0"/>
              </a:rPr>
              <a:t>manière progressive</a:t>
            </a:r>
            <a:r>
              <a:rPr lang="fr-FR" b="0">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par</a:t>
            </a:r>
            <a:r>
              <a:rPr lang="fr-FR" b="0">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l'amélioration continue</a:t>
            </a:r>
            <a:r>
              <a:rPr lang="fr-FR" b="0">
                <a:latin typeface="Verdana" panose="020B0604030504040204" pitchFamily="34" charset="0"/>
                <a:ea typeface="Verdana" panose="020B0604030504040204" pitchFamily="34" charset="0"/>
              </a:rPr>
              <a:t>. Par exemple, pour la création d’un nouveau service, on va commencer à 75% puis tendre vers 100%.</a:t>
            </a:r>
          </a:p>
          <a:p>
            <a:pPr marL="531813" marR="0" lvl="2" indent="-171450" algn="l" defTabSz="914400" rtl="0" eaLnBrk="1" fontAlgn="auto" latinLnBrk="0" hangingPunct="1">
              <a:lnSpc>
                <a:spcPct val="100000"/>
              </a:lnSpc>
              <a:spcBef>
                <a:spcPts val="0"/>
              </a:spcBef>
              <a:spcAft>
                <a:spcPts val="0"/>
              </a:spcAft>
              <a:buClrTx/>
              <a:buSzTx/>
              <a:tabLst/>
              <a:defRPr/>
            </a:pPr>
            <a:r>
              <a:rPr lang="fr-FR" b="0">
                <a:latin typeface="Verdana" panose="020B0604030504040204" pitchFamily="34" charset="0"/>
                <a:ea typeface="Verdana" panose="020B0604030504040204" pitchFamily="34" charset="0"/>
              </a:rPr>
              <a:t>Faire attention à éviter les régressions d’accessibilité pendant la vie du projet</a:t>
            </a:r>
          </a:p>
          <a:p>
            <a:pPr marL="531813" marR="0" lvl="2" indent="-171450" algn="l" defTabSz="914400" rtl="0" eaLnBrk="1" fontAlgn="auto" latinLnBrk="0" hangingPunct="1">
              <a:lnSpc>
                <a:spcPct val="100000"/>
              </a:lnSpc>
              <a:spcBef>
                <a:spcPts val="0"/>
              </a:spcBef>
              <a:spcAft>
                <a:spcPts val="0"/>
              </a:spcAft>
              <a:buClrTx/>
              <a:buSzTx/>
              <a:tabLst/>
              <a:defRPr/>
            </a:pPr>
            <a:endParaRPr lang="fr-FR">
              <a:latin typeface="Verdana" panose="020B0604030504040204" pitchFamily="34" charset="0"/>
              <a:ea typeface="Verdana" panose="020B0604030504040204" pitchFamily="34" charset="0"/>
            </a:endParaRPr>
          </a:p>
          <a:p>
            <a:pPr marL="263525" lvl="0" indent="-171450">
              <a:buFont typeface="Arial" panose="020B0604020202020204" pitchFamily="34" charset="0"/>
              <a:buChar char="•"/>
            </a:pPr>
            <a:r>
              <a:rPr lang="fr-FR">
                <a:latin typeface="Verdana" panose="020B0604030504040204" pitchFamily="34" charset="0"/>
                <a:ea typeface="Verdana" panose="020B0604030504040204" pitchFamily="34" charset="0"/>
              </a:rPr>
              <a:t>la </a:t>
            </a:r>
            <a:r>
              <a:rPr lang="fr-FR" b="1">
                <a:latin typeface="Verdana" panose="020B0604030504040204" pitchFamily="34" charset="0"/>
                <a:ea typeface="Verdana" panose="020B0604030504040204" pitchFamily="34" charset="0"/>
              </a:rPr>
              <a:t>date</a:t>
            </a:r>
            <a:r>
              <a:rPr lang="fr-FR">
                <a:latin typeface="Verdana" panose="020B0604030504040204" pitchFamily="34" charset="0"/>
                <a:ea typeface="Verdana" panose="020B0604030504040204" pitchFamily="34" charset="0"/>
              </a:rPr>
              <a:t> à laquelle l’audit a été fait et </a:t>
            </a:r>
            <a:r>
              <a:rPr lang="fr-FR" b="1">
                <a:latin typeface="Verdana" panose="020B0604030504040204" pitchFamily="34" charset="0"/>
                <a:ea typeface="Verdana" panose="020B0604030504040204" pitchFamily="34" charset="0"/>
              </a:rPr>
              <a:t>l’identité</a:t>
            </a:r>
            <a:r>
              <a:rPr lang="fr-FR">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du</a:t>
            </a:r>
            <a:r>
              <a:rPr lang="fr-FR">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déclarant</a:t>
            </a:r>
          </a:p>
          <a:p>
            <a:pPr marL="263525" lvl="0" indent="-171450">
              <a:buFont typeface="Arial" panose="020B0604020202020204" pitchFamily="34" charset="0"/>
              <a:buChar char="•"/>
            </a:pPr>
            <a:endParaRPr lang="fr-FR" b="1">
              <a:latin typeface="Verdana" panose="020B0604030504040204" pitchFamily="34" charset="0"/>
              <a:ea typeface="Verdana" panose="020B0604030504040204" pitchFamily="34" charset="0"/>
            </a:endParaRPr>
          </a:p>
          <a:p>
            <a:pPr marL="263525" lvl="0" indent="-171450">
              <a:buFont typeface="Arial" panose="020B0604020202020204" pitchFamily="34" charset="0"/>
              <a:buChar char="•"/>
            </a:pPr>
            <a:r>
              <a:rPr lang="fr-FR">
                <a:latin typeface="Verdana" panose="020B0604030504040204" pitchFamily="34" charset="0"/>
                <a:ea typeface="Verdana" panose="020B0604030504040204" pitchFamily="34" charset="0"/>
              </a:rPr>
              <a:t>Les </a:t>
            </a:r>
            <a:r>
              <a:rPr lang="fr-FR" b="1">
                <a:latin typeface="Verdana" panose="020B0604030504040204" pitchFamily="34" charset="0"/>
                <a:ea typeface="Verdana" panose="020B0604030504040204" pitchFamily="34" charset="0"/>
              </a:rPr>
              <a:t>méthodes</a:t>
            </a:r>
            <a:r>
              <a:rPr lang="fr-FR">
                <a:latin typeface="Verdana" panose="020B0604030504040204" pitchFamily="34" charset="0"/>
                <a:ea typeface="Verdana" panose="020B0604030504040204" pitchFamily="34" charset="0"/>
              </a:rPr>
              <a:t> et </a:t>
            </a:r>
            <a:r>
              <a:rPr lang="fr-FR" b="1">
                <a:latin typeface="Verdana" panose="020B0604030504040204" pitchFamily="34" charset="0"/>
                <a:ea typeface="Verdana" panose="020B0604030504040204" pitchFamily="34" charset="0"/>
              </a:rPr>
              <a:t>outils</a:t>
            </a:r>
            <a:r>
              <a:rPr lang="fr-FR">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de test </a:t>
            </a:r>
            <a:r>
              <a:rPr lang="fr-FR">
                <a:latin typeface="Verdana" panose="020B0604030504040204" pitchFamily="34" charset="0"/>
                <a:ea typeface="Verdana" panose="020B0604030504040204" pitchFamily="34" charset="0"/>
              </a:rPr>
              <a:t>utilisés pour réaliser l’audit</a:t>
            </a:r>
          </a:p>
          <a:p>
            <a:pPr marL="263525" lvl="0" indent="-171450">
              <a:buFont typeface="Arial" panose="020B0604020202020204" pitchFamily="34" charset="0"/>
              <a:buChar char="•"/>
            </a:pPr>
            <a:endParaRPr lang="fr-FR">
              <a:latin typeface="Verdana" panose="020B0604030504040204" pitchFamily="34" charset="0"/>
              <a:ea typeface="Verdana" panose="020B0604030504040204" pitchFamily="34" charset="0"/>
            </a:endParaRPr>
          </a:p>
          <a:p>
            <a:pPr marL="263525" lvl="0" indent="-171450">
              <a:buFont typeface="Arial" panose="020B0604020202020204" pitchFamily="34" charset="0"/>
              <a:buChar char="•"/>
            </a:pPr>
            <a:r>
              <a:rPr lang="fr-FR">
                <a:latin typeface="Verdana" panose="020B0604030504040204" pitchFamily="34" charset="0"/>
                <a:ea typeface="Verdana" panose="020B0604030504040204" pitchFamily="34" charset="0"/>
              </a:rPr>
              <a:t>les </a:t>
            </a:r>
            <a:r>
              <a:rPr lang="fr-FR" b="1">
                <a:latin typeface="Verdana" panose="020B0604030504040204" pitchFamily="34" charset="0"/>
                <a:ea typeface="Verdana" panose="020B0604030504040204" pitchFamily="34" charset="0"/>
              </a:rPr>
              <a:t>pages testées</a:t>
            </a:r>
            <a:r>
              <a:rPr lang="fr-FR">
                <a:latin typeface="Verdana" panose="020B0604030504040204" pitchFamily="34" charset="0"/>
                <a:ea typeface="Verdana" panose="020B0604030504040204" pitchFamily="34" charset="0"/>
              </a:rPr>
              <a:t>, qui sont un </a:t>
            </a:r>
            <a:r>
              <a:rPr lang="fr-FR" b="1">
                <a:latin typeface="Verdana" panose="020B0604030504040204" pitchFamily="34" charset="0"/>
                <a:ea typeface="Verdana" panose="020B0604030504040204" pitchFamily="34" charset="0"/>
              </a:rPr>
              <a:t>échantillon représentatif </a:t>
            </a:r>
            <a:r>
              <a:rPr lang="fr-FR">
                <a:latin typeface="Verdana" panose="020B0604030504040204" pitchFamily="34" charset="0"/>
                <a:ea typeface="Verdana" panose="020B0604030504040204" pitchFamily="34" charset="0"/>
              </a:rPr>
              <a:t>des pages du site. Cet échantillon représentatif doit respecter les critères/ suivants :</a:t>
            </a:r>
          </a:p>
          <a:p>
            <a:pPr marL="531813" marR="0" lvl="2" indent="-171450" algn="l" defTabSz="914400" rtl="0" eaLnBrk="1" fontAlgn="auto" latinLnBrk="0" hangingPunct="1">
              <a:lnSpc>
                <a:spcPct val="100000"/>
              </a:lnSpc>
              <a:spcBef>
                <a:spcPts val="0"/>
              </a:spcBef>
              <a:spcAft>
                <a:spcPts val="0"/>
              </a:spcAft>
              <a:buClrTx/>
              <a:buSzTx/>
              <a:tabLst/>
              <a:defRPr/>
            </a:pPr>
            <a:r>
              <a:rPr lang="fr-FR" u="sng">
                <a:latin typeface="Verdana" panose="020B0604030504040204" pitchFamily="34" charset="0"/>
                <a:ea typeface="Verdana" panose="020B0604030504040204" pitchFamily="34" charset="0"/>
              </a:rPr>
              <a:t>pour des projets de type « portails » </a:t>
            </a:r>
            <a:r>
              <a:rPr lang="fr-FR">
                <a:latin typeface="Verdana" panose="020B0604030504040204" pitchFamily="34" charset="0"/>
                <a:ea typeface="Verdana" panose="020B0604030504040204" pitchFamily="34" charset="0"/>
              </a:rPr>
              <a:t>:</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a:latin typeface="Verdana" panose="020B0604030504040204" pitchFamily="34" charset="0"/>
                <a:ea typeface="Verdana" panose="020B0604030504040204" pitchFamily="34" charset="0"/>
              </a:rPr>
              <a:t>pages </a:t>
            </a:r>
            <a:r>
              <a:rPr lang="fr-FR" b="1">
                <a:latin typeface="Verdana" panose="020B0604030504040204" pitchFamily="34" charset="0"/>
                <a:ea typeface="Verdana" panose="020B0604030504040204" pitchFamily="34" charset="0"/>
              </a:rPr>
              <a:t>les plus visitées</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a:latin typeface="Verdana" panose="020B0604030504040204" pitchFamily="34" charset="0"/>
                <a:ea typeface="Verdana" panose="020B0604030504040204" pitchFamily="34" charset="0"/>
              </a:rPr>
              <a:t>pages </a:t>
            </a:r>
            <a:r>
              <a:rPr lang="fr-FR" b="1">
                <a:latin typeface="Verdana" panose="020B0604030504040204" pitchFamily="34" charset="0"/>
                <a:ea typeface="Verdana" panose="020B0604030504040204" pitchFamily="34" charset="0"/>
              </a:rPr>
              <a:t>les plus pertinentes </a:t>
            </a:r>
            <a:r>
              <a:rPr lang="fr-FR">
                <a:latin typeface="Verdana" panose="020B0604030504040204" pitchFamily="34" charset="0"/>
                <a:ea typeface="Verdana" panose="020B0604030504040204" pitchFamily="34" charset="0"/>
              </a:rPr>
              <a:t>au regard du service que doit remplir l’app</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a:latin typeface="Verdana" panose="020B0604030504040204" pitchFamily="34" charset="0"/>
                <a:ea typeface="Verdana" panose="020B0604030504040204" pitchFamily="34" charset="0"/>
              </a:rPr>
              <a:t>pages </a:t>
            </a:r>
            <a:r>
              <a:rPr lang="fr-FR" b="1">
                <a:latin typeface="Verdana" panose="020B0604030504040204" pitchFamily="34" charset="0"/>
                <a:ea typeface="Verdana" panose="020B0604030504040204" pitchFamily="34" charset="0"/>
              </a:rPr>
              <a:t>représentatives des types de contenus disponibles </a:t>
            </a:r>
            <a:r>
              <a:rPr lang="fr-FR">
                <a:latin typeface="Verdana" panose="020B0604030504040204" pitchFamily="34" charset="0"/>
                <a:ea typeface="Verdana" panose="020B0604030504040204" pitchFamily="34" charset="0"/>
              </a:rPr>
              <a:t>sur le site </a:t>
            </a:r>
            <a:r>
              <a:rPr lang="fr-FR" sz="1000">
                <a:latin typeface="Verdana" panose="020B0604030504040204" pitchFamily="34" charset="0"/>
                <a:ea typeface="Verdana" panose="020B0604030504040204" pitchFamily="34" charset="0"/>
              </a:rPr>
              <a:t>(page avec des images ; page avec des éléments de formulaire ; page avec un tableau de données ; page avec des scripts ; page avec des fichiers multimédias : Flash, Applet, son, vidéo… ; page avec des fichiers en téléchargement ; page avec des éléments structurés (listes, titres…).</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kern="1200">
                <a:solidFill>
                  <a:schemeClr val="tx1"/>
                </a:solidFill>
                <a:latin typeface="Verdana" panose="020B0604030504040204" pitchFamily="34" charset="0"/>
                <a:ea typeface="Verdana" panose="020B0604030504040204" pitchFamily="34" charset="0"/>
                <a:cs typeface="+mn-cs"/>
              </a:rPr>
              <a:t>les différents </a:t>
            </a:r>
            <a:r>
              <a:rPr lang="fr-FR" sz="1000" b="1" kern="1200">
                <a:solidFill>
                  <a:schemeClr val="tx1"/>
                </a:solidFill>
                <a:latin typeface="Verdana" panose="020B0604030504040204" pitchFamily="34" charset="0"/>
                <a:ea typeface="Verdana" panose="020B0604030504040204" pitchFamily="34" charset="0"/>
                <a:cs typeface="+mn-cs"/>
              </a:rPr>
              <a:t>gabarits de pages</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kern="1200">
                <a:solidFill>
                  <a:schemeClr val="tx1"/>
                </a:solidFill>
                <a:latin typeface="Verdana" panose="020B0604030504040204" pitchFamily="34" charset="0"/>
                <a:ea typeface="Verdana" panose="020B0604030504040204" pitchFamily="34" charset="0"/>
                <a:cs typeface="+mn-cs"/>
              </a:rPr>
              <a:t>pages </a:t>
            </a:r>
            <a:r>
              <a:rPr lang="fr-FR" sz="1000" b="1" kern="1200">
                <a:solidFill>
                  <a:schemeClr val="tx1"/>
                </a:solidFill>
                <a:latin typeface="Verdana" panose="020B0604030504040204" pitchFamily="34" charset="0"/>
                <a:ea typeface="Verdana" panose="020B0604030504040204" pitchFamily="34" charset="0"/>
                <a:cs typeface="+mn-cs"/>
              </a:rPr>
              <a:t>les plus propices à des erreurs d’a11y</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fr-FR" sz="1000">
              <a:latin typeface="Verdana" panose="020B0604030504040204" pitchFamily="34" charset="0"/>
              <a:ea typeface="Verdana" panose="020B0604030504040204" pitchFamily="34" charset="0"/>
            </a:endParaRP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b="1" kern="1200">
                <a:solidFill>
                  <a:schemeClr val="tx1"/>
                </a:solidFill>
                <a:latin typeface="Verdana" panose="020B0604030504040204" pitchFamily="34" charset="0"/>
                <a:ea typeface="Verdana" panose="020B0604030504040204" pitchFamily="34" charset="0"/>
                <a:cs typeface="+mn-cs"/>
              </a:rPr>
              <a:t>ensemble de pages d’un processus pertinent pour le service</a:t>
            </a:r>
            <a:r>
              <a:rPr lang="fr-FR" sz="1000" kern="1200">
                <a:solidFill>
                  <a:schemeClr val="tx1"/>
                </a:solidFill>
                <a:latin typeface="Verdana" panose="020B0604030504040204" pitchFamily="34" charset="0"/>
                <a:ea typeface="Verdana" panose="020B0604030504040204" pitchFamily="34" charset="0"/>
                <a:cs typeface="+mn-cs"/>
              </a:rPr>
              <a:t>. Si un processus est sélectionné, un critère doit être valide sur toutes pages du processus pour être considéré comme conforme.</a:t>
            </a:r>
          </a:p>
          <a:p>
            <a:pPr marL="522288"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a:latin typeface="Verdana" panose="020B0604030504040204" pitchFamily="34" charset="0"/>
              <a:ea typeface="Verdana" panose="020B0604030504040204" pitchFamily="34" charset="0"/>
            </a:endParaRPr>
          </a:p>
          <a:p>
            <a:pPr marL="531813" lvl="2" indent="-171450"/>
            <a:r>
              <a:rPr lang="fr-FR" u="sng">
                <a:latin typeface="Verdana" panose="020B0604030504040204" pitchFamily="34" charset="0"/>
                <a:ea typeface="Verdana" panose="020B0604030504040204" pitchFamily="34" charset="0"/>
              </a:rPr>
              <a:t>pour des projets applicatifs </a:t>
            </a:r>
            <a:r>
              <a:rPr lang="fr-FR">
                <a:latin typeface="Verdana" panose="020B0604030504040204" pitchFamily="34" charset="0"/>
                <a:ea typeface="Verdana" panose="020B0604030504040204" pitchFamily="34" charset="0"/>
              </a:rPr>
              <a:t>(ex : web mails, appli métier) :</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kern="1200">
                <a:solidFill>
                  <a:schemeClr val="tx1"/>
                </a:solidFill>
                <a:latin typeface="Verdana" panose="020B0604030504040204" pitchFamily="34" charset="0"/>
                <a:ea typeface="Verdana" panose="020B0604030504040204" pitchFamily="34" charset="0"/>
                <a:cs typeface="+mn-cs"/>
              </a:rPr>
              <a:t>Sélectionner des pages de parcours utilisateurs prioritaires</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kern="1200">
                <a:solidFill>
                  <a:schemeClr val="tx1"/>
                </a:solidFill>
                <a:latin typeface="Verdana" panose="020B0604030504040204" pitchFamily="34" charset="0"/>
                <a:ea typeface="Verdana" panose="020B0604030504040204" pitchFamily="34" charset="0"/>
                <a:cs typeface="+mn-cs"/>
              </a:rPr>
              <a:t>Un parcours peut concerner : des pages individuelles + un ensemble de pages d’un processus + des contenus et composants unitaires </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fr-FR" sz="1000" kern="1200">
              <a:solidFill>
                <a:schemeClr val="tx1"/>
              </a:solidFill>
              <a:latin typeface="Verdana" panose="020B0604030504040204" pitchFamily="34" charset="0"/>
              <a:ea typeface="Verdana" panose="020B0604030504040204" pitchFamily="34" charset="0"/>
              <a:cs typeface="+mn-cs"/>
            </a:endParaRP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kern="1200">
                <a:solidFill>
                  <a:schemeClr val="tx1"/>
                </a:solidFill>
                <a:latin typeface="Verdana" panose="020B0604030504040204" pitchFamily="34" charset="0"/>
                <a:ea typeface="Verdana" panose="020B0604030504040204" pitchFamily="34" charset="0"/>
                <a:cs typeface="+mn-cs"/>
              </a:rPr>
              <a:t>le </a:t>
            </a:r>
            <a:r>
              <a:rPr lang="fr-FR" sz="1000" b="1" kern="1200">
                <a:solidFill>
                  <a:schemeClr val="tx1"/>
                </a:solidFill>
                <a:latin typeface="Verdana" panose="020B0604030504040204" pitchFamily="34" charset="0"/>
                <a:ea typeface="Verdana" panose="020B0604030504040204" pitchFamily="34" charset="0"/>
                <a:cs typeface="+mn-cs"/>
              </a:rPr>
              <a:t>schéma pluriannuel </a:t>
            </a:r>
            <a:r>
              <a:rPr lang="fr-FR" sz="1000" kern="1200">
                <a:solidFill>
                  <a:schemeClr val="tx1"/>
                </a:solidFill>
                <a:latin typeface="Verdana" panose="020B0604030504040204" pitchFamily="34" charset="0"/>
                <a:ea typeface="Verdana" panose="020B0604030504040204" pitchFamily="34" charset="0"/>
                <a:cs typeface="+mn-cs"/>
              </a:rPr>
              <a:t>de l’entreprise : présente la politique de l’entité concernée en matière d'accessibilité numérique pour 3 ans.</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00" kern="1200">
              <a:solidFill>
                <a:schemeClr val="tx1"/>
              </a:solidFill>
              <a:latin typeface="Verdana" panose="020B0604030504040204" pitchFamily="34" charset="0"/>
              <a:ea typeface="Verdana" panose="020B0604030504040204" pitchFamily="34" charset="0"/>
              <a:cs typeface="+mn-cs"/>
            </a:endParaRP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kern="1200">
                <a:solidFill>
                  <a:schemeClr val="tx1"/>
                </a:solidFill>
                <a:latin typeface="Verdana" panose="020B0604030504040204" pitchFamily="34" charset="0"/>
                <a:ea typeface="Verdana" panose="020B0604030504040204" pitchFamily="34" charset="0"/>
                <a:cs typeface="+mn-cs"/>
              </a:rPr>
              <a:t>un </a:t>
            </a:r>
            <a:r>
              <a:rPr lang="fr-FR" sz="1000" b="1" kern="1200">
                <a:solidFill>
                  <a:schemeClr val="tx1"/>
                </a:solidFill>
                <a:latin typeface="Verdana" panose="020B0604030504040204" pitchFamily="34" charset="0"/>
                <a:ea typeface="Verdana" panose="020B0604030504040204" pitchFamily="34" charset="0"/>
                <a:cs typeface="+mn-cs"/>
              </a:rPr>
              <a:t>moyen de contact </a:t>
            </a:r>
            <a:r>
              <a:rPr lang="fr-FR" sz="1000" kern="1200">
                <a:solidFill>
                  <a:schemeClr val="tx1"/>
                </a:solidFill>
                <a:latin typeface="Verdana" panose="020B0604030504040204" pitchFamily="34" charset="0"/>
                <a:ea typeface="Verdana" panose="020B0604030504040204" pitchFamily="34" charset="0"/>
                <a:cs typeface="+mn-cs"/>
              </a:rPr>
              <a:t>et </a:t>
            </a:r>
            <a:r>
              <a:rPr lang="fr-FR" sz="1000" b="1" kern="1200">
                <a:solidFill>
                  <a:schemeClr val="tx1"/>
                </a:solidFill>
                <a:latin typeface="Verdana" panose="020B0604030504040204" pitchFamily="34" charset="0"/>
                <a:ea typeface="Verdana" panose="020B0604030504040204" pitchFamily="34" charset="0"/>
                <a:cs typeface="+mn-cs"/>
              </a:rPr>
              <a:t>d’assistance</a:t>
            </a:r>
          </a:p>
          <a:p>
            <a:pPr marL="263525" indent="-171450">
              <a:buFont typeface="Arial" panose="020B0604020202020204" pitchFamily="34" charset="0"/>
              <a:buChar char="•"/>
            </a:pPr>
            <a:endParaRPr lang="fr-FR" b="1">
              <a:latin typeface="Verdana"/>
              <a:ea typeface="Verdana"/>
            </a:endParaRPr>
          </a:p>
          <a:p>
            <a:pPr marL="263525" indent="-171450">
              <a:buFont typeface="Arial" panose="020B0604020202020204" pitchFamily="34" charset="0"/>
              <a:buChar char="•"/>
            </a:pPr>
            <a:r>
              <a:rPr lang="fr-FR" b="1">
                <a:latin typeface="Verdana"/>
                <a:ea typeface="Verdana"/>
              </a:rPr>
              <a:t>Validité : </a:t>
            </a:r>
            <a:r>
              <a:rPr lang="fr-FR">
                <a:latin typeface="Verdana"/>
                <a:ea typeface="Verdana"/>
              </a:rPr>
              <a:t>3 ans max.</a:t>
            </a:r>
            <a:r>
              <a:rPr lang="fr-FR" b="1">
                <a:latin typeface="Verdana"/>
                <a:ea typeface="Verdana"/>
              </a:rPr>
              <a:t> </a:t>
            </a:r>
            <a:r>
              <a:rPr lang="fr-FR" u="sng">
                <a:latin typeface="Verdana"/>
                <a:ea typeface="Verdana"/>
              </a:rPr>
              <a:t>A savoir</a:t>
            </a:r>
            <a:r>
              <a:rPr lang="fr-FR">
                <a:latin typeface="Verdana"/>
                <a:ea typeface="Verdana"/>
              </a:rPr>
              <a:t> : si c'est un audit RGAA et qu'il y a la sortie d'une nouvelle version des RGAA =&gt; il faut refaire la </a:t>
            </a:r>
            <a:r>
              <a:rPr lang="fr-FR" err="1">
                <a:latin typeface="Verdana"/>
                <a:ea typeface="Verdana"/>
              </a:rPr>
              <a:t>décla</a:t>
            </a:r>
            <a:r>
              <a:rPr lang="fr-FR">
                <a:latin typeface="Verdana"/>
                <a:ea typeface="Verdana"/>
              </a:rPr>
              <a:t> dans un délais de 18 mois max.</a:t>
            </a:r>
          </a:p>
          <a:p>
            <a:r>
              <a:rPr lang="fr-FR">
                <a:latin typeface="Verdana" panose="020B0604030504040204" pitchFamily="34" charset="0"/>
                <a:ea typeface="Verdana" panose="020B0604030504040204" pitchFamily="34" charset="0"/>
              </a:rPr>
              <a:t>---------------------------------</a:t>
            </a:r>
          </a:p>
          <a:p>
            <a:endParaRPr lang="fr-FR" u="sng">
              <a:latin typeface="Verdana" panose="020B0604030504040204" pitchFamily="34" charset="0"/>
              <a:ea typeface="Verdana" panose="020B0604030504040204" pitchFamily="34" charset="0"/>
            </a:endParaRPr>
          </a:p>
          <a:p>
            <a:r>
              <a:rPr lang="fr-FR" u="sng">
                <a:latin typeface="Verdana" panose="020B0604030504040204" pitchFamily="34" charset="0"/>
                <a:ea typeface="Verdana" panose="020B0604030504040204" pitchFamily="34" charset="0"/>
              </a:rPr>
              <a:t>Infos en plus </a:t>
            </a:r>
            <a:r>
              <a:rPr lang="fr-FR">
                <a:latin typeface="Verdana" panose="020B0604030504040204" pitchFamily="34" charset="0"/>
                <a:ea typeface="Verdana" panose="020B0604030504040204" pitchFamily="34" charset="0"/>
              </a:rPr>
              <a:t>:</a:t>
            </a:r>
          </a:p>
          <a:p>
            <a:r>
              <a:rPr lang="fr-FR" b="1" u="sng">
                <a:latin typeface="Verdana" panose="020B0604030504040204" pitchFamily="34" charset="0"/>
                <a:ea typeface="Verdana" panose="020B0604030504040204" pitchFamily="34" charset="0"/>
              </a:rPr>
              <a:t>https://access42.net/</a:t>
            </a:r>
            <a:r>
              <a:rPr lang="fr-FR" b="1" u="sng" err="1">
                <a:latin typeface="Verdana" panose="020B0604030504040204" pitchFamily="34" charset="0"/>
                <a:ea typeface="Verdana" panose="020B0604030504040204" pitchFamily="34" charset="0"/>
              </a:rPr>
              <a:t>rgaa</a:t>
            </a:r>
            <a:r>
              <a:rPr lang="fr-FR" b="1" u="sng">
                <a:latin typeface="Verdana" panose="020B0604030504040204" pitchFamily="34" charset="0"/>
                <a:ea typeface="Verdana" panose="020B0604030504040204" pitchFamily="34" charset="0"/>
              </a:rPr>
              <a:t>-taux-</a:t>
            </a:r>
            <a:r>
              <a:rPr lang="fr-FR" b="1" u="sng" err="1">
                <a:latin typeface="Verdana" panose="020B0604030504040204" pitchFamily="34" charset="0"/>
                <a:ea typeface="Verdana" panose="020B0604030504040204" pitchFamily="34" charset="0"/>
              </a:rPr>
              <a:t>conformite</a:t>
            </a:r>
            <a:r>
              <a:rPr lang="fr-FR" b="1" u="sng">
                <a:latin typeface="Verdana" panose="020B0604030504040204" pitchFamily="34" charset="0"/>
                <a:ea typeface="Verdana" panose="020B0604030504040204" pitchFamily="34" charset="0"/>
              </a:rPr>
              <a:t>-global-moyen-</a:t>
            </a:r>
            <a:r>
              <a:rPr lang="fr-FR" b="1" u="sng" err="1">
                <a:latin typeface="Verdana" panose="020B0604030504040204" pitchFamily="34" charset="0"/>
                <a:ea typeface="Verdana" panose="020B0604030504040204" pitchFamily="34" charset="0"/>
              </a:rPr>
              <a:t>echantillon</a:t>
            </a:r>
            <a:r>
              <a:rPr lang="fr-FR" b="1" u="sng">
                <a:latin typeface="Verdana" panose="020B0604030504040204" pitchFamily="34" charset="0"/>
                <a:ea typeface="Verdana" panose="020B0604030504040204" pitchFamily="34" charset="0"/>
              </a:rPr>
              <a:t>/</a:t>
            </a:r>
          </a:p>
          <a:p>
            <a:r>
              <a:rPr lang="fr-FR" b="1">
                <a:latin typeface="Verdana" panose="020B0604030504040204" pitchFamily="34" charset="0"/>
                <a:ea typeface="Verdana" panose="020B0604030504040204" pitchFamily="34" charset="0"/>
              </a:rPr>
              <a:t>Le taux de conformité global</a:t>
            </a:r>
            <a:r>
              <a:rPr lang="fr-FR">
                <a:latin typeface="Verdana" panose="020B0604030504040204" pitchFamily="34" charset="0"/>
                <a:ea typeface="Verdana" panose="020B0604030504040204" pitchFamily="34" charset="0"/>
              </a:rPr>
              <a:t> est obtenu en divisant le nombre de critères conformes par le nombre de critères applicables.</a:t>
            </a:r>
          </a:p>
          <a:p>
            <a:r>
              <a:rPr lang="fr-FR">
                <a:latin typeface="Verdana" panose="020B0604030504040204" pitchFamily="34" charset="0"/>
                <a:ea typeface="Verdana" panose="020B0604030504040204" pitchFamily="34" charset="0"/>
              </a:rPr>
              <a:t>Le taux de conformité global sur l’échantillon s’obtient en divisant le nombre de critères conformes par le nombre de critères applicables sur l’ensemble de l’échantillon, soit :</a:t>
            </a:r>
          </a:p>
          <a:p>
            <a:r>
              <a:rPr lang="fr-FR" b="1">
                <a:latin typeface="Verdana" panose="020B0604030504040204" pitchFamily="34" charset="0"/>
                <a:ea typeface="Verdana" panose="020B0604030504040204" pitchFamily="34" charset="0"/>
              </a:rPr>
              <a:t>Taux = C ∕ (C+NC)</a:t>
            </a:r>
          </a:p>
          <a:p>
            <a:r>
              <a:rPr lang="fr-FR">
                <a:latin typeface="Verdana" panose="020B0604030504040204" pitchFamily="34" charset="0"/>
                <a:ea typeface="Verdana" panose="020B0604030504040204" pitchFamily="34" charset="0"/>
              </a:rPr>
              <a:t>C représente le nombre de critères conformes ;</a:t>
            </a:r>
          </a:p>
          <a:p>
            <a:r>
              <a:rPr lang="fr-FR">
                <a:latin typeface="Verdana" panose="020B0604030504040204" pitchFamily="34" charset="0"/>
                <a:ea typeface="Verdana" panose="020B0604030504040204" pitchFamily="34" charset="0"/>
              </a:rPr>
              <a:t>NC le nombre de critères non conformes ;</a:t>
            </a:r>
          </a:p>
          <a:p>
            <a:r>
              <a:rPr lang="fr-FR">
                <a:latin typeface="Verdana" panose="020B0604030504040204" pitchFamily="34" charset="0"/>
                <a:ea typeface="Verdana" panose="020B0604030504040204" pitchFamily="34" charset="0"/>
              </a:rPr>
              <a:t>(C+NC) le nombre de critères applicables.</a:t>
            </a:r>
          </a:p>
          <a:p>
            <a:r>
              <a:rPr lang="fr-FR">
                <a:latin typeface="Verdana" panose="020B0604030504040204" pitchFamily="34" charset="0"/>
                <a:ea typeface="Verdana" panose="020B0604030504040204" pitchFamily="34" charset="0"/>
              </a:rPr>
              <a:t>Les règles d’attribution de statut pour un critère sont les suivantes :</a:t>
            </a:r>
          </a:p>
          <a:p>
            <a:r>
              <a:rPr lang="fr-FR">
                <a:latin typeface="Verdana" panose="020B0604030504040204" pitchFamily="34" charset="0"/>
                <a:ea typeface="Verdana" panose="020B0604030504040204" pitchFamily="34" charset="0"/>
              </a:rPr>
              <a:t>- un critère est considéré non conforme si une erreur le concernant est relevée sur au moins une page ;</a:t>
            </a:r>
          </a:p>
          <a:p>
            <a:r>
              <a:rPr lang="fr-FR">
                <a:latin typeface="Verdana" panose="020B0604030504040204" pitchFamily="34" charset="0"/>
                <a:ea typeface="Verdana" panose="020B0604030504040204" pitchFamily="34" charset="0"/>
              </a:rPr>
              <a:t>- un critère est considéré conforme s’il est applicable et qu’aucune erreur le concernant n’est relevée sur les pages de l’échantillon.</a:t>
            </a:r>
          </a:p>
          <a:p>
            <a:endParaRPr lang="fr-FR">
              <a:latin typeface="Verdana" panose="020B0604030504040204" pitchFamily="34" charset="0"/>
              <a:ea typeface="Verdana" panose="020B0604030504040204" pitchFamily="34" charset="0"/>
            </a:endParaRPr>
          </a:p>
          <a:p>
            <a:r>
              <a:rPr lang="fr-FR" b="1">
                <a:latin typeface="Verdana" panose="020B0604030504040204" pitchFamily="34" charset="0"/>
                <a:ea typeface="Verdana" panose="020B0604030504040204" pitchFamily="34" charset="0"/>
              </a:rPr>
              <a:t>Le taux de conformité moyen</a:t>
            </a:r>
            <a:r>
              <a:rPr lang="fr-FR">
                <a:latin typeface="Verdana" panose="020B0604030504040204" pitchFamily="34" charset="0"/>
                <a:ea typeface="Verdana" panose="020B0604030504040204" pitchFamily="34" charset="0"/>
              </a:rPr>
              <a:t> est quant à lui obtenu en faisant la moyenne des taux de conformité de chaque page auditée.</a:t>
            </a:r>
          </a:p>
          <a:p>
            <a:r>
              <a:rPr lang="fr-FR">
                <a:latin typeface="Verdana" panose="020B0604030504040204" pitchFamily="34" charset="0"/>
                <a:ea typeface="Verdana" panose="020B0604030504040204" pitchFamily="34" charset="0"/>
              </a:rPr>
              <a:t>Le taux de conformité est calculé pour chaque page de la même manière que le taux global.</a:t>
            </a:r>
          </a:p>
          <a:p>
            <a:r>
              <a:rPr lang="fr-FR">
                <a:latin typeface="Verdana" panose="020B0604030504040204" pitchFamily="34" charset="0"/>
                <a:ea typeface="Verdana" panose="020B0604030504040204" pitchFamily="34" charset="0"/>
              </a:rPr>
              <a:t>C’est en faisant la moyenne des mesures de chaque page que l’obtient le taux de conformité moyen.</a:t>
            </a:r>
          </a:p>
          <a:p>
            <a:r>
              <a:rPr lang="fr-FR" b="1">
                <a:latin typeface="Verdana" panose="020B0604030504040204" pitchFamily="34" charset="0"/>
                <a:ea typeface="Verdana" panose="020B0604030504040204" pitchFamily="34" charset="0"/>
              </a:rPr>
              <a:t>Taux = Somme(P1, P2, P3… </a:t>
            </a:r>
            <a:r>
              <a:rPr lang="fr-FR" b="1" err="1">
                <a:latin typeface="Verdana" panose="020B0604030504040204" pitchFamily="34" charset="0"/>
                <a:ea typeface="Verdana" panose="020B0604030504040204" pitchFamily="34" charset="0"/>
              </a:rPr>
              <a:t>Pn</a:t>
            </a:r>
            <a:r>
              <a:rPr lang="fr-FR" b="1">
                <a:latin typeface="Verdana" panose="020B0604030504040204" pitchFamily="34" charset="0"/>
                <a:ea typeface="Verdana" panose="020B0604030504040204" pitchFamily="34" charset="0"/>
              </a:rPr>
              <a:t>) ∕ </a:t>
            </a:r>
            <a:r>
              <a:rPr lang="fr-FR" b="1" err="1">
                <a:latin typeface="Verdana" panose="020B0604030504040204" pitchFamily="34" charset="0"/>
                <a:ea typeface="Verdana" panose="020B0604030504040204" pitchFamily="34" charset="0"/>
              </a:rPr>
              <a:t>NbPage</a:t>
            </a:r>
            <a:endParaRPr lang="fr-FR" b="1">
              <a:latin typeface="Verdana" panose="020B0604030504040204" pitchFamily="34" charset="0"/>
              <a:ea typeface="Verdana" panose="020B0604030504040204" pitchFamily="34" charset="0"/>
            </a:endParaRPr>
          </a:p>
          <a:p>
            <a:r>
              <a:rPr lang="fr-FR" err="1">
                <a:latin typeface="Verdana" panose="020B0604030504040204" pitchFamily="34" charset="0"/>
                <a:ea typeface="Verdana" panose="020B0604030504040204" pitchFamily="34" charset="0"/>
              </a:rPr>
              <a:t>Pn</a:t>
            </a:r>
            <a:r>
              <a:rPr lang="fr-FR">
                <a:latin typeface="Verdana" panose="020B0604030504040204" pitchFamily="34" charset="0"/>
                <a:ea typeface="Verdana" panose="020B0604030504040204" pitchFamily="34" charset="0"/>
              </a:rPr>
              <a:t> représente le taux mesuré pour une page ;</a:t>
            </a:r>
          </a:p>
          <a:p>
            <a:r>
              <a:rPr lang="fr-FR" err="1">
                <a:latin typeface="Verdana" panose="020B0604030504040204" pitchFamily="34" charset="0"/>
                <a:ea typeface="Verdana" panose="020B0604030504040204" pitchFamily="34" charset="0"/>
              </a:rPr>
              <a:t>NbPage</a:t>
            </a:r>
            <a:r>
              <a:rPr lang="fr-FR">
                <a:latin typeface="Verdana" panose="020B0604030504040204" pitchFamily="34" charset="0"/>
                <a:ea typeface="Verdana" panose="020B0604030504040204" pitchFamily="34" charset="0"/>
              </a:rPr>
              <a:t> le nombre total de pages.</a:t>
            </a:r>
          </a:p>
          <a:p>
            <a:r>
              <a:rPr lang="fr-FR">
                <a:latin typeface="Verdana" panose="020B0604030504040204" pitchFamily="34" charset="0"/>
                <a:ea typeface="Verdana" panose="020B0604030504040204" pitchFamily="34" charset="0"/>
              </a:rPr>
              <a:t>----------</a:t>
            </a:r>
          </a:p>
          <a:p>
            <a:endParaRPr lang="fr-FR">
              <a:latin typeface="Verdana" panose="020B0604030504040204" pitchFamily="34" charset="0"/>
              <a:ea typeface="Verdana" panose="020B0604030504040204" pitchFamily="34" charset="0"/>
            </a:endParaRPr>
          </a:p>
          <a:p>
            <a:r>
              <a:rPr lang="fr-FR">
                <a:latin typeface="Verdana" panose="020B0604030504040204" pitchFamily="34" charset="0"/>
                <a:ea typeface="Verdana" panose="020B0604030504040204" pitchFamily="34" charset="0"/>
              </a:rPr>
              <a:t>La déclaration d’accessibilité est le résultat d’une évaluation effective de la conformité du service de communication au public en ligne à la norme de référence.</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a:latin typeface="Verdana" panose="020B0604030504040204" pitchFamily="34" charset="0"/>
              <a:ea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latin typeface="Verdana" panose="020B0604030504040204" pitchFamily="34" charset="0"/>
                <a:ea typeface="Verdana" panose="020B0604030504040204" pitchFamily="34" charset="0"/>
              </a:rPr>
              <a:t>Norme de référence </a:t>
            </a: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techniques (issues des directives européennes 2016/2102 et 2019-768)</a:t>
            </a: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Les entreprises privées françaises ont le choix entre :</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WCAG 2.1 </a:t>
            </a:r>
            <a:r>
              <a:rPr kumimoji="0" lang="fr-FR"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(normes internationales édictées par le W3C World Wide Web Consortium, considérées comme les meilleures pratiques)</a:t>
            </a: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 </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EN 301549 </a:t>
            </a:r>
            <a:r>
              <a:rPr kumimoji="0" lang="fr-FR"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(norme européenne)</a:t>
            </a: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 </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RGAA </a:t>
            </a:r>
            <a:r>
              <a:rPr kumimoji="0" lang="fr-FR"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(transposition française de la norme européenne EN 301549)</a:t>
            </a:r>
          </a:p>
          <a:p>
            <a:endParaRPr lang="fr-FR">
              <a:latin typeface="Verdana" panose="020B0604030504040204" pitchFamily="34" charset="0"/>
              <a:ea typeface="Verdana" panose="020B0604030504040204" pitchFamily="34" charset="0"/>
            </a:endParaRPr>
          </a:p>
          <a:p>
            <a:r>
              <a:rPr lang="fr-FR">
                <a:latin typeface="Verdana" panose="020B0604030504040204" pitchFamily="34" charset="0"/>
                <a:ea typeface="Verdana" panose="020B0604030504040204" pitchFamily="34" charset="0"/>
              </a:rPr>
              <a:t>La déclaration d’accessibilité comprend :</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Un état de conformité : </a:t>
            </a:r>
          </a:p>
          <a:p>
            <a:pPr marL="742950" lvl="1" indent="-285750">
              <a:buFont typeface="Courier New" panose="02070309020205020404" pitchFamily="49" charset="0"/>
              <a:buChar char="o"/>
            </a:pPr>
            <a:r>
              <a:rPr lang="fr-FR">
                <a:latin typeface="Verdana" panose="020B0604030504040204" pitchFamily="34" charset="0"/>
                <a:ea typeface="Verdana" panose="020B0604030504040204" pitchFamily="34" charset="0"/>
              </a:rPr>
              <a:t>Conformité totale : si tous les critères de contrôle du RGAA sont respectés</a:t>
            </a:r>
          </a:p>
          <a:p>
            <a:pPr marL="742950" lvl="1" indent="-285750">
              <a:buFont typeface="Courier New" panose="02070309020205020404" pitchFamily="49" charset="0"/>
              <a:buChar char="o"/>
            </a:pPr>
            <a:r>
              <a:rPr lang="fr-FR">
                <a:latin typeface="Verdana" panose="020B0604030504040204" pitchFamily="34" charset="0"/>
                <a:ea typeface="Verdana" panose="020B0604030504040204" pitchFamily="34" charset="0"/>
              </a:rPr>
              <a:t>Conformité partielle : si au moins 50 % des critères de contrôle du RGAA sont respectés</a:t>
            </a:r>
          </a:p>
          <a:p>
            <a:pPr marL="742950" lvl="1" indent="-285750">
              <a:buFont typeface="Courier New" panose="02070309020205020404" pitchFamily="49" charset="0"/>
              <a:buChar char="o"/>
            </a:pPr>
            <a:r>
              <a:rPr lang="fr-FR">
                <a:latin typeface="Verdana" panose="020B0604030504040204" pitchFamily="34" charset="0"/>
                <a:ea typeface="Verdana" panose="020B0604030504040204" pitchFamily="34" charset="0"/>
              </a:rPr>
              <a:t>Non-conformité : s’il n’existe aucun résultat d’audit en cours de validité permettant de mesurer le respect des critères ou si moins de 50 % des critères de contrôle du RGAA sont respectés</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Un signalement des contenus non accessibles, distingués selon qu’il s’agit de non-conformité avec le RGAA, de contenus exemptés ou de contenus soumis à dérogation pour charge disproportionnée. Dans ce dernier cas, les dérogations doivent être expliquées et motivées. Le signalement est assorti, le cas échéant, d’une présentation des alternatives accessibles prévues</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Des dispositifs d’assistance et de contact : un mécanisme accessible (adresse électronique ou formulaire) pour permettre à toute personne de signaler à l’organisme concerné tout défaut d’accessibilité et à une personne handicapée de demander les informations correspondantes ou une solution alternative accessible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La mention de la faculté pour la personne concernée de saisir le Défenseur des droits, en cas d’absence de réponse ou de solution, une fois les démarches effectuées via le mécanisme mentionné ci-dessus</a:t>
            </a:r>
          </a:p>
          <a:p>
            <a:r>
              <a:rPr lang="fr-FR">
                <a:latin typeface="Verdana" panose="020B0604030504040204" pitchFamily="34" charset="0"/>
                <a:ea typeface="Verdana" panose="020B0604030504040204" pitchFamily="34" charset="0"/>
              </a:rPr>
              <a:t>Voici un exemple de déclaration d’accessibilité </a:t>
            </a:r>
            <a:r>
              <a:rPr lang="fr-FR">
                <a:latin typeface="Verdana" panose="020B0604030504040204" pitchFamily="34" charset="0"/>
                <a:ea typeface="Verdana" panose="020B0604030504040204" pitchFamily="34" charset="0"/>
                <a:hlinkClick r:id="rId3" tooltip="Exemple de déclaration d'accessibilité au format pdf - nouvelle fenêtre"/>
              </a:rPr>
              <a:t>au format pdf</a:t>
            </a:r>
            <a:r>
              <a:rPr lang="fr-FR">
                <a:latin typeface="Verdana" panose="020B0604030504040204" pitchFamily="34" charset="0"/>
                <a:ea typeface="Verdana" panose="020B0604030504040204" pitchFamily="34" charset="0"/>
              </a:rPr>
              <a:t> ou </a:t>
            </a:r>
            <a:r>
              <a:rPr lang="fr-FR">
                <a:latin typeface="Verdana" panose="020B0604030504040204" pitchFamily="34" charset="0"/>
                <a:ea typeface="Verdana" panose="020B0604030504040204" pitchFamily="34" charset="0"/>
                <a:hlinkClick r:id="rId4" tooltip="Exemple de déclaration d'accessibilité au format html"/>
              </a:rPr>
              <a:t>au format html</a:t>
            </a:r>
            <a:r>
              <a:rPr lang="fr-FR">
                <a:latin typeface="Verdana" panose="020B0604030504040204" pitchFamily="34" charset="0"/>
                <a:ea typeface="Verdana" panose="020B0604030504040204" pitchFamily="34" charset="0"/>
              </a:rPr>
              <a:t>.</a:t>
            </a:r>
          </a:p>
          <a:p>
            <a:endParaRPr lang="fr-FR">
              <a:latin typeface="Verdana" panose="020B0604030504040204" pitchFamily="34" charset="0"/>
              <a:ea typeface="Verdana" panose="020B0604030504040204" pitchFamily="34" charset="0"/>
            </a:endParaRPr>
          </a:p>
          <a:p>
            <a:r>
              <a:rPr lang="fr-FR">
                <a:latin typeface="Verdana" panose="020B0604030504040204" pitchFamily="34" charset="0"/>
                <a:ea typeface="Verdana" panose="020B0604030504040204" pitchFamily="34" charset="0"/>
              </a:rPr>
              <a:t>Au-dessus de 50%, faut le taux moyen d’accessibilité</a:t>
            </a:r>
          </a:p>
          <a:p>
            <a:endParaRPr lang="fr-FR">
              <a:latin typeface="Verdana" panose="020B0604030504040204" pitchFamily="34" charset="0"/>
              <a:ea typeface="Verdana" panose="020B0604030504040204" pitchFamily="34" charset="0"/>
            </a:endParaRPr>
          </a:p>
          <a:p>
            <a:r>
              <a:rPr lang="fr-FR" b="1">
                <a:latin typeface="Verdana" panose="020B0604030504040204" pitchFamily="34" charset="0"/>
                <a:ea typeface="Verdana" panose="020B0604030504040204" pitchFamily="34" charset="0"/>
              </a:rPr>
              <a:t>Validité de la déclaration d’accessibilité</a:t>
            </a:r>
          </a:p>
          <a:p>
            <a:r>
              <a:rPr lang="fr-FR">
                <a:latin typeface="Verdana" panose="020B0604030504040204" pitchFamily="34" charset="0"/>
                <a:ea typeface="Verdana" panose="020B0604030504040204" pitchFamily="34" charset="0"/>
              </a:rPr>
              <a:t>La déclaration d’accessibilité est valide à partir de sa date de publication. Elle doit être mise à jour :</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À la date de modification substantielle ou de refonte du site concerné,</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3 ans après la date de publication de la déclaration ou</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18 mois après la date de publication d’une nouvelle version du référentiel, pour les personnes qui appliquent la méthode technique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Il peut cependant être souhaitable de mettre à jour plus régulièrement la déclaration d’accessibilité, y compris pour une même version de la méthode technique, afin de souligner les efforts réalisés et de mettre à jour le pourcentage de critères respectés.</a:t>
            </a:r>
          </a:p>
          <a:p>
            <a:endParaRPr lang="fr-FR">
              <a:latin typeface="Verdana" panose="020B0604030504040204" pitchFamily="34" charset="0"/>
              <a:ea typeface="Verdana" panose="020B0604030504040204" pitchFamily="34" charset="0"/>
            </a:endParaRPr>
          </a:p>
          <a:p>
            <a:r>
              <a:rPr lang="fr-FR" b="1">
                <a:latin typeface="Verdana" panose="020B0604030504040204" pitchFamily="34" charset="0"/>
                <a:ea typeface="Verdana" panose="020B0604030504040204" pitchFamily="34" charset="0"/>
              </a:rPr>
              <a:t>Publication de la déclaration d’accessibilité</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La déclaration d’accessibilité est publiée sur internet dans un format accessible.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Pour les </a:t>
            </a:r>
            <a:r>
              <a:rPr lang="fr-FR" b="1">
                <a:latin typeface="Verdana" panose="020B0604030504040204" pitchFamily="34" charset="0"/>
                <a:ea typeface="Verdana" panose="020B0604030504040204" pitchFamily="34" charset="0"/>
              </a:rPr>
              <a:t>sites internet</a:t>
            </a:r>
            <a:r>
              <a:rPr lang="fr-FR">
                <a:latin typeface="Verdana" panose="020B0604030504040204" pitchFamily="34" charset="0"/>
                <a:ea typeface="Verdana" panose="020B0604030504040204" pitchFamily="34" charset="0"/>
              </a:rPr>
              <a:t>, la déclaration d’accessibilité est publiée sur le site internet concerné. Elle est mise à disposition au sein d’une page accessibilité, directement accessible depuis la page d’accueil et depuis n’importe quelle page du site.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Pour les </a:t>
            </a:r>
            <a:r>
              <a:rPr lang="fr-FR" b="1">
                <a:latin typeface="Verdana" panose="020B0604030504040204" pitchFamily="34" charset="0"/>
                <a:ea typeface="Verdana" panose="020B0604030504040204" pitchFamily="34" charset="0"/>
              </a:rPr>
              <a:t>applications mobiles</a:t>
            </a:r>
            <a:r>
              <a:rPr lang="fr-FR">
                <a:latin typeface="Verdana" panose="020B0604030504040204" pitchFamily="34" charset="0"/>
                <a:ea typeface="Verdana" panose="020B0604030504040204" pitchFamily="34" charset="0"/>
              </a:rPr>
              <a:t>, elle est disponible sur le site internet de l’organisme qui a développé l’application ou apparaît avec d’autres informations disponibles lors du téléchargement de l’application. L’état de conformité est précisé au sein de l’application.</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Pour les </a:t>
            </a:r>
            <a:r>
              <a:rPr lang="fr-FR" b="1">
                <a:latin typeface="Verdana" panose="020B0604030504040204" pitchFamily="34" charset="0"/>
                <a:ea typeface="Verdana" panose="020B0604030504040204" pitchFamily="34" charset="0"/>
              </a:rPr>
              <a:t>autres services de communication au public en ligne</a:t>
            </a:r>
            <a:r>
              <a:rPr lang="fr-FR">
                <a:latin typeface="Verdana" panose="020B0604030504040204" pitchFamily="34" charset="0"/>
                <a:ea typeface="Verdana" panose="020B0604030504040204" pitchFamily="34" charset="0"/>
              </a:rPr>
              <a:t>, elle est disponible sur le site internet des organismes responsables de leur gestion ou de leur mise à disposition.</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La déclaration d’accessibilité fait l’objet d’un dépôt par le biais d’un téléservice selon les modalités arrêtées conjointement par le ministre chargé des personnes handicapées et le ministre chargé du numérique.</a:t>
            </a:r>
          </a:p>
          <a:p>
            <a:endParaRPr lang="fr-FR">
              <a:latin typeface="Verdana" panose="020B0604030504040204" pitchFamily="34" charset="0"/>
              <a:ea typeface="Verdana" panose="020B0604030504040204" pitchFamily="34" charset="0"/>
            </a:endParaRPr>
          </a:p>
          <a:p>
            <a:r>
              <a:rPr lang="fr-FR" b="1">
                <a:latin typeface="Verdana" panose="020B0604030504040204" pitchFamily="34" charset="0"/>
                <a:ea typeface="Verdana" panose="020B0604030504040204" pitchFamily="34" charset="0"/>
              </a:rPr>
              <a:t>Réponse aux usagers</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L’organisme concerné fournit en ligne aux utilisateurs la possibilité de faire des réclamations relatives à l’accessibilité de ses services de communication au public en ligne. Il accuse réception de ces réclamations conformément aux dispositions de l’article R112-3 du code des relations entre le public et l’Administration. L’accusé de réception comporte les informations mentionnées à l’article R112-5 du même code.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L’organisme concerné </a:t>
            </a:r>
            <a:r>
              <a:rPr lang="fr-FR" b="1">
                <a:latin typeface="Verdana" panose="020B0604030504040204" pitchFamily="34" charset="0"/>
                <a:ea typeface="Verdana" panose="020B0604030504040204" pitchFamily="34" charset="0"/>
              </a:rPr>
              <a:t>répond à toute réclamation dans un délai d’une semaine à compte de sa date d’envoi</a:t>
            </a:r>
            <a:r>
              <a:rPr lang="fr-FR">
                <a:latin typeface="Verdana" panose="020B0604030504040204" pitchFamily="34" charset="0"/>
                <a:ea typeface="Verdana" panose="020B0604030504040204" pitchFamily="34" charset="0"/>
              </a:rPr>
              <a:t>. Si la réclamation de l’utilisateur soulève une ou plusieurs questions complexes justifiant un délai d’examen plus long, la réponse indique un délai raisonnable pour la réponse définitive. Le caractère complexe des questions soulevées doit être dûment motivé.</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L’utilisateur doit s’identifier dans sa réclamation en suivant les prescriptions de l’article R112-9-1 du même code.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Si les informations transmises par l’utilisateur dans sa réclamation sont incomplètes ou ne sont pas suffisamment claires, l’organisme concerné lui demande de les compléter ou de les clarifier et lui communique le délai raisonnable de traitement ou sa réponse définitive après réception des compléments demandés.</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latin typeface="Verdana"/>
                <a:ea typeface="Verdana"/>
              </a:rPr>
              <a:t>Source : https://</a:t>
            </a:r>
            <a:r>
              <a:rPr lang="fr-FR" err="1">
                <a:latin typeface="Verdana"/>
                <a:ea typeface="Verdana"/>
              </a:rPr>
              <a:t>design.numerique.gouv.fr</a:t>
            </a:r>
            <a:r>
              <a:rPr lang="fr-FR">
                <a:latin typeface="Verdana"/>
                <a:ea typeface="Verdana"/>
              </a:rPr>
              <a:t>/</a:t>
            </a:r>
            <a:r>
              <a:rPr lang="fr-FR" err="1">
                <a:latin typeface="Verdana"/>
                <a:ea typeface="Verdana"/>
              </a:rPr>
              <a:t>accessibilite-numerique</a:t>
            </a:r>
            <a:r>
              <a:rPr lang="fr-FR">
                <a:latin typeface="Verdana"/>
                <a:ea typeface="Verdana"/>
              </a:rPr>
              <a:t>/</a:t>
            </a:r>
            <a:r>
              <a:rPr lang="fr-FR" err="1">
                <a:latin typeface="Verdana"/>
                <a:ea typeface="Verdana"/>
              </a:rPr>
              <a:t>declaration-accessibilite</a:t>
            </a:r>
            <a:r>
              <a:rPr lang="fr-FR">
                <a:latin typeface="Verdana"/>
                <a:ea typeface="Verdana"/>
              </a:rPr>
              <a:t>/</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23</a:t>
            </a:fld>
            <a:endParaRPr lang="en-GB"/>
          </a:p>
        </p:txBody>
      </p:sp>
    </p:spTree>
    <p:extLst>
      <p:ext uri="{BB962C8B-B14F-4D97-AF65-F5344CB8AC3E}">
        <p14:creationId xmlns:p14="http://schemas.microsoft.com/office/powerpoint/2010/main" val="2532983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92075" marR="0" lvl="0" indent="0" algn="l" defTabSz="914400" rtl="0" eaLnBrk="1" fontAlgn="auto" latinLnBrk="0" hangingPunct="1">
              <a:lnSpc>
                <a:spcPct val="100000"/>
              </a:lnSpc>
              <a:spcBef>
                <a:spcPts val="0"/>
              </a:spcBef>
              <a:spcAft>
                <a:spcPts val="0"/>
              </a:spcAft>
              <a:buClrTx/>
              <a:buSzTx/>
              <a:buFontTx/>
              <a:buNone/>
              <a:tabLst/>
              <a:defRPr/>
            </a:pPr>
            <a:r>
              <a:rPr lang="fr-FR" b="1">
                <a:latin typeface="Verdana" panose="020B0604030504040204" pitchFamily="34" charset="0"/>
                <a:ea typeface="Verdana" panose="020B0604030504040204" pitchFamily="34" charset="0"/>
              </a:rPr>
              <a:t>Faisons un zoom sur la déclaration d’accessibilité demandée par la loi, sur ce qu’elle doit contenir comme informations :</a:t>
            </a:r>
          </a:p>
          <a:p>
            <a:endParaRPr lang="fr-FR">
              <a:latin typeface="Verdana" panose="020B0604030504040204" pitchFamily="34" charset="0"/>
              <a:ea typeface="Verdana" panose="020B0604030504040204" pitchFamily="34" charset="0"/>
            </a:endParaRPr>
          </a:p>
          <a:p>
            <a:pPr marL="263525" indent="-171450">
              <a:buFont typeface="Arial" panose="020B0604020202020204" pitchFamily="34" charset="0"/>
              <a:buChar char="•"/>
            </a:pPr>
            <a:r>
              <a:rPr lang="fr-FR">
                <a:latin typeface="Verdana" panose="020B0604030504040204" pitchFamily="34" charset="0"/>
                <a:ea typeface="Verdana" panose="020B0604030504040204" pitchFamily="34" charset="0"/>
              </a:rPr>
              <a:t>le </a:t>
            </a:r>
            <a:r>
              <a:rPr lang="fr-FR" b="1">
                <a:latin typeface="Verdana" panose="020B0604030504040204" pitchFamily="34" charset="0"/>
                <a:ea typeface="Verdana" panose="020B0604030504040204" pitchFamily="34" charset="0"/>
              </a:rPr>
              <a:t>niveau de conformité </a:t>
            </a:r>
            <a:r>
              <a:rPr lang="fr-FR" b="0" u="none">
                <a:latin typeface="Verdana" panose="020B0604030504040204" pitchFamily="34" charset="0"/>
                <a:ea typeface="Verdana" panose="020B0604030504040204" pitchFamily="34" charset="0"/>
              </a:rPr>
              <a:t>(non conforme, partiellement conforme, non conforme) </a:t>
            </a:r>
            <a:r>
              <a:rPr lang="fr-FR">
                <a:latin typeface="Verdana" panose="020B0604030504040204" pitchFamily="34" charset="0"/>
                <a:ea typeface="Verdana" panose="020B0604030504040204" pitchFamily="34" charset="0"/>
              </a:rPr>
              <a:t>aux exigences d’accessibilité en vigueur parmi :</a:t>
            </a:r>
          </a:p>
          <a:p>
            <a:pPr marL="531813" lvl="2" indent="-171450"/>
            <a:r>
              <a:rPr lang="fr-FR">
                <a:latin typeface="Verdana" panose="020B0604030504040204" pitchFamily="34" charset="0"/>
                <a:ea typeface="Verdana" panose="020B0604030504040204" pitchFamily="34" charset="0"/>
              </a:rPr>
              <a:t>les exigences internationales WCAG 2.1 niveau AA</a:t>
            </a:r>
          </a:p>
          <a:p>
            <a:pPr marL="531813" lvl="2" indent="-171450"/>
            <a:r>
              <a:rPr lang="fr-FR">
                <a:latin typeface="Verdana" panose="020B0604030504040204" pitchFamily="34" charset="0"/>
                <a:ea typeface="Verdana" panose="020B0604030504040204" pitchFamily="34" charset="0"/>
              </a:rPr>
              <a:t>leur transcription au niveau de l’Europe sous la forme de la norme EN 301 549</a:t>
            </a:r>
          </a:p>
          <a:p>
            <a:pPr marL="531813" lvl="2" indent="-171450"/>
            <a:r>
              <a:rPr lang="fr-FR">
                <a:latin typeface="Verdana" panose="020B0604030504040204" pitchFamily="34" charset="0"/>
                <a:ea typeface="Verdana" panose="020B0604030504040204" pitchFamily="34" charset="0"/>
              </a:rPr>
              <a:t>ou encore des RGAA (Référentiel Général d’Amélioration de l’Accessibilité) qui en est la transposition française</a:t>
            </a:r>
          </a:p>
          <a:p>
            <a:pPr marL="230188"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a:latin typeface="Verdana" panose="020B0604030504040204" pitchFamily="34" charset="0"/>
                <a:ea typeface="Verdana" panose="020B0604030504040204" pitchFamily="34" charset="0"/>
              </a:rPr>
              <a:t>Important</a:t>
            </a:r>
            <a:r>
              <a:rPr lang="fr-FR">
                <a:latin typeface="Verdana" panose="020B0604030504040204" pitchFamily="34" charset="0"/>
                <a:ea typeface="Verdana" panose="020B0604030504040204" pitchFamily="34" charset="0"/>
              </a:rPr>
              <a:t> : </a:t>
            </a:r>
          </a:p>
          <a:p>
            <a:pPr marL="531813" marR="0" lvl="2" indent="-171450" algn="l" defTabSz="914400" rtl="0" eaLnBrk="1" fontAlgn="auto" latinLnBrk="0" hangingPunct="1">
              <a:lnSpc>
                <a:spcPct val="100000"/>
              </a:lnSpc>
              <a:spcBef>
                <a:spcPts val="0"/>
              </a:spcBef>
              <a:spcAft>
                <a:spcPts val="0"/>
              </a:spcAft>
              <a:buClrTx/>
              <a:buSzTx/>
              <a:tabLst/>
              <a:defRPr/>
            </a:pPr>
            <a:r>
              <a:rPr lang="fr-FR">
                <a:latin typeface="Verdana" panose="020B0604030504040204" pitchFamily="34" charset="0"/>
                <a:ea typeface="Verdana" panose="020B0604030504040204" pitchFamily="34" charset="0"/>
              </a:rPr>
              <a:t>l’objectif est d’atteindre les </a:t>
            </a:r>
            <a:r>
              <a:rPr lang="fr-FR" b="1">
                <a:latin typeface="Verdana" panose="020B0604030504040204" pitchFamily="34" charset="0"/>
                <a:ea typeface="Verdana" panose="020B0604030504040204" pitchFamily="34" charset="0"/>
              </a:rPr>
              <a:t>100% de conformité </a:t>
            </a:r>
            <a:r>
              <a:rPr lang="fr-FR" b="0">
                <a:latin typeface="Verdana" panose="020B0604030504040204" pitchFamily="34" charset="0"/>
                <a:ea typeface="Verdana" panose="020B0604030504040204" pitchFamily="34" charset="0"/>
              </a:rPr>
              <a:t>et pas moins !</a:t>
            </a:r>
          </a:p>
          <a:p>
            <a:pPr marL="531813" marR="0" lvl="2" indent="-171450" algn="l" defTabSz="914400" rtl="0" eaLnBrk="1" fontAlgn="auto" latinLnBrk="0" hangingPunct="1">
              <a:lnSpc>
                <a:spcPct val="100000"/>
              </a:lnSpc>
              <a:spcBef>
                <a:spcPts val="0"/>
              </a:spcBef>
              <a:spcAft>
                <a:spcPts val="0"/>
              </a:spcAft>
              <a:buClrTx/>
              <a:buSzTx/>
              <a:tabLst/>
              <a:defRPr/>
            </a:pPr>
            <a:r>
              <a:rPr lang="fr-FR" b="0">
                <a:latin typeface="Verdana" panose="020B0604030504040204" pitchFamily="34" charset="0"/>
                <a:ea typeface="Verdana" panose="020B0604030504040204" pitchFamily="34" charset="0"/>
              </a:rPr>
              <a:t>l’idée est de </a:t>
            </a:r>
            <a:r>
              <a:rPr lang="fr-FR" b="1">
                <a:latin typeface="Verdana" panose="020B0604030504040204" pitchFamily="34" charset="0"/>
                <a:ea typeface="Verdana" panose="020B0604030504040204" pitchFamily="34" charset="0"/>
              </a:rPr>
              <a:t>tendre vers ces 100% </a:t>
            </a:r>
            <a:r>
              <a:rPr lang="fr-FR" b="0">
                <a:latin typeface="Verdana" panose="020B0604030504040204" pitchFamily="34" charset="0"/>
                <a:ea typeface="Verdana" panose="020B0604030504040204" pitchFamily="34" charset="0"/>
              </a:rPr>
              <a:t>ça de </a:t>
            </a:r>
            <a:r>
              <a:rPr lang="fr-FR" b="1">
                <a:latin typeface="Verdana" panose="020B0604030504040204" pitchFamily="34" charset="0"/>
                <a:ea typeface="Verdana" panose="020B0604030504040204" pitchFamily="34" charset="0"/>
              </a:rPr>
              <a:t>manière progressive</a:t>
            </a:r>
            <a:r>
              <a:rPr lang="fr-FR" b="0">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par</a:t>
            </a:r>
            <a:r>
              <a:rPr lang="fr-FR" b="0">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l'amélioration continue</a:t>
            </a:r>
            <a:r>
              <a:rPr lang="fr-FR" b="0">
                <a:latin typeface="Verdana" panose="020B0604030504040204" pitchFamily="34" charset="0"/>
                <a:ea typeface="Verdana" panose="020B0604030504040204" pitchFamily="34" charset="0"/>
              </a:rPr>
              <a:t>. Par exemple, pour la création d’un nouveau service, on va commencer à 75% puis tendre vers 100%.</a:t>
            </a:r>
          </a:p>
          <a:p>
            <a:pPr marL="531813" marR="0" lvl="2" indent="-171450" algn="l" defTabSz="914400" rtl="0" eaLnBrk="1" fontAlgn="auto" latinLnBrk="0" hangingPunct="1">
              <a:lnSpc>
                <a:spcPct val="100000"/>
              </a:lnSpc>
              <a:spcBef>
                <a:spcPts val="0"/>
              </a:spcBef>
              <a:spcAft>
                <a:spcPts val="0"/>
              </a:spcAft>
              <a:buClrTx/>
              <a:buSzTx/>
              <a:tabLst/>
              <a:defRPr/>
            </a:pPr>
            <a:r>
              <a:rPr lang="fr-FR" b="0">
                <a:latin typeface="Verdana" panose="020B0604030504040204" pitchFamily="34" charset="0"/>
                <a:ea typeface="Verdana" panose="020B0604030504040204" pitchFamily="34" charset="0"/>
              </a:rPr>
              <a:t>Faire attention à éviter les régressions d’accessibilité pendant la vie du projet</a:t>
            </a:r>
          </a:p>
          <a:p>
            <a:pPr marL="531813" marR="0" lvl="2" indent="-171450" algn="l" defTabSz="914400" rtl="0" eaLnBrk="1" fontAlgn="auto" latinLnBrk="0" hangingPunct="1">
              <a:lnSpc>
                <a:spcPct val="100000"/>
              </a:lnSpc>
              <a:spcBef>
                <a:spcPts val="0"/>
              </a:spcBef>
              <a:spcAft>
                <a:spcPts val="0"/>
              </a:spcAft>
              <a:buClrTx/>
              <a:buSzTx/>
              <a:tabLst/>
              <a:defRPr/>
            </a:pPr>
            <a:endParaRPr lang="fr-FR">
              <a:latin typeface="Verdana" panose="020B0604030504040204" pitchFamily="34" charset="0"/>
              <a:ea typeface="Verdana" panose="020B0604030504040204" pitchFamily="34" charset="0"/>
            </a:endParaRPr>
          </a:p>
          <a:p>
            <a:pPr marL="263525" lvl="0" indent="-171450">
              <a:buFont typeface="Arial" panose="020B0604020202020204" pitchFamily="34" charset="0"/>
              <a:buChar char="•"/>
            </a:pPr>
            <a:r>
              <a:rPr lang="fr-FR">
                <a:latin typeface="Verdana" panose="020B0604030504040204" pitchFamily="34" charset="0"/>
                <a:ea typeface="Verdana" panose="020B0604030504040204" pitchFamily="34" charset="0"/>
              </a:rPr>
              <a:t>la </a:t>
            </a:r>
            <a:r>
              <a:rPr lang="fr-FR" b="1">
                <a:latin typeface="Verdana" panose="020B0604030504040204" pitchFamily="34" charset="0"/>
                <a:ea typeface="Verdana" panose="020B0604030504040204" pitchFamily="34" charset="0"/>
              </a:rPr>
              <a:t>date</a:t>
            </a:r>
            <a:r>
              <a:rPr lang="fr-FR">
                <a:latin typeface="Verdana" panose="020B0604030504040204" pitchFamily="34" charset="0"/>
                <a:ea typeface="Verdana" panose="020B0604030504040204" pitchFamily="34" charset="0"/>
              </a:rPr>
              <a:t> à laquelle l’audit a été fait et </a:t>
            </a:r>
            <a:r>
              <a:rPr lang="fr-FR" b="1">
                <a:latin typeface="Verdana" panose="020B0604030504040204" pitchFamily="34" charset="0"/>
                <a:ea typeface="Verdana" panose="020B0604030504040204" pitchFamily="34" charset="0"/>
              </a:rPr>
              <a:t>l’identité</a:t>
            </a:r>
            <a:r>
              <a:rPr lang="fr-FR">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du</a:t>
            </a:r>
            <a:r>
              <a:rPr lang="fr-FR">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déclarant</a:t>
            </a:r>
          </a:p>
          <a:p>
            <a:pPr marL="263525" lvl="0" indent="-171450">
              <a:buFont typeface="Arial" panose="020B0604020202020204" pitchFamily="34" charset="0"/>
              <a:buChar char="•"/>
            </a:pPr>
            <a:endParaRPr lang="fr-FR" b="1">
              <a:latin typeface="Verdana" panose="020B0604030504040204" pitchFamily="34" charset="0"/>
              <a:ea typeface="Verdana" panose="020B0604030504040204" pitchFamily="34" charset="0"/>
            </a:endParaRPr>
          </a:p>
          <a:p>
            <a:pPr marL="263525" lvl="0" indent="-171450">
              <a:buFont typeface="Arial" panose="020B0604020202020204" pitchFamily="34" charset="0"/>
              <a:buChar char="•"/>
            </a:pPr>
            <a:r>
              <a:rPr lang="fr-FR">
                <a:latin typeface="Verdana" panose="020B0604030504040204" pitchFamily="34" charset="0"/>
                <a:ea typeface="Verdana" panose="020B0604030504040204" pitchFamily="34" charset="0"/>
              </a:rPr>
              <a:t>Les </a:t>
            </a:r>
            <a:r>
              <a:rPr lang="fr-FR" b="1">
                <a:latin typeface="Verdana" panose="020B0604030504040204" pitchFamily="34" charset="0"/>
                <a:ea typeface="Verdana" panose="020B0604030504040204" pitchFamily="34" charset="0"/>
              </a:rPr>
              <a:t>méthodes</a:t>
            </a:r>
            <a:r>
              <a:rPr lang="fr-FR">
                <a:latin typeface="Verdana" panose="020B0604030504040204" pitchFamily="34" charset="0"/>
                <a:ea typeface="Verdana" panose="020B0604030504040204" pitchFamily="34" charset="0"/>
              </a:rPr>
              <a:t> et </a:t>
            </a:r>
            <a:r>
              <a:rPr lang="fr-FR" b="1">
                <a:latin typeface="Verdana" panose="020B0604030504040204" pitchFamily="34" charset="0"/>
                <a:ea typeface="Verdana" panose="020B0604030504040204" pitchFamily="34" charset="0"/>
              </a:rPr>
              <a:t>outils</a:t>
            </a:r>
            <a:r>
              <a:rPr lang="fr-FR">
                <a:latin typeface="Verdana" panose="020B0604030504040204" pitchFamily="34" charset="0"/>
                <a:ea typeface="Verdana" panose="020B0604030504040204" pitchFamily="34" charset="0"/>
              </a:rPr>
              <a:t> </a:t>
            </a:r>
            <a:r>
              <a:rPr lang="fr-FR" b="1">
                <a:latin typeface="Verdana" panose="020B0604030504040204" pitchFamily="34" charset="0"/>
                <a:ea typeface="Verdana" panose="020B0604030504040204" pitchFamily="34" charset="0"/>
              </a:rPr>
              <a:t>de test </a:t>
            </a:r>
            <a:r>
              <a:rPr lang="fr-FR">
                <a:latin typeface="Verdana" panose="020B0604030504040204" pitchFamily="34" charset="0"/>
                <a:ea typeface="Verdana" panose="020B0604030504040204" pitchFamily="34" charset="0"/>
              </a:rPr>
              <a:t>utilisés pour réaliser l’audit</a:t>
            </a:r>
          </a:p>
          <a:p>
            <a:pPr marL="263525" lvl="0" indent="-171450">
              <a:buFont typeface="Arial" panose="020B0604020202020204" pitchFamily="34" charset="0"/>
              <a:buChar char="•"/>
            </a:pPr>
            <a:endParaRPr lang="fr-FR">
              <a:latin typeface="Verdana" panose="020B0604030504040204" pitchFamily="34" charset="0"/>
              <a:ea typeface="Verdana" panose="020B0604030504040204" pitchFamily="34" charset="0"/>
            </a:endParaRPr>
          </a:p>
          <a:p>
            <a:pPr marL="263525" lvl="0" indent="-171450">
              <a:buFont typeface="Arial" panose="020B0604020202020204" pitchFamily="34" charset="0"/>
              <a:buChar char="•"/>
            </a:pPr>
            <a:r>
              <a:rPr lang="fr-FR">
                <a:latin typeface="Verdana" panose="020B0604030504040204" pitchFamily="34" charset="0"/>
                <a:ea typeface="Verdana" panose="020B0604030504040204" pitchFamily="34" charset="0"/>
              </a:rPr>
              <a:t>les </a:t>
            </a:r>
            <a:r>
              <a:rPr lang="fr-FR" b="1">
                <a:latin typeface="Verdana" panose="020B0604030504040204" pitchFamily="34" charset="0"/>
                <a:ea typeface="Verdana" panose="020B0604030504040204" pitchFamily="34" charset="0"/>
              </a:rPr>
              <a:t>pages testées</a:t>
            </a:r>
            <a:r>
              <a:rPr lang="fr-FR">
                <a:latin typeface="Verdana" panose="020B0604030504040204" pitchFamily="34" charset="0"/>
                <a:ea typeface="Verdana" panose="020B0604030504040204" pitchFamily="34" charset="0"/>
              </a:rPr>
              <a:t>, qui sont un </a:t>
            </a:r>
            <a:r>
              <a:rPr lang="fr-FR" b="1">
                <a:latin typeface="Verdana" panose="020B0604030504040204" pitchFamily="34" charset="0"/>
                <a:ea typeface="Verdana" panose="020B0604030504040204" pitchFamily="34" charset="0"/>
              </a:rPr>
              <a:t>échantillon représentatif </a:t>
            </a:r>
            <a:r>
              <a:rPr lang="fr-FR">
                <a:latin typeface="Verdana" panose="020B0604030504040204" pitchFamily="34" charset="0"/>
                <a:ea typeface="Verdana" panose="020B0604030504040204" pitchFamily="34" charset="0"/>
              </a:rPr>
              <a:t>des pages du site. Cet échantillon représentatif doit respecter les critères/ suivants :</a:t>
            </a:r>
          </a:p>
          <a:p>
            <a:pPr marL="531813" marR="0" lvl="2" indent="-171450" algn="l" defTabSz="914400" rtl="0" eaLnBrk="1" fontAlgn="auto" latinLnBrk="0" hangingPunct="1">
              <a:lnSpc>
                <a:spcPct val="100000"/>
              </a:lnSpc>
              <a:spcBef>
                <a:spcPts val="0"/>
              </a:spcBef>
              <a:spcAft>
                <a:spcPts val="0"/>
              </a:spcAft>
              <a:buClrTx/>
              <a:buSzTx/>
              <a:tabLst/>
              <a:defRPr/>
            </a:pPr>
            <a:r>
              <a:rPr lang="fr-FR" u="sng">
                <a:latin typeface="Verdana" panose="020B0604030504040204" pitchFamily="34" charset="0"/>
                <a:ea typeface="Verdana" panose="020B0604030504040204" pitchFamily="34" charset="0"/>
              </a:rPr>
              <a:t>pour des projets de type « portails » </a:t>
            </a:r>
            <a:r>
              <a:rPr lang="fr-FR">
                <a:latin typeface="Verdana" panose="020B0604030504040204" pitchFamily="34" charset="0"/>
                <a:ea typeface="Verdana" panose="020B0604030504040204" pitchFamily="34" charset="0"/>
              </a:rPr>
              <a:t>:</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a:latin typeface="Verdana" panose="020B0604030504040204" pitchFamily="34" charset="0"/>
                <a:ea typeface="Verdana" panose="020B0604030504040204" pitchFamily="34" charset="0"/>
              </a:rPr>
              <a:t>pages </a:t>
            </a:r>
            <a:r>
              <a:rPr lang="fr-FR" b="1">
                <a:latin typeface="Verdana" panose="020B0604030504040204" pitchFamily="34" charset="0"/>
                <a:ea typeface="Verdana" panose="020B0604030504040204" pitchFamily="34" charset="0"/>
              </a:rPr>
              <a:t>les plus visitées</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a:latin typeface="Verdana" panose="020B0604030504040204" pitchFamily="34" charset="0"/>
                <a:ea typeface="Verdana" panose="020B0604030504040204" pitchFamily="34" charset="0"/>
              </a:rPr>
              <a:t>pages </a:t>
            </a:r>
            <a:r>
              <a:rPr lang="fr-FR" b="1">
                <a:latin typeface="Verdana" panose="020B0604030504040204" pitchFamily="34" charset="0"/>
                <a:ea typeface="Verdana" panose="020B0604030504040204" pitchFamily="34" charset="0"/>
              </a:rPr>
              <a:t>les plus pertinentes </a:t>
            </a:r>
            <a:r>
              <a:rPr lang="fr-FR">
                <a:latin typeface="Verdana" panose="020B0604030504040204" pitchFamily="34" charset="0"/>
                <a:ea typeface="Verdana" panose="020B0604030504040204" pitchFamily="34" charset="0"/>
              </a:rPr>
              <a:t>au regard du service que doit remplir l’app</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a:latin typeface="Verdana" panose="020B0604030504040204" pitchFamily="34" charset="0"/>
                <a:ea typeface="Verdana" panose="020B0604030504040204" pitchFamily="34" charset="0"/>
              </a:rPr>
              <a:t>pages </a:t>
            </a:r>
            <a:r>
              <a:rPr lang="fr-FR" b="1">
                <a:latin typeface="Verdana" panose="020B0604030504040204" pitchFamily="34" charset="0"/>
                <a:ea typeface="Verdana" panose="020B0604030504040204" pitchFamily="34" charset="0"/>
              </a:rPr>
              <a:t>représentatives des types de contenus disponibles </a:t>
            </a:r>
            <a:r>
              <a:rPr lang="fr-FR">
                <a:latin typeface="Verdana" panose="020B0604030504040204" pitchFamily="34" charset="0"/>
                <a:ea typeface="Verdana" panose="020B0604030504040204" pitchFamily="34" charset="0"/>
              </a:rPr>
              <a:t>sur le site </a:t>
            </a:r>
            <a:r>
              <a:rPr lang="fr-FR" sz="1000">
                <a:latin typeface="Verdana" panose="020B0604030504040204" pitchFamily="34" charset="0"/>
                <a:ea typeface="Verdana" panose="020B0604030504040204" pitchFamily="34" charset="0"/>
              </a:rPr>
              <a:t>(page avec des images ; page avec des éléments de formulaire ; page avec un tableau de données ; page avec des scripts ; page avec des fichiers multimédias : Flash, Applet, son, vidéo… ; page avec des fichiers en téléchargement ; page avec des éléments structurés (listes, titres…).</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kern="1200">
                <a:solidFill>
                  <a:schemeClr val="tx1"/>
                </a:solidFill>
                <a:latin typeface="Verdana" panose="020B0604030504040204" pitchFamily="34" charset="0"/>
                <a:ea typeface="Verdana" panose="020B0604030504040204" pitchFamily="34" charset="0"/>
                <a:cs typeface="+mn-cs"/>
              </a:rPr>
              <a:t>les différents </a:t>
            </a:r>
            <a:r>
              <a:rPr lang="fr-FR" sz="1000" b="1" kern="1200">
                <a:solidFill>
                  <a:schemeClr val="tx1"/>
                </a:solidFill>
                <a:latin typeface="Verdana" panose="020B0604030504040204" pitchFamily="34" charset="0"/>
                <a:ea typeface="Verdana" panose="020B0604030504040204" pitchFamily="34" charset="0"/>
                <a:cs typeface="+mn-cs"/>
              </a:rPr>
              <a:t>gabarits de pages</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kern="1200">
                <a:solidFill>
                  <a:schemeClr val="tx1"/>
                </a:solidFill>
                <a:latin typeface="Verdana" panose="020B0604030504040204" pitchFamily="34" charset="0"/>
                <a:ea typeface="Verdana" panose="020B0604030504040204" pitchFamily="34" charset="0"/>
                <a:cs typeface="+mn-cs"/>
              </a:rPr>
              <a:t>pages </a:t>
            </a:r>
            <a:r>
              <a:rPr lang="fr-FR" sz="1000" b="1" kern="1200">
                <a:solidFill>
                  <a:schemeClr val="tx1"/>
                </a:solidFill>
                <a:latin typeface="Verdana" panose="020B0604030504040204" pitchFamily="34" charset="0"/>
                <a:ea typeface="Verdana" panose="020B0604030504040204" pitchFamily="34" charset="0"/>
                <a:cs typeface="+mn-cs"/>
              </a:rPr>
              <a:t>les plus propices à des erreurs d’a11y</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fr-FR" sz="1000">
              <a:latin typeface="Verdana" panose="020B0604030504040204" pitchFamily="34" charset="0"/>
              <a:ea typeface="Verdana" panose="020B0604030504040204" pitchFamily="34" charset="0"/>
            </a:endParaRP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b="1" kern="1200">
                <a:solidFill>
                  <a:schemeClr val="tx1"/>
                </a:solidFill>
                <a:latin typeface="Verdana" panose="020B0604030504040204" pitchFamily="34" charset="0"/>
                <a:ea typeface="Verdana" panose="020B0604030504040204" pitchFamily="34" charset="0"/>
                <a:cs typeface="+mn-cs"/>
              </a:rPr>
              <a:t>ensemble de pages d’un processus pertinent pour le service</a:t>
            </a:r>
            <a:r>
              <a:rPr lang="fr-FR" sz="1000" kern="1200">
                <a:solidFill>
                  <a:schemeClr val="tx1"/>
                </a:solidFill>
                <a:latin typeface="Verdana" panose="020B0604030504040204" pitchFamily="34" charset="0"/>
                <a:ea typeface="Verdana" panose="020B0604030504040204" pitchFamily="34" charset="0"/>
                <a:cs typeface="+mn-cs"/>
              </a:rPr>
              <a:t>. Si un processus est sélectionné, un critère doit être valide sur toutes pages du processus pour être considéré comme conforme.</a:t>
            </a:r>
          </a:p>
          <a:p>
            <a:pPr marL="522288"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a:latin typeface="Verdana" panose="020B0604030504040204" pitchFamily="34" charset="0"/>
              <a:ea typeface="Verdana" panose="020B0604030504040204" pitchFamily="34" charset="0"/>
            </a:endParaRPr>
          </a:p>
          <a:p>
            <a:pPr marL="531813" lvl="2" indent="-171450"/>
            <a:r>
              <a:rPr lang="fr-FR" u="sng">
                <a:latin typeface="Verdana" panose="020B0604030504040204" pitchFamily="34" charset="0"/>
                <a:ea typeface="Verdana" panose="020B0604030504040204" pitchFamily="34" charset="0"/>
              </a:rPr>
              <a:t>pour des projets applicatifs </a:t>
            </a:r>
            <a:r>
              <a:rPr lang="fr-FR">
                <a:latin typeface="Verdana" panose="020B0604030504040204" pitchFamily="34" charset="0"/>
                <a:ea typeface="Verdana" panose="020B0604030504040204" pitchFamily="34" charset="0"/>
              </a:rPr>
              <a:t>(ex : web mails, appli métier) :</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kern="1200">
                <a:solidFill>
                  <a:schemeClr val="tx1"/>
                </a:solidFill>
                <a:latin typeface="Verdana" panose="020B0604030504040204" pitchFamily="34" charset="0"/>
                <a:ea typeface="Verdana" panose="020B0604030504040204" pitchFamily="34" charset="0"/>
                <a:cs typeface="+mn-cs"/>
              </a:rPr>
              <a:t>Sélectionner des pages de parcours utilisateurs prioritaires</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000" kern="1200">
                <a:solidFill>
                  <a:schemeClr val="tx1"/>
                </a:solidFill>
                <a:latin typeface="Verdana" panose="020B0604030504040204" pitchFamily="34" charset="0"/>
                <a:ea typeface="Verdana" panose="020B0604030504040204" pitchFamily="34" charset="0"/>
                <a:cs typeface="+mn-cs"/>
              </a:rPr>
              <a:t>Un parcours peut concerner : des pages individuelles + un ensemble de pages d’un processus + des contenus et composants unitaires </a:t>
            </a:r>
          </a:p>
          <a:p>
            <a:pPr marL="693738" marR="0" lvl="3"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fr-FR" sz="1000" kern="1200">
              <a:solidFill>
                <a:schemeClr val="tx1"/>
              </a:solidFill>
              <a:latin typeface="Verdana" panose="020B0604030504040204" pitchFamily="34" charset="0"/>
              <a:ea typeface="Verdana" panose="020B0604030504040204" pitchFamily="34" charset="0"/>
              <a:cs typeface="+mn-cs"/>
            </a:endParaRP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kern="1200">
                <a:solidFill>
                  <a:schemeClr val="tx1"/>
                </a:solidFill>
                <a:latin typeface="Verdana" panose="020B0604030504040204" pitchFamily="34" charset="0"/>
                <a:ea typeface="Verdana" panose="020B0604030504040204" pitchFamily="34" charset="0"/>
                <a:cs typeface="+mn-cs"/>
              </a:rPr>
              <a:t>le </a:t>
            </a:r>
            <a:r>
              <a:rPr lang="fr-FR" sz="1000" b="1" kern="1200">
                <a:solidFill>
                  <a:schemeClr val="tx1"/>
                </a:solidFill>
                <a:latin typeface="Verdana" panose="020B0604030504040204" pitchFamily="34" charset="0"/>
                <a:ea typeface="Verdana" panose="020B0604030504040204" pitchFamily="34" charset="0"/>
                <a:cs typeface="+mn-cs"/>
              </a:rPr>
              <a:t>schéma pluriannuel </a:t>
            </a:r>
            <a:r>
              <a:rPr lang="fr-FR" sz="1000" kern="1200">
                <a:solidFill>
                  <a:schemeClr val="tx1"/>
                </a:solidFill>
                <a:latin typeface="Verdana" panose="020B0604030504040204" pitchFamily="34" charset="0"/>
                <a:ea typeface="Verdana" panose="020B0604030504040204" pitchFamily="34" charset="0"/>
                <a:cs typeface="+mn-cs"/>
              </a:rPr>
              <a:t>de l’entreprise : présente la politique de l’entité concernée en matière d'accessibilité numérique pour 3 ans.</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00" kern="1200">
              <a:solidFill>
                <a:schemeClr val="tx1"/>
              </a:solidFill>
              <a:latin typeface="Verdana" panose="020B0604030504040204" pitchFamily="34" charset="0"/>
              <a:ea typeface="Verdana" panose="020B0604030504040204" pitchFamily="34" charset="0"/>
              <a:cs typeface="+mn-cs"/>
            </a:endParaRP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kern="1200">
                <a:solidFill>
                  <a:schemeClr val="tx1"/>
                </a:solidFill>
                <a:latin typeface="Verdana" panose="020B0604030504040204" pitchFamily="34" charset="0"/>
                <a:ea typeface="Verdana" panose="020B0604030504040204" pitchFamily="34" charset="0"/>
                <a:cs typeface="+mn-cs"/>
              </a:rPr>
              <a:t>un </a:t>
            </a:r>
            <a:r>
              <a:rPr lang="fr-FR" sz="1000" b="1" kern="1200">
                <a:solidFill>
                  <a:schemeClr val="tx1"/>
                </a:solidFill>
                <a:latin typeface="Verdana" panose="020B0604030504040204" pitchFamily="34" charset="0"/>
                <a:ea typeface="Verdana" panose="020B0604030504040204" pitchFamily="34" charset="0"/>
                <a:cs typeface="+mn-cs"/>
              </a:rPr>
              <a:t>moyen de contact </a:t>
            </a:r>
            <a:r>
              <a:rPr lang="fr-FR" sz="1000" kern="1200">
                <a:solidFill>
                  <a:schemeClr val="tx1"/>
                </a:solidFill>
                <a:latin typeface="Verdana" panose="020B0604030504040204" pitchFamily="34" charset="0"/>
                <a:ea typeface="Verdana" panose="020B0604030504040204" pitchFamily="34" charset="0"/>
                <a:cs typeface="+mn-cs"/>
              </a:rPr>
              <a:t>et </a:t>
            </a:r>
            <a:r>
              <a:rPr lang="fr-FR" sz="1000" b="1" kern="1200">
                <a:solidFill>
                  <a:schemeClr val="tx1"/>
                </a:solidFill>
                <a:latin typeface="Verdana" panose="020B0604030504040204" pitchFamily="34" charset="0"/>
                <a:ea typeface="Verdana" panose="020B0604030504040204" pitchFamily="34" charset="0"/>
                <a:cs typeface="+mn-cs"/>
              </a:rPr>
              <a:t>d’assistance</a:t>
            </a:r>
          </a:p>
          <a:p>
            <a:pPr marL="263525" indent="-171450">
              <a:buFont typeface="Arial" panose="020B0604020202020204" pitchFamily="34" charset="0"/>
              <a:buChar char="•"/>
            </a:pPr>
            <a:endParaRPr lang="fr-FR" b="1">
              <a:latin typeface="Verdana"/>
              <a:ea typeface="Verdana"/>
            </a:endParaRPr>
          </a:p>
          <a:p>
            <a:pPr marL="263525" indent="-171450">
              <a:buFont typeface="Arial" panose="020B0604020202020204" pitchFamily="34" charset="0"/>
              <a:buChar char="•"/>
            </a:pPr>
            <a:r>
              <a:rPr lang="fr-FR" b="1">
                <a:latin typeface="Verdana"/>
                <a:ea typeface="Verdana"/>
              </a:rPr>
              <a:t>Validité : </a:t>
            </a:r>
            <a:r>
              <a:rPr lang="fr-FR">
                <a:latin typeface="Verdana"/>
                <a:ea typeface="Verdana"/>
              </a:rPr>
              <a:t>3 ans max.</a:t>
            </a:r>
            <a:r>
              <a:rPr lang="fr-FR" b="1">
                <a:latin typeface="Verdana"/>
                <a:ea typeface="Verdana"/>
              </a:rPr>
              <a:t> </a:t>
            </a:r>
            <a:r>
              <a:rPr lang="fr-FR" u="sng">
                <a:latin typeface="Verdana"/>
                <a:ea typeface="Verdana"/>
              </a:rPr>
              <a:t>A savoir</a:t>
            </a:r>
            <a:r>
              <a:rPr lang="fr-FR">
                <a:latin typeface="Verdana"/>
                <a:ea typeface="Verdana"/>
              </a:rPr>
              <a:t> : si c'est un audit RGAA et qu'il y a la sortie d'une nouvelle version des RGAA =&gt; il faut refaire la </a:t>
            </a:r>
            <a:r>
              <a:rPr lang="fr-FR" err="1">
                <a:latin typeface="Verdana"/>
                <a:ea typeface="Verdana"/>
              </a:rPr>
              <a:t>décla</a:t>
            </a:r>
            <a:r>
              <a:rPr lang="fr-FR">
                <a:latin typeface="Verdana"/>
                <a:ea typeface="Verdana"/>
              </a:rPr>
              <a:t> dans un délais de 18 mois max.</a:t>
            </a:r>
          </a:p>
          <a:p>
            <a:r>
              <a:rPr lang="fr-FR">
                <a:latin typeface="Verdana" panose="020B0604030504040204" pitchFamily="34" charset="0"/>
                <a:ea typeface="Verdana" panose="020B0604030504040204" pitchFamily="34" charset="0"/>
              </a:rPr>
              <a:t>---------------------------------</a:t>
            </a:r>
          </a:p>
          <a:p>
            <a:endParaRPr lang="fr-FR" u="sng">
              <a:latin typeface="Verdana" panose="020B0604030504040204" pitchFamily="34" charset="0"/>
              <a:ea typeface="Verdana" panose="020B0604030504040204" pitchFamily="34" charset="0"/>
            </a:endParaRPr>
          </a:p>
          <a:p>
            <a:r>
              <a:rPr lang="fr-FR" u="sng">
                <a:latin typeface="Verdana" panose="020B0604030504040204" pitchFamily="34" charset="0"/>
                <a:ea typeface="Verdana" panose="020B0604030504040204" pitchFamily="34" charset="0"/>
              </a:rPr>
              <a:t>Infos en plus </a:t>
            </a:r>
            <a:r>
              <a:rPr lang="fr-FR">
                <a:latin typeface="Verdana" panose="020B0604030504040204" pitchFamily="34" charset="0"/>
                <a:ea typeface="Verdana" panose="020B0604030504040204" pitchFamily="34" charset="0"/>
              </a:rPr>
              <a:t>:</a:t>
            </a:r>
          </a:p>
          <a:p>
            <a:r>
              <a:rPr lang="fr-FR" b="1" u="sng">
                <a:latin typeface="Verdana" panose="020B0604030504040204" pitchFamily="34" charset="0"/>
                <a:ea typeface="Verdana" panose="020B0604030504040204" pitchFamily="34" charset="0"/>
              </a:rPr>
              <a:t>https://access42.net/</a:t>
            </a:r>
            <a:r>
              <a:rPr lang="fr-FR" b="1" u="sng" err="1">
                <a:latin typeface="Verdana" panose="020B0604030504040204" pitchFamily="34" charset="0"/>
                <a:ea typeface="Verdana" panose="020B0604030504040204" pitchFamily="34" charset="0"/>
              </a:rPr>
              <a:t>rgaa</a:t>
            </a:r>
            <a:r>
              <a:rPr lang="fr-FR" b="1" u="sng">
                <a:latin typeface="Verdana" panose="020B0604030504040204" pitchFamily="34" charset="0"/>
                <a:ea typeface="Verdana" panose="020B0604030504040204" pitchFamily="34" charset="0"/>
              </a:rPr>
              <a:t>-taux-</a:t>
            </a:r>
            <a:r>
              <a:rPr lang="fr-FR" b="1" u="sng" err="1">
                <a:latin typeface="Verdana" panose="020B0604030504040204" pitchFamily="34" charset="0"/>
                <a:ea typeface="Verdana" panose="020B0604030504040204" pitchFamily="34" charset="0"/>
              </a:rPr>
              <a:t>conformite</a:t>
            </a:r>
            <a:r>
              <a:rPr lang="fr-FR" b="1" u="sng">
                <a:latin typeface="Verdana" panose="020B0604030504040204" pitchFamily="34" charset="0"/>
                <a:ea typeface="Verdana" panose="020B0604030504040204" pitchFamily="34" charset="0"/>
              </a:rPr>
              <a:t>-global-moyen-</a:t>
            </a:r>
            <a:r>
              <a:rPr lang="fr-FR" b="1" u="sng" err="1">
                <a:latin typeface="Verdana" panose="020B0604030504040204" pitchFamily="34" charset="0"/>
                <a:ea typeface="Verdana" panose="020B0604030504040204" pitchFamily="34" charset="0"/>
              </a:rPr>
              <a:t>echantillon</a:t>
            </a:r>
            <a:r>
              <a:rPr lang="fr-FR" b="1" u="sng">
                <a:latin typeface="Verdana" panose="020B0604030504040204" pitchFamily="34" charset="0"/>
                <a:ea typeface="Verdana" panose="020B0604030504040204" pitchFamily="34" charset="0"/>
              </a:rPr>
              <a:t>/</a:t>
            </a:r>
          </a:p>
          <a:p>
            <a:r>
              <a:rPr lang="fr-FR" b="1">
                <a:latin typeface="Verdana" panose="020B0604030504040204" pitchFamily="34" charset="0"/>
                <a:ea typeface="Verdana" panose="020B0604030504040204" pitchFamily="34" charset="0"/>
              </a:rPr>
              <a:t>Le taux de conformité global</a:t>
            </a:r>
            <a:r>
              <a:rPr lang="fr-FR">
                <a:latin typeface="Verdana" panose="020B0604030504040204" pitchFamily="34" charset="0"/>
                <a:ea typeface="Verdana" panose="020B0604030504040204" pitchFamily="34" charset="0"/>
              </a:rPr>
              <a:t> est obtenu en divisant le nombre de critères conformes par le nombre de critères applicables.</a:t>
            </a:r>
          </a:p>
          <a:p>
            <a:r>
              <a:rPr lang="fr-FR">
                <a:latin typeface="Verdana" panose="020B0604030504040204" pitchFamily="34" charset="0"/>
                <a:ea typeface="Verdana" panose="020B0604030504040204" pitchFamily="34" charset="0"/>
              </a:rPr>
              <a:t>Le taux de conformité global sur l’échantillon s’obtient en divisant le nombre de critères conformes par le nombre de critères applicables sur l’ensemble de l’échantillon, soit :</a:t>
            </a:r>
          </a:p>
          <a:p>
            <a:r>
              <a:rPr lang="fr-FR" b="1">
                <a:latin typeface="Verdana" panose="020B0604030504040204" pitchFamily="34" charset="0"/>
                <a:ea typeface="Verdana" panose="020B0604030504040204" pitchFamily="34" charset="0"/>
              </a:rPr>
              <a:t>Taux = C ∕ (C+NC)</a:t>
            </a:r>
          </a:p>
          <a:p>
            <a:r>
              <a:rPr lang="fr-FR">
                <a:latin typeface="Verdana" panose="020B0604030504040204" pitchFamily="34" charset="0"/>
                <a:ea typeface="Verdana" panose="020B0604030504040204" pitchFamily="34" charset="0"/>
              </a:rPr>
              <a:t>C représente le nombre de critères conformes ;</a:t>
            </a:r>
          </a:p>
          <a:p>
            <a:r>
              <a:rPr lang="fr-FR">
                <a:latin typeface="Verdana" panose="020B0604030504040204" pitchFamily="34" charset="0"/>
                <a:ea typeface="Verdana" panose="020B0604030504040204" pitchFamily="34" charset="0"/>
              </a:rPr>
              <a:t>NC le nombre de critères non conformes ;</a:t>
            </a:r>
          </a:p>
          <a:p>
            <a:r>
              <a:rPr lang="fr-FR">
                <a:latin typeface="Verdana" panose="020B0604030504040204" pitchFamily="34" charset="0"/>
                <a:ea typeface="Verdana" panose="020B0604030504040204" pitchFamily="34" charset="0"/>
              </a:rPr>
              <a:t>(C+NC) le nombre de critères applicables.</a:t>
            </a:r>
          </a:p>
          <a:p>
            <a:r>
              <a:rPr lang="fr-FR">
                <a:latin typeface="Verdana" panose="020B0604030504040204" pitchFamily="34" charset="0"/>
                <a:ea typeface="Verdana" panose="020B0604030504040204" pitchFamily="34" charset="0"/>
              </a:rPr>
              <a:t>Les règles d’attribution de statut pour un critère sont les suivantes :</a:t>
            </a:r>
          </a:p>
          <a:p>
            <a:r>
              <a:rPr lang="fr-FR">
                <a:latin typeface="Verdana" panose="020B0604030504040204" pitchFamily="34" charset="0"/>
                <a:ea typeface="Verdana" panose="020B0604030504040204" pitchFamily="34" charset="0"/>
              </a:rPr>
              <a:t>- un critère est considéré non conforme si une erreur le concernant est relevée sur au moins une page ;</a:t>
            </a:r>
          </a:p>
          <a:p>
            <a:r>
              <a:rPr lang="fr-FR">
                <a:latin typeface="Verdana" panose="020B0604030504040204" pitchFamily="34" charset="0"/>
                <a:ea typeface="Verdana" panose="020B0604030504040204" pitchFamily="34" charset="0"/>
              </a:rPr>
              <a:t>- un critère est considéré conforme s’il est applicable et qu’aucune erreur le concernant n’est relevée sur les pages de l’échantillon.</a:t>
            </a:r>
          </a:p>
          <a:p>
            <a:endParaRPr lang="fr-FR">
              <a:latin typeface="Verdana" panose="020B0604030504040204" pitchFamily="34" charset="0"/>
              <a:ea typeface="Verdana" panose="020B0604030504040204" pitchFamily="34" charset="0"/>
            </a:endParaRPr>
          </a:p>
          <a:p>
            <a:r>
              <a:rPr lang="fr-FR" b="1">
                <a:latin typeface="Verdana" panose="020B0604030504040204" pitchFamily="34" charset="0"/>
                <a:ea typeface="Verdana" panose="020B0604030504040204" pitchFamily="34" charset="0"/>
              </a:rPr>
              <a:t>Le taux de conformité moyen</a:t>
            </a:r>
            <a:r>
              <a:rPr lang="fr-FR">
                <a:latin typeface="Verdana" panose="020B0604030504040204" pitchFamily="34" charset="0"/>
                <a:ea typeface="Verdana" panose="020B0604030504040204" pitchFamily="34" charset="0"/>
              </a:rPr>
              <a:t> est quant à lui obtenu en faisant la moyenne des taux de conformité de chaque page auditée.</a:t>
            </a:r>
          </a:p>
          <a:p>
            <a:r>
              <a:rPr lang="fr-FR">
                <a:latin typeface="Verdana" panose="020B0604030504040204" pitchFamily="34" charset="0"/>
                <a:ea typeface="Verdana" panose="020B0604030504040204" pitchFamily="34" charset="0"/>
              </a:rPr>
              <a:t>Le taux de conformité est calculé pour chaque page de la même manière que le taux global.</a:t>
            </a:r>
          </a:p>
          <a:p>
            <a:r>
              <a:rPr lang="fr-FR">
                <a:latin typeface="Verdana" panose="020B0604030504040204" pitchFamily="34" charset="0"/>
                <a:ea typeface="Verdana" panose="020B0604030504040204" pitchFamily="34" charset="0"/>
              </a:rPr>
              <a:t>C’est en faisant la moyenne des mesures de chaque page que l’obtient le taux de conformité moyen.</a:t>
            </a:r>
          </a:p>
          <a:p>
            <a:r>
              <a:rPr lang="fr-FR" b="1">
                <a:latin typeface="Verdana" panose="020B0604030504040204" pitchFamily="34" charset="0"/>
                <a:ea typeface="Verdana" panose="020B0604030504040204" pitchFamily="34" charset="0"/>
              </a:rPr>
              <a:t>Taux = Somme(P1, P2, P3… </a:t>
            </a:r>
            <a:r>
              <a:rPr lang="fr-FR" b="1" err="1">
                <a:latin typeface="Verdana" panose="020B0604030504040204" pitchFamily="34" charset="0"/>
                <a:ea typeface="Verdana" panose="020B0604030504040204" pitchFamily="34" charset="0"/>
              </a:rPr>
              <a:t>Pn</a:t>
            </a:r>
            <a:r>
              <a:rPr lang="fr-FR" b="1">
                <a:latin typeface="Verdana" panose="020B0604030504040204" pitchFamily="34" charset="0"/>
                <a:ea typeface="Verdana" panose="020B0604030504040204" pitchFamily="34" charset="0"/>
              </a:rPr>
              <a:t>) ∕ </a:t>
            </a:r>
            <a:r>
              <a:rPr lang="fr-FR" b="1" err="1">
                <a:latin typeface="Verdana" panose="020B0604030504040204" pitchFamily="34" charset="0"/>
                <a:ea typeface="Verdana" panose="020B0604030504040204" pitchFamily="34" charset="0"/>
              </a:rPr>
              <a:t>NbPage</a:t>
            </a:r>
            <a:endParaRPr lang="fr-FR" b="1">
              <a:latin typeface="Verdana" panose="020B0604030504040204" pitchFamily="34" charset="0"/>
              <a:ea typeface="Verdana" panose="020B0604030504040204" pitchFamily="34" charset="0"/>
            </a:endParaRPr>
          </a:p>
          <a:p>
            <a:r>
              <a:rPr lang="fr-FR" err="1">
                <a:latin typeface="Verdana" panose="020B0604030504040204" pitchFamily="34" charset="0"/>
                <a:ea typeface="Verdana" panose="020B0604030504040204" pitchFamily="34" charset="0"/>
              </a:rPr>
              <a:t>Pn</a:t>
            </a:r>
            <a:r>
              <a:rPr lang="fr-FR">
                <a:latin typeface="Verdana" panose="020B0604030504040204" pitchFamily="34" charset="0"/>
                <a:ea typeface="Verdana" panose="020B0604030504040204" pitchFamily="34" charset="0"/>
              </a:rPr>
              <a:t> représente le taux mesuré pour une page ;</a:t>
            </a:r>
          </a:p>
          <a:p>
            <a:r>
              <a:rPr lang="fr-FR" err="1">
                <a:latin typeface="Verdana" panose="020B0604030504040204" pitchFamily="34" charset="0"/>
                <a:ea typeface="Verdana" panose="020B0604030504040204" pitchFamily="34" charset="0"/>
              </a:rPr>
              <a:t>NbPage</a:t>
            </a:r>
            <a:r>
              <a:rPr lang="fr-FR">
                <a:latin typeface="Verdana" panose="020B0604030504040204" pitchFamily="34" charset="0"/>
                <a:ea typeface="Verdana" panose="020B0604030504040204" pitchFamily="34" charset="0"/>
              </a:rPr>
              <a:t> le nombre total de pages.</a:t>
            </a:r>
          </a:p>
          <a:p>
            <a:r>
              <a:rPr lang="fr-FR">
                <a:latin typeface="Verdana" panose="020B0604030504040204" pitchFamily="34" charset="0"/>
                <a:ea typeface="Verdana" panose="020B0604030504040204" pitchFamily="34" charset="0"/>
              </a:rPr>
              <a:t>----------</a:t>
            </a:r>
          </a:p>
          <a:p>
            <a:endParaRPr lang="fr-FR">
              <a:latin typeface="Verdana" panose="020B0604030504040204" pitchFamily="34" charset="0"/>
              <a:ea typeface="Verdana" panose="020B0604030504040204" pitchFamily="34" charset="0"/>
            </a:endParaRPr>
          </a:p>
          <a:p>
            <a:r>
              <a:rPr lang="fr-FR">
                <a:latin typeface="Verdana" panose="020B0604030504040204" pitchFamily="34" charset="0"/>
                <a:ea typeface="Verdana" panose="020B0604030504040204" pitchFamily="34" charset="0"/>
              </a:rPr>
              <a:t>La déclaration d’accessibilité est le résultat d’une évaluation effective de la conformité du service de communication au public en ligne à la norme de référence.</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a:latin typeface="Verdana" panose="020B0604030504040204" pitchFamily="34" charset="0"/>
              <a:ea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latin typeface="Verdana" panose="020B0604030504040204" pitchFamily="34" charset="0"/>
                <a:ea typeface="Verdana" panose="020B0604030504040204" pitchFamily="34" charset="0"/>
              </a:rPr>
              <a:t>Norme de référence </a:t>
            </a: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techniques (issues des directives européennes 2016/2102 et 2019-768)</a:t>
            </a: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Les entreprises privées françaises ont le choix entre :</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WCAG 2.1 </a:t>
            </a:r>
            <a:r>
              <a:rPr kumimoji="0" lang="fr-FR"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(normes internationales édictées par le W3C World Wide Web Consortium, considérées comme les meilleures pratiques)</a:t>
            </a: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 </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EN 301549 </a:t>
            </a:r>
            <a:r>
              <a:rPr kumimoji="0" lang="fr-FR"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(norme européenne)</a:t>
            </a: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 </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RGAA </a:t>
            </a:r>
            <a:r>
              <a:rPr kumimoji="0" lang="fr-FR"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(transposition française de la norme européenne EN 301549)</a:t>
            </a:r>
          </a:p>
          <a:p>
            <a:endParaRPr lang="fr-FR">
              <a:latin typeface="Verdana" panose="020B0604030504040204" pitchFamily="34" charset="0"/>
              <a:ea typeface="Verdana" panose="020B0604030504040204" pitchFamily="34" charset="0"/>
            </a:endParaRPr>
          </a:p>
          <a:p>
            <a:r>
              <a:rPr lang="fr-FR">
                <a:latin typeface="Verdana" panose="020B0604030504040204" pitchFamily="34" charset="0"/>
                <a:ea typeface="Verdana" panose="020B0604030504040204" pitchFamily="34" charset="0"/>
              </a:rPr>
              <a:t>La déclaration d’accessibilité comprend :</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Un état de conformité : </a:t>
            </a:r>
          </a:p>
          <a:p>
            <a:pPr marL="742950" lvl="1" indent="-285750">
              <a:buFont typeface="Courier New" panose="02070309020205020404" pitchFamily="49" charset="0"/>
              <a:buChar char="o"/>
            </a:pPr>
            <a:r>
              <a:rPr lang="fr-FR">
                <a:latin typeface="Verdana" panose="020B0604030504040204" pitchFamily="34" charset="0"/>
                <a:ea typeface="Verdana" panose="020B0604030504040204" pitchFamily="34" charset="0"/>
              </a:rPr>
              <a:t>Conformité totale : si tous les critères de contrôle du RGAA sont respectés</a:t>
            </a:r>
          </a:p>
          <a:p>
            <a:pPr marL="742950" lvl="1" indent="-285750">
              <a:buFont typeface="Courier New" panose="02070309020205020404" pitchFamily="49" charset="0"/>
              <a:buChar char="o"/>
            </a:pPr>
            <a:r>
              <a:rPr lang="fr-FR">
                <a:latin typeface="Verdana" panose="020B0604030504040204" pitchFamily="34" charset="0"/>
                <a:ea typeface="Verdana" panose="020B0604030504040204" pitchFamily="34" charset="0"/>
              </a:rPr>
              <a:t>Conformité partielle : si au moins 50 % des critères de contrôle du RGAA sont respectés</a:t>
            </a:r>
          </a:p>
          <a:p>
            <a:pPr marL="742950" lvl="1" indent="-285750">
              <a:buFont typeface="Courier New" panose="02070309020205020404" pitchFamily="49" charset="0"/>
              <a:buChar char="o"/>
            </a:pPr>
            <a:r>
              <a:rPr lang="fr-FR">
                <a:latin typeface="Verdana" panose="020B0604030504040204" pitchFamily="34" charset="0"/>
                <a:ea typeface="Verdana" panose="020B0604030504040204" pitchFamily="34" charset="0"/>
              </a:rPr>
              <a:t>Non-conformité : s’il n’existe aucun résultat d’audit en cours de validité permettant de mesurer le respect des critères ou si moins de 50 % des critères de contrôle du RGAA sont respectés</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Un signalement des contenus non accessibles, distingués selon qu’il s’agit de non-conformité avec le RGAA, de contenus exemptés ou de contenus soumis à dérogation pour charge disproportionnée. Dans ce dernier cas, les dérogations doivent être expliquées et motivées. Le signalement est assorti, le cas échéant, d’une présentation des alternatives accessibles prévues</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Des dispositifs d’assistance et de contact : un mécanisme accessible (adresse électronique ou formulaire) pour permettre à toute personne de signaler à l’organisme concerné tout défaut d’accessibilité et à une personne handicapée de demander les informations correspondantes ou une solution alternative accessible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La mention de la faculté pour la personne concernée de saisir le Défenseur des droits, en cas d’absence de réponse ou de solution, une fois les démarches effectuées via le mécanisme mentionné ci-dessus</a:t>
            </a:r>
          </a:p>
          <a:p>
            <a:r>
              <a:rPr lang="fr-FR">
                <a:latin typeface="Verdana" panose="020B0604030504040204" pitchFamily="34" charset="0"/>
                <a:ea typeface="Verdana" panose="020B0604030504040204" pitchFamily="34" charset="0"/>
              </a:rPr>
              <a:t>Voici un exemple de déclaration d’accessibilité </a:t>
            </a:r>
            <a:r>
              <a:rPr lang="fr-FR">
                <a:latin typeface="Verdana" panose="020B0604030504040204" pitchFamily="34" charset="0"/>
                <a:ea typeface="Verdana" panose="020B0604030504040204" pitchFamily="34" charset="0"/>
                <a:hlinkClick r:id="rId3" tooltip="Exemple de déclaration d'accessibilité au format pdf - nouvelle fenêtre"/>
              </a:rPr>
              <a:t>au format pdf</a:t>
            </a:r>
            <a:r>
              <a:rPr lang="fr-FR">
                <a:latin typeface="Verdana" panose="020B0604030504040204" pitchFamily="34" charset="0"/>
                <a:ea typeface="Verdana" panose="020B0604030504040204" pitchFamily="34" charset="0"/>
              </a:rPr>
              <a:t> ou </a:t>
            </a:r>
            <a:r>
              <a:rPr lang="fr-FR">
                <a:latin typeface="Verdana" panose="020B0604030504040204" pitchFamily="34" charset="0"/>
                <a:ea typeface="Verdana" panose="020B0604030504040204" pitchFamily="34" charset="0"/>
                <a:hlinkClick r:id="rId4" tooltip="Exemple de déclaration d'accessibilité au format html"/>
              </a:rPr>
              <a:t>au format html</a:t>
            </a:r>
            <a:r>
              <a:rPr lang="fr-FR">
                <a:latin typeface="Verdana" panose="020B0604030504040204" pitchFamily="34" charset="0"/>
                <a:ea typeface="Verdana" panose="020B0604030504040204" pitchFamily="34" charset="0"/>
              </a:rPr>
              <a:t>.</a:t>
            </a:r>
          </a:p>
          <a:p>
            <a:endParaRPr lang="fr-FR">
              <a:latin typeface="Verdana" panose="020B0604030504040204" pitchFamily="34" charset="0"/>
              <a:ea typeface="Verdana" panose="020B0604030504040204" pitchFamily="34" charset="0"/>
            </a:endParaRPr>
          </a:p>
          <a:p>
            <a:r>
              <a:rPr lang="fr-FR">
                <a:latin typeface="Verdana" panose="020B0604030504040204" pitchFamily="34" charset="0"/>
                <a:ea typeface="Verdana" panose="020B0604030504040204" pitchFamily="34" charset="0"/>
              </a:rPr>
              <a:t>Au-dessus de 50%, faut le taux moyen d’accessibilité</a:t>
            </a:r>
          </a:p>
          <a:p>
            <a:endParaRPr lang="fr-FR">
              <a:latin typeface="Verdana" panose="020B0604030504040204" pitchFamily="34" charset="0"/>
              <a:ea typeface="Verdana" panose="020B0604030504040204" pitchFamily="34" charset="0"/>
            </a:endParaRPr>
          </a:p>
          <a:p>
            <a:r>
              <a:rPr lang="fr-FR" b="1">
                <a:latin typeface="Verdana" panose="020B0604030504040204" pitchFamily="34" charset="0"/>
                <a:ea typeface="Verdana" panose="020B0604030504040204" pitchFamily="34" charset="0"/>
              </a:rPr>
              <a:t>Validité de la déclaration d’accessibilité</a:t>
            </a:r>
          </a:p>
          <a:p>
            <a:r>
              <a:rPr lang="fr-FR">
                <a:latin typeface="Verdana" panose="020B0604030504040204" pitchFamily="34" charset="0"/>
                <a:ea typeface="Verdana" panose="020B0604030504040204" pitchFamily="34" charset="0"/>
              </a:rPr>
              <a:t>La déclaration d’accessibilité est valide à partir de sa date de publication. Elle doit être mise à jour :</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À la date de modification substantielle ou de refonte du site concerné,</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3 ans après la date de publication de la déclaration ou</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18 mois après la date de publication d’une nouvelle version du référentiel, pour les personnes qui appliquent la méthode technique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Il peut cependant être souhaitable de mettre à jour plus régulièrement la déclaration d’accessibilité, y compris pour une même version de la méthode technique, afin de souligner les efforts réalisés et de mettre à jour le pourcentage de critères respectés.</a:t>
            </a:r>
          </a:p>
          <a:p>
            <a:endParaRPr lang="fr-FR">
              <a:latin typeface="Verdana" panose="020B0604030504040204" pitchFamily="34" charset="0"/>
              <a:ea typeface="Verdana" panose="020B0604030504040204" pitchFamily="34" charset="0"/>
            </a:endParaRPr>
          </a:p>
          <a:p>
            <a:r>
              <a:rPr lang="fr-FR" b="1">
                <a:latin typeface="Verdana" panose="020B0604030504040204" pitchFamily="34" charset="0"/>
                <a:ea typeface="Verdana" panose="020B0604030504040204" pitchFamily="34" charset="0"/>
              </a:rPr>
              <a:t>Publication de la déclaration d’accessibilité</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La déclaration d’accessibilité est publiée sur internet dans un format accessible.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Pour les </a:t>
            </a:r>
            <a:r>
              <a:rPr lang="fr-FR" b="1">
                <a:latin typeface="Verdana" panose="020B0604030504040204" pitchFamily="34" charset="0"/>
                <a:ea typeface="Verdana" panose="020B0604030504040204" pitchFamily="34" charset="0"/>
              </a:rPr>
              <a:t>sites internet</a:t>
            </a:r>
            <a:r>
              <a:rPr lang="fr-FR">
                <a:latin typeface="Verdana" panose="020B0604030504040204" pitchFamily="34" charset="0"/>
                <a:ea typeface="Verdana" panose="020B0604030504040204" pitchFamily="34" charset="0"/>
              </a:rPr>
              <a:t>, la déclaration d’accessibilité est publiée sur le site internet concerné. Elle est mise à disposition au sein d’une page accessibilité, directement accessible depuis la page d’accueil et depuis n’importe quelle page du site.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Pour les </a:t>
            </a:r>
            <a:r>
              <a:rPr lang="fr-FR" b="1">
                <a:latin typeface="Verdana" panose="020B0604030504040204" pitchFamily="34" charset="0"/>
                <a:ea typeface="Verdana" panose="020B0604030504040204" pitchFamily="34" charset="0"/>
              </a:rPr>
              <a:t>applications mobiles</a:t>
            </a:r>
            <a:r>
              <a:rPr lang="fr-FR">
                <a:latin typeface="Verdana" panose="020B0604030504040204" pitchFamily="34" charset="0"/>
                <a:ea typeface="Verdana" panose="020B0604030504040204" pitchFamily="34" charset="0"/>
              </a:rPr>
              <a:t>, elle est disponible sur le site internet de l’organisme qui a développé l’application ou apparaît avec d’autres informations disponibles lors du téléchargement de l’application. L’état de conformité est précisé au sein de l’application.</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Pour les </a:t>
            </a:r>
            <a:r>
              <a:rPr lang="fr-FR" b="1">
                <a:latin typeface="Verdana" panose="020B0604030504040204" pitchFamily="34" charset="0"/>
                <a:ea typeface="Verdana" panose="020B0604030504040204" pitchFamily="34" charset="0"/>
              </a:rPr>
              <a:t>autres services de communication au public en ligne</a:t>
            </a:r>
            <a:r>
              <a:rPr lang="fr-FR">
                <a:latin typeface="Verdana" panose="020B0604030504040204" pitchFamily="34" charset="0"/>
                <a:ea typeface="Verdana" panose="020B0604030504040204" pitchFamily="34" charset="0"/>
              </a:rPr>
              <a:t>, elle est disponible sur le site internet des organismes responsables de leur gestion ou de leur mise à disposition.</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La déclaration d’accessibilité fait l’objet d’un dépôt par le biais d’un téléservice selon les modalités arrêtées conjointement par le ministre chargé des personnes handicapées et le ministre chargé du numérique.</a:t>
            </a:r>
          </a:p>
          <a:p>
            <a:endParaRPr lang="fr-FR">
              <a:latin typeface="Verdana" panose="020B0604030504040204" pitchFamily="34" charset="0"/>
              <a:ea typeface="Verdana" panose="020B0604030504040204" pitchFamily="34" charset="0"/>
            </a:endParaRPr>
          </a:p>
          <a:p>
            <a:r>
              <a:rPr lang="fr-FR" b="1">
                <a:latin typeface="Verdana" panose="020B0604030504040204" pitchFamily="34" charset="0"/>
                <a:ea typeface="Verdana" panose="020B0604030504040204" pitchFamily="34" charset="0"/>
              </a:rPr>
              <a:t>Réponse aux usagers</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L’organisme concerné fournit en ligne aux utilisateurs la possibilité de faire des réclamations relatives à l’accessibilité de ses services de communication au public en ligne. Il accuse réception de ces réclamations conformément aux dispositions de l’article R112-3 du code des relations entre le public et l’Administration. L’accusé de réception comporte les informations mentionnées à l’article R112-5 du même code.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L’organisme concerné </a:t>
            </a:r>
            <a:r>
              <a:rPr lang="fr-FR" b="1">
                <a:latin typeface="Verdana" panose="020B0604030504040204" pitchFamily="34" charset="0"/>
                <a:ea typeface="Verdana" panose="020B0604030504040204" pitchFamily="34" charset="0"/>
              </a:rPr>
              <a:t>répond à toute réclamation dans un délai d’une semaine à compte de sa date d’envoi</a:t>
            </a:r>
            <a:r>
              <a:rPr lang="fr-FR">
                <a:latin typeface="Verdana" panose="020B0604030504040204" pitchFamily="34" charset="0"/>
                <a:ea typeface="Verdana" panose="020B0604030504040204" pitchFamily="34" charset="0"/>
              </a:rPr>
              <a:t>. Si la réclamation de l’utilisateur soulève une ou plusieurs questions complexes justifiant un délai d’examen plus long, la réponse indique un délai raisonnable pour la réponse définitive. Le caractère complexe des questions soulevées doit être dûment motivé.</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L’utilisateur doit s’identifier dans sa réclamation en suivant les prescriptions de l’article R112-9-1 du même code.</a:t>
            </a:r>
          </a:p>
          <a:p>
            <a:pPr marL="401638" lvl="1" indent="-171450">
              <a:buFont typeface="Arial" panose="020B0604020202020204" pitchFamily="34" charset="0"/>
              <a:buChar char="•"/>
            </a:pPr>
            <a:r>
              <a:rPr lang="fr-FR">
                <a:latin typeface="Verdana" panose="020B0604030504040204" pitchFamily="34" charset="0"/>
                <a:ea typeface="Verdana" panose="020B0604030504040204" pitchFamily="34" charset="0"/>
              </a:rPr>
              <a:t>Si les informations transmises par l’utilisateur dans sa réclamation sont incomplètes ou ne sont pas suffisamment claires, l’organisme concerné lui demande de les compléter ou de les clarifier et lui communique le délai raisonnable de traitement ou sa réponse définitive après réception des compléments demandés.</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latin typeface="Verdana"/>
                <a:ea typeface="Verdana"/>
              </a:rPr>
              <a:t>Source : https://</a:t>
            </a:r>
            <a:r>
              <a:rPr lang="fr-FR" err="1">
                <a:latin typeface="Verdana"/>
                <a:ea typeface="Verdana"/>
              </a:rPr>
              <a:t>design.numerique.gouv.fr</a:t>
            </a:r>
            <a:r>
              <a:rPr lang="fr-FR">
                <a:latin typeface="Verdana"/>
                <a:ea typeface="Verdana"/>
              </a:rPr>
              <a:t>/</a:t>
            </a:r>
            <a:r>
              <a:rPr lang="fr-FR" err="1">
                <a:latin typeface="Verdana"/>
                <a:ea typeface="Verdana"/>
              </a:rPr>
              <a:t>accessibilite-numerique</a:t>
            </a:r>
            <a:r>
              <a:rPr lang="fr-FR">
                <a:latin typeface="Verdana"/>
                <a:ea typeface="Verdana"/>
              </a:rPr>
              <a:t>/</a:t>
            </a:r>
            <a:r>
              <a:rPr lang="fr-FR" err="1">
                <a:latin typeface="Verdana"/>
                <a:ea typeface="Verdana"/>
              </a:rPr>
              <a:t>declaration-accessibilite</a:t>
            </a:r>
            <a:r>
              <a:rPr lang="fr-FR">
                <a:latin typeface="Verdana"/>
                <a:ea typeface="Verdana"/>
              </a:rPr>
              <a:t>/</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24</a:t>
            </a:fld>
            <a:endParaRPr lang="en-GB"/>
          </a:p>
        </p:txBody>
      </p:sp>
    </p:spTree>
    <p:extLst>
      <p:ext uri="{BB962C8B-B14F-4D97-AF65-F5344CB8AC3E}">
        <p14:creationId xmlns:p14="http://schemas.microsoft.com/office/powerpoint/2010/main" val="4213457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b="1">
                <a:latin typeface="Verdana" panose="020B0604030504040204" pitchFamily="34" charset="0"/>
                <a:ea typeface="Verdana" panose="020B0604030504040204" pitchFamily="34" charset="0"/>
                <a:cs typeface="Verdana" panose="020B0604030504040204" pitchFamily="34" charset="0"/>
              </a:rPr>
              <a:t>Début </a:t>
            </a:r>
            <a:r>
              <a:rPr lang="fr-FR">
                <a:latin typeface="Verdana" panose="020B0604030504040204" pitchFamily="34" charset="0"/>
                <a:ea typeface="Verdana" panose="020B0604030504040204" pitchFamily="34" charset="0"/>
                <a:cs typeface="Verdana" panose="020B0604030504040204" pitchFamily="34" charset="0"/>
              </a:rPr>
              <a:t>: 00:43 – Nom formateur 1</a:t>
            </a:r>
          </a:p>
          <a:p>
            <a:pPr>
              <a:defRPr/>
            </a:pPr>
            <a:r>
              <a:rPr lang="fr-FR" b="1">
                <a:latin typeface="Verdana" panose="020B0604030504040204" pitchFamily="34" charset="0"/>
                <a:ea typeface="Verdana" panose="020B0604030504040204" pitchFamily="34" charset="0"/>
                <a:cs typeface="Verdana" panose="020B0604030504040204" pitchFamily="34" charset="0"/>
              </a:rPr>
              <a:t>Durée : </a:t>
            </a:r>
            <a:r>
              <a:rPr lang="fr-FR">
                <a:latin typeface="Verdana" panose="020B0604030504040204" pitchFamily="34" charset="0"/>
                <a:ea typeface="Verdana" panose="020B0604030504040204" pitchFamily="34" charset="0"/>
                <a:cs typeface="Verdana" panose="020B0604030504040204" pitchFamily="34" charset="0"/>
              </a:rPr>
              <a:t>xx mn</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sz="1000" b="1">
              <a:latin typeface="Verdana" panose="020B0604030504040204" pitchFamily="34" charset="0"/>
              <a:ea typeface="Verdana" panose="020B0604030504040204" pitchFamily="34" charset="0"/>
              <a:cs typeface="Verdana" panose="020B0604030504040204" pitchFamily="34" charset="0"/>
            </a:endParaRPr>
          </a:p>
          <a:p>
            <a:endParaRPr lang="fr-FR" noProof="0">
              <a:latin typeface="Verdana" panose="020B0604030504040204" pitchFamily="34" charset="0"/>
              <a:ea typeface="Verdana" panose="020B0604030504040204" pitchFamily="34" charset="0"/>
              <a:cs typeface="Verdana" panose="020B0604030504040204" pitchFamily="34" charset="0"/>
            </a:endParaRPr>
          </a:p>
          <a:p>
            <a:r>
              <a:rPr lang="fr-FR" noProof="0">
                <a:latin typeface="Verdana" panose="020B0604030504040204" pitchFamily="34" charset="0"/>
                <a:ea typeface="Verdana" panose="020B0604030504040204" pitchFamily="34" charset="0"/>
                <a:cs typeface="Verdana" panose="020B0604030504040204" pitchFamily="34" charset="0"/>
              </a:rPr>
              <a:t>Et maintenant, comment tout cela se décline chez Orange. Quels engagements ont été pris par notre entreprise ?</a:t>
            </a: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25</a:t>
            </a:fld>
            <a:endParaRPr lang="en-GB"/>
          </a:p>
        </p:txBody>
      </p:sp>
    </p:spTree>
    <p:extLst>
      <p:ext uri="{BB962C8B-B14F-4D97-AF65-F5344CB8AC3E}">
        <p14:creationId xmlns:p14="http://schemas.microsoft.com/office/powerpoint/2010/main" val="3387485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none">
                <a:latin typeface="Verdana" panose="020B0604030504040204" pitchFamily="34" charset="0"/>
                <a:ea typeface="Verdana" panose="020B0604030504040204" pitchFamily="34" charset="0"/>
                <a:cs typeface="Verdana" panose="020B0604030504040204" pitchFamily="34" charset="0"/>
              </a:rPr>
              <a:t>Accord triennal d’Orange pour la période 2021 - 31/12/2023</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b="0" u="none">
                <a:latin typeface="Verdana" panose="020B0604030504040204" pitchFamily="34" charset="0"/>
                <a:ea typeface="Verdana" panose="020B0604030504040204" pitchFamily="34" charset="0"/>
                <a:cs typeface="Verdana" panose="020B0604030504040204" pitchFamily="34" charset="0"/>
              </a:rPr>
              <a:t>Avenant proposé pour prolonger l’accord triennal d’un an =&gt; jusqu’au 01/01/2025</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b="0" u="none">
                <a:latin typeface="Verdana" panose="020B0604030504040204" pitchFamily="34" charset="0"/>
                <a:ea typeface="Verdana" panose="020B0604030504040204" pitchFamily="34" charset="0"/>
                <a:cs typeface="Verdana" panose="020B0604030504040204" pitchFamily="34" charset="0"/>
              </a:rPr>
              <a:t>Parmi les engagements d'Orange, il y a :</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b="0" u="none">
                <a:latin typeface="Verdana" panose="020B0604030504040204" pitchFamily="34" charset="0"/>
                <a:ea typeface="Verdana" panose="020B0604030504040204" pitchFamily="34" charset="0"/>
                <a:cs typeface="Verdana" panose="020B0604030504040204" pitchFamily="34" charset="0"/>
              </a:rPr>
              <a:t>- une politique </a:t>
            </a: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ambitieuse en matière de recrutement et d’intégration que Orange mène depuis 15 ans </a:t>
            </a:r>
            <a:r>
              <a:rPr lang="fr-FR" b="1" u="none">
                <a:latin typeface="Verdana" panose="020B0604030504040204" pitchFamily="34" charset="0"/>
                <a:ea typeface="Verdana" panose="020B0604030504040204" pitchFamily="34" charset="0"/>
                <a:cs typeface="Verdana" panose="020B0604030504040204" pitchFamily="34" charset="0"/>
              </a:rPr>
              <a:t>=&gt; le taux d'emploi global de salariés en situation de handicap en 2023 est de 6,46%</a:t>
            </a:r>
          </a:p>
          <a:p>
            <a:r>
              <a:rPr lang="fr-FR" b="1" u="none">
                <a:latin typeface="Verdana" panose="020B0604030504040204" pitchFamily="34" charset="0"/>
                <a:ea typeface="Verdana" panose="020B0604030504040204" pitchFamily="34" charset="0"/>
                <a:cs typeface="Verdana" panose="020B0604030504040204" pitchFamily="34" charset="0"/>
              </a:rPr>
              <a:t>- Orange s'est engagée aussi à :</a:t>
            </a:r>
          </a:p>
          <a:p>
            <a:r>
              <a:rPr lang="fr-FR" b="1" u="none">
                <a:latin typeface="Verdana" panose="020B0604030504040204" pitchFamily="34" charset="0"/>
                <a:ea typeface="Verdana" panose="020B0604030504040204" pitchFamily="34" charset="0"/>
                <a:cs typeface="Verdana" panose="020B0604030504040204" pitchFamily="34" charset="0"/>
              </a:rPr>
              <a:t>	-  améliorer l'accessibilité aux informations , aux outils et postes de travail</a:t>
            </a:r>
          </a:p>
          <a:p>
            <a:r>
              <a:rPr lang="fr-FR" b="1" u="none">
                <a:latin typeface="Verdana" panose="020B0604030504040204" pitchFamily="34" charset="0"/>
                <a:ea typeface="Verdana" panose="020B0604030504040204" pitchFamily="34" charset="0"/>
                <a:cs typeface="Verdana" panose="020B0604030504040204" pitchFamily="34" charset="0"/>
              </a:rPr>
              <a:t>	- sensibiliser, former, communiquer</a:t>
            </a:r>
          </a:p>
          <a:p>
            <a:r>
              <a:rPr lang="fr-FR" b="1" u="none">
                <a:latin typeface="Verdana" panose="020B0604030504040204" pitchFamily="34" charset="0"/>
                <a:ea typeface="Verdana" panose="020B0604030504040204" pitchFamily="34" charset="0"/>
                <a:cs typeface="Verdana" panose="020B0604030504040204" pitchFamily="34" charset="0"/>
              </a:rPr>
              <a:t>	- soutenir les acteurs internes</a:t>
            </a:r>
          </a:p>
          <a:p>
            <a:r>
              <a:rPr lang="fr-FR" b="1" u="none">
                <a:latin typeface="Verdana" panose="020B0604030504040204" pitchFamily="34" charset="0"/>
                <a:ea typeface="Verdana" panose="020B0604030504040204" pitchFamily="34" charset="0"/>
                <a:cs typeface="Verdana" panose="020B0604030504040204" pitchFamily="34" charset="0"/>
              </a:rPr>
              <a:t>	- développer l'expertise</a:t>
            </a:r>
          </a:p>
          <a:p>
            <a:r>
              <a:rPr lang="fr-FR" b="1" u="none">
                <a:latin typeface="Verdana" panose="020B0604030504040204" pitchFamily="34" charset="0"/>
                <a:ea typeface="Verdana" panose="020B0604030504040204" pitchFamily="34" charset="0"/>
                <a:cs typeface="Verdana" panose="020B0604030504040204" pitchFamily="34" charset="0"/>
              </a:rPr>
              <a:t>	- innover et mettre à disposition les innovations</a:t>
            </a:r>
          </a:p>
          <a:p>
            <a:r>
              <a:rPr lang="fr-FR" b="1" u="none">
                <a:latin typeface="Verdana" panose="020B0604030504040204" pitchFamily="34" charset="0"/>
                <a:ea typeface="Verdana" panose="020B0604030504040204" pitchFamily="34" charset="0"/>
                <a:cs typeface="Verdana" panose="020B0604030504040204" pitchFamily="34" charset="0"/>
              </a:rPr>
              <a:t>	- acheter responsable</a:t>
            </a:r>
          </a:p>
          <a:p>
            <a:r>
              <a:rPr lang="fr-FR" u="none">
                <a:latin typeface="Verdana" panose="020B0604030504040204" pitchFamily="34" charset="0"/>
                <a:ea typeface="Verdana" panose="020B0604030504040204" pitchFamily="34" charset="0"/>
                <a:cs typeface="Verdana" panose="020B0604030504040204" pitchFamily="34" charset="0"/>
              </a:rPr>
              <a:t>----------------------</a:t>
            </a:r>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b="1" u="sng">
                <a:latin typeface="Verdana" panose="020B0604030504040204" pitchFamily="34" charset="0"/>
                <a:ea typeface="Verdana" panose="020B0604030504040204" pitchFamily="34" charset="0"/>
                <a:cs typeface="Verdana" panose="020B0604030504040204" pitchFamily="34" charset="0"/>
              </a:rPr>
              <a:t>Communiqué de l’accord triennal d’Orange - 2021-&gt; 31/12/2023</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latin typeface="Verdana" panose="020B0604030504040204" pitchFamily="34" charset="0"/>
                <a:ea typeface="Verdana" panose="020B0604030504040204" pitchFamily="34" charset="0"/>
                <a:cs typeface="Verdana" panose="020B0604030504040204" pitchFamily="34" charset="0"/>
              </a:rPr>
              <a:t>(Source : </a:t>
            </a:r>
            <a:r>
              <a:rPr kumimoji="0" lang="fr-FR"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hlinkClick r:id="rId3"/>
              </a:rPr>
              <a:t>https://newsroom.orange.com/orange-signe-un-nouvel-accord-triennal-pour-lemploi-et-linsertion-des-personnes-en-situation-de-handicap-et-la-lutte-contre-les-discriminations/</a:t>
            </a:r>
            <a:endParaRPr kumimoji="0" lang="fr-FR"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endParaRPr lang="fr-FR" b="1">
              <a:latin typeface="Verdana" panose="020B0604030504040204" pitchFamily="34" charset="0"/>
              <a:ea typeface="Verdana" panose="020B0604030504040204" pitchFamily="34" charset="0"/>
              <a:cs typeface="Verdana" panose="020B0604030504040204" pitchFamily="34" charset="0"/>
            </a:endParaRPr>
          </a:p>
          <a:p>
            <a:pPr marL="212725" lvl="2" indent="0" algn="l" fontAlgn="base">
              <a:buFontTx/>
              <a:buNone/>
            </a:pP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 Orange a signé avec les organisations syndicales CFDT, CGT, FO et SUD un nouvel accord pour l’emploi et l’insertion des personnes en situation de handicap ainsi que pour la lutte contre les discriminations. Cet accord s’applique aux salariés de l’Unité Economique et Sociale (UES)* d’Orange SA jusqu’en 2023.</a:t>
            </a:r>
          </a:p>
          <a:p>
            <a:pPr marL="212725" lvl="2" indent="0" algn="l" fontAlgn="base">
              <a:buFontTx/>
              <a:buNone/>
            </a:pPr>
            <a:endPar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212725" lvl="2" indent="0" algn="l" fontAlgn="base">
              <a:buFontTx/>
              <a:buNone/>
            </a:pP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Engagé depuis plus de 15 ans, pour l’insertion et l’emploi des personnes en situation de handicap, Orange poursuit sa politique ambitieuse en matière de recrutement et d’intégration. 3,6% des recrutements en CDI et 2,6% des recrutements d’alternants seront consacrés aux personnes en situation de handicap sur la période 2021-2023.</a:t>
            </a:r>
          </a:p>
          <a:p>
            <a:pPr marL="212725" lvl="2" indent="0" algn="l" fontAlgn="base">
              <a:buFontTx/>
              <a:buNone/>
            </a:pP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Orange réaffirme également par cet accord son engagement en matière de lutte contre toutes les formes de discriminations afin de donner à chacune et chacun les mêmes opportunités de réussite professionnelle.</a:t>
            </a:r>
          </a:p>
          <a:p>
            <a:pPr marL="212725" lvl="2" indent="0" algn="l" fontAlgn="base">
              <a:buFontTx/>
              <a:buNone/>
            </a:pP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Afin de faire évoluer le regard, les attitudes et les comportements face au handicap, Orange va accentuer et digitaliser ses programmes de formation pour les rendre accessibles au plus grand nombre. Orange poursuit également sa participation aux événements nationaux et internationaux tels que la semaine européenne pour l’emploi des personnes handicapées ou encore le </a:t>
            </a:r>
            <a:r>
              <a:rPr lang="fr-FR" b="0" i="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DuoDay</a:t>
            </a: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p>
            <a:pPr marL="212725" lvl="2" indent="0" algn="l" fontAlgn="base">
              <a:buFontTx/>
              <a:buNone/>
            </a:pP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A l’occasion de la signature de cet accord, Gervais </a:t>
            </a:r>
            <a:r>
              <a:rPr lang="fr-FR" b="0" i="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Pellissier</a:t>
            </a: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 Directeur Général Délégué, Directeur des Ressources Humaines et de la Transformation a déclaré : « Je me réjouis de la signature de ce nouvel accord pour l’emploi et l’insertion des personnes en situation de handicap et la lutte contre les discriminations. Avec un taux d’emploi global de salariés en situation de handicap de 6,7%, en France en 2020, je suis convaincu que la diversité des profils qui constituent notre entreprise est une richesse. Afin de maintenir et de renforcer cette richesse, il est important de prévenir toutes formes de discriminations. Cet accord confirme notre volonté d’aller plus loin sur les questions de handicap et de lutte contre les discriminations afin de faire de notre société, au sens large, une société plus inclusive ».</a:t>
            </a:r>
          </a:p>
          <a:p>
            <a:pPr marL="212725" lvl="2" indent="0" algn="l" fontAlgn="base">
              <a:buFontTx/>
              <a:buNone/>
            </a:pP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En France, Orange emploie plus de 4 800 salariés en situation de handicap qui sont accompagnés, de leur insertion dans l’entreprise jusqu’à l’accessibilité de leur environnement de travail, par plus de 120 correspondants. Depuis 2017, Orange a recruté en CDI 148 salariés en situation de handicap.</a:t>
            </a:r>
          </a:p>
          <a:p>
            <a:pPr marL="212725" lvl="2" indent="0" algn="l" fontAlgn="base">
              <a:buFontTx/>
              <a:buNone/>
            </a:pPr>
            <a:r>
              <a:rPr lang="fr-FR" b="0" i="0">
                <a:solidFill>
                  <a:srgbClr val="000000"/>
                </a:solidFill>
                <a:effectLst/>
                <a:latin typeface="Verdana" panose="020B0604030504040204" pitchFamily="34" charset="0"/>
                <a:ea typeface="Verdana" panose="020B0604030504040204" pitchFamily="34" charset="0"/>
                <a:cs typeface="Verdana" panose="020B0604030504040204" pitchFamily="34" charset="0"/>
              </a:rPr>
              <a:t>*  L’UES regroupe les salariés d’Orange SA et Orange Caraïbe »</a:t>
            </a:r>
          </a:p>
          <a:p>
            <a:pPr marL="212725" lvl="2" indent="0">
              <a:buFontTx/>
              <a:buNone/>
            </a:pPr>
            <a:endParaRPr lang="fr-FR">
              <a:latin typeface="Verdana" panose="020B0604030504040204" pitchFamily="34" charset="0"/>
              <a:ea typeface="Verdana" panose="020B0604030504040204" pitchFamily="34" charset="0"/>
              <a:cs typeface="Verdana" panose="020B0604030504040204" pitchFamily="34" charset="0"/>
            </a:endParaRPr>
          </a:p>
          <a:p>
            <a:r>
              <a:rPr lang="fr-FR" b="1" u="sng">
                <a:latin typeface="Verdana" panose="020B0604030504040204" pitchFamily="34" charset="0"/>
                <a:ea typeface="Verdana" panose="020B0604030504040204" pitchFamily="34" charset="0"/>
                <a:cs typeface="Verdana" panose="020B0604030504040204" pitchFamily="34" charset="0"/>
              </a:rPr>
              <a:t>Avenant proposé pour prolonger l’accord triennal 2021</a:t>
            </a:r>
            <a:r>
              <a:rPr lang="fr-FR" b="1" u="sng">
                <a:latin typeface="Verdana" panose="020B0604030504040204" pitchFamily="34" charset="0"/>
                <a:ea typeface="Verdana" panose="020B0604030504040204" pitchFamily="34" charset="0"/>
                <a:cs typeface="Verdana" panose="020B0604030504040204" pitchFamily="34" charset="0"/>
                <a:sym typeface="Wingdings" pitchFamily="2" charset="2"/>
              </a:rPr>
              <a:t> </a:t>
            </a:r>
            <a:r>
              <a:rPr lang="fr-FR" b="1" u="sng">
                <a:latin typeface="Verdana" panose="020B0604030504040204" pitchFamily="34" charset="0"/>
                <a:ea typeface="Verdana" panose="020B0604030504040204" pitchFamily="34" charset="0"/>
                <a:cs typeface="Verdana" panose="020B0604030504040204" pitchFamily="34" charset="0"/>
              </a:rPr>
              <a:t>2023</a:t>
            </a:r>
          </a:p>
          <a:p>
            <a:r>
              <a:rPr lang="fr-FR">
                <a:latin typeface="Verdana" panose="020B0604030504040204" pitchFamily="34" charset="0"/>
                <a:ea typeface="Verdana" panose="020B0604030504040204" pitchFamily="34" charset="0"/>
                <a:cs typeface="Verdana" panose="020B0604030504040204" pitchFamily="34" charset="0"/>
              </a:rPr>
              <a:t>(Source : http://</a:t>
            </a:r>
            <a:r>
              <a:rPr lang="fr-FR" err="1">
                <a:latin typeface="Verdana" panose="020B0604030504040204" pitchFamily="34" charset="0"/>
                <a:ea typeface="Verdana" panose="020B0604030504040204" pitchFamily="34" charset="0"/>
                <a:cs typeface="Verdana" panose="020B0604030504040204" pitchFamily="34" charset="0"/>
              </a:rPr>
              <a:t>www.focom-orange.fr</a:t>
            </a:r>
            <a:r>
              <a:rPr lang="fr-FR">
                <a:latin typeface="Verdana" panose="020B0604030504040204" pitchFamily="34" charset="0"/>
                <a:ea typeface="Verdana" panose="020B0604030504040204" pitchFamily="34" charset="0"/>
                <a:cs typeface="Verdana" panose="020B0604030504040204" pitchFamily="34" charset="0"/>
              </a:rPr>
              <a:t>/accord-triennal-handicap-</a:t>
            </a:r>
            <a:r>
              <a:rPr lang="fr-FR" err="1">
                <a:latin typeface="Verdana" panose="020B0604030504040204" pitchFamily="34" charset="0"/>
                <a:ea typeface="Verdana" panose="020B0604030504040204" pitchFamily="34" charset="0"/>
                <a:cs typeface="Verdana" panose="020B0604030504040204" pitchFamily="34" charset="0"/>
              </a:rPr>
              <a:t>protegeons</a:t>
            </a:r>
            <a:r>
              <a:rPr lang="fr-FR">
                <a:latin typeface="Verdana" panose="020B0604030504040204" pitchFamily="34" charset="0"/>
                <a:ea typeface="Verdana" panose="020B0604030504040204" pitchFamily="34" charset="0"/>
                <a:cs typeface="Verdana" panose="020B0604030504040204" pitchFamily="34" charset="0"/>
              </a:rPr>
              <a:t>-les-droits-des-salaries/#:~:</a:t>
            </a:r>
            <a:r>
              <a:rPr lang="fr-FR" err="1">
                <a:latin typeface="Verdana" panose="020B0604030504040204" pitchFamily="34" charset="0"/>
                <a:ea typeface="Verdana" panose="020B0604030504040204" pitchFamily="34" charset="0"/>
                <a:cs typeface="Verdana" panose="020B0604030504040204" pitchFamily="34" charset="0"/>
              </a:rPr>
              <a:t>text</a:t>
            </a:r>
            <a:r>
              <a:rPr lang="fr-FR">
                <a:latin typeface="Verdana" panose="020B0604030504040204" pitchFamily="34" charset="0"/>
                <a:ea typeface="Verdana" panose="020B0604030504040204" pitchFamily="34" charset="0"/>
                <a:cs typeface="Verdana" panose="020B0604030504040204" pitchFamily="34" charset="0"/>
              </a:rPr>
              <a:t>=Ce%20nouvel%20avenant%20prolongera%20les,lieu%20le%204%20septembre%202023)</a:t>
            </a:r>
          </a:p>
          <a:p>
            <a:endParaRPr lang="fr-FR">
              <a:latin typeface="Verdana" panose="020B0604030504040204" pitchFamily="34" charset="0"/>
              <a:ea typeface="Verdana" panose="020B0604030504040204" pitchFamily="34" charset="0"/>
              <a:cs typeface="Verdana" panose="020B0604030504040204" pitchFamily="34" charset="0"/>
            </a:endParaRPr>
          </a:p>
          <a:p>
            <a:pPr marL="212725" lvl="2" indent="0">
              <a:buFontTx/>
              <a:buNone/>
            </a:pPr>
            <a:r>
              <a:rPr lang="fr-FR" b="1">
                <a:latin typeface="Verdana" panose="020B0604030504040204" pitchFamily="34" charset="0"/>
                <a:ea typeface="Verdana" panose="020B0604030504040204" pitchFamily="34" charset="0"/>
                <a:cs typeface="Verdana" panose="020B0604030504040204" pitchFamily="34" charset="0"/>
              </a:rPr>
              <a:t>20/07/2023</a:t>
            </a:r>
            <a:r>
              <a:rPr lang="fr-FR" b="0">
                <a:latin typeface="Verdana" panose="020B0604030504040204" pitchFamily="34" charset="0"/>
                <a:ea typeface="Verdana" panose="020B0604030504040204" pitchFamily="34" charset="0"/>
                <a:cs typeface="Verdana" panose="020B0604030504040204" pitchFamily="34" charset="0"/>
              </a:rPr>
              <a:t> : </a:t>
            </a:r>
            <a:r>
              <a:rPr lang="fr-FR" b="0" i="0" err="1">
                <a:solidFill>
                  <a:srgbClr val="333333"/>
                </a:solidFill>
                <a:effectLst/>
                <a:latin typeface="Verdana" panose="020B0604030504040204" pitchFamily="34" charset="0"/>
                <a:ea typeface="Verdana" panose="020B0604030504040204" pitchFamily="34" charset="0"/>
                <a:cs typeface="Verdana" panose="020B0604030504040204" pitchFamily="34" charset="0"/>
              </a:rPr>
              <a:t>FOCom</a:t>
            </a:r>
            <a:r>
              <a:rPr lang="fr-FR" b="0" i="0">
                <a:solidFill>
                  <a:srgbClr val="333333"/>
                </a:solidFill>
                <a:effectLst/>
                <a:latin typeface="Verdana" panose="020B0604030504040204" pitchFamily="34" charset="0"/>
                <a:ea typeface="Verdana" panose="020B0604030504040204" pitchFamily="34" charset="0"/>
                <a:cs typeface="Verdana" panose="020B0604030504040204" pitchFamily="34" charset="0"/>
              </a:rPr>
              <a:t> a obtenu qu’un avenant soit proposé pour prolonger l’ accord triennal Handicap Orange SA de 2021 qui prend fin au 31 décembre 2023. Cette année supplémentaire permettrait de </a:t>
            </a:r>
            <a:r>
              <a:rPr lang="fr-FR" b="1" i="0">
                <a:solidFill>
                  <a:srgbClr val="333333"/>
                </a:solidFill>
                <a:effectLst/>
                <a:latin typeface="Verdana" panose="020B0604030504040204" pitchFamily="34" charset="0"/>
                <a:ea typeface="Verdana" panose="020B0604030504040204" pitchFamily="34" charset="0"/>
                <a:cs typeface="Verdana" panose="020B0604030504040204" pitchFamily="34" charset="0"/>
              </a:rPr>
              <a:t>conserver et protéger les droits actuels</a:t>
            </a:r>
            <a:r>
              <a:rPr lang="fr-FR" b="0" i="0">
                <a:solidFill>
                  <a:srgbClr val="333333"/>
                </a:solidFill>
                <a:effectLst/>
                <a:latin typeface="Verdana" panose="020B0604030504040204" pitchFamily="34" charset="0"/>
                <a:ea typeface="Verdana" panose="020B0604030504040204" pitchFamily="34" charset="0"/>
                <a:cs typeface="Verdana" panose="020B0604030504040204" pitchFamily="34" charset="0"/>
              </a:rPr>
              <a:t> : engagement de recrutement, ASA pour effectuer les actes médicaux, accompagnement personnalisé de carrière, aides matérielles et financières pour les situations de travail….  Ce nouvel avenant </a:t>
            </a:r>
            <a:r>
              <a:rPr lang="fr-FR" b="1" i="0">
                <a:solidFill>
                  <a:srgbClr val="333333"/>
                </a:solidFill>
                <a:effectLst/>
                <a:latin typeface="Verdana" panose="020B0604030504040204" pitchFamily="34" charset="0"/>
                <a:ea typeface="Verdana" panose="020B0604030504040204" pitchFamily="34" charset="0"/>
                <a:cs typeface="Verdana" panose="020B0604030504040204" pitchFamily="34" charset="0"/>
              </a:rPr>
              <a:t>prolongera les entrées possibles dans le dispositif TPSH jusqu’au 1</a:t>
            </a:r>
            <a:r>
              <a:rPr lang="fr-FR" b="1" i="0" baseline="30000">
                <a:solidFill>
                  <a:srgbClr val="333333"/>
                </a:solidFill>
                <a:effectLst/>
                <a:latin typeface="Verdana" panose="020B0604030504040204" pitchFamily="34" charset="0"/>
                <a:ea typeface="Verdana" panose="020B0604030504040204" pitchFamily="34" charset="0"/>
                <a:cs typeface="Verdana" panose="020B0604030504040204" pitchFamily="34" charset="0"/>
              </a:rPr>
              <a:t>er</a:t>
            </a:r>
            <a:r>
              <a:rPr lang="fr-FR" b="1" i="0">
                <a:solidFill>
                  <a:srgbClr val="333333"/>
                </a:solidFill>
                <a:effectLst/>
                <a:latin typeface="Verdana" panose="020B0604030504040204" pitchFamily="34" charset="0"/>
                <a:ea typeface="Verdana" panose="020B0604030504040204" pitchFamily="34" charset="0"/>
                <a:cs typeface="Verdana" panose="020B0604030504040204" pitchFamily="34" charset="0"/>
              </a:rPr>
              <a:t> janvier 2025 au lieu du 1</a:t>
            </a:r>
            <a:r>
              <a:rPr lang="fr-FR" b="1" i="0" baseline="30000">
                <a:solidFill>
                  <a:srgbClr val="333333"/>
                </a:solidFill>
                <a:effectLst/>
                <a:latin typeface="Verdana" panose="020B0604030504040204" pitchFamily="34" charset="0"/>
                <a:ea typeface="Verdana" panose="020B0604030504040204" pitchFamily="34" charset="0"/>
                <a:cs typeface="Verdana" panose="020B0604030504040204" pitchFamily="34" charset="0"/>
              </a:rPr>
              <a:t>er</a:t>
            </a:r>
            <a:r>
              <a:rPr lang="fr-FR" b="1" i="0">
                <a:solidFill>
                  <a:srgbClr val="333333"/>
                </a:solidFill>
                <a:effectLst/>
                <a:latin typeface="Verdana" panose="020B0604030504040204" pitchFamily="34" charset="0"/>
                <a:ea typeface="Verdana" panose="020B0604030504040204" pitchFamily="34" charset="0"/>
                <a:cs typeface="Verdana" panose="020B0604030504040204" pitchFamily="34" charset="0"/>
              </a:rPr>
              <a:t> janvier 2024</a:t>
            </a:r>
            <a:r>
              <a:rPr lang="fr-FR" b="0" i="0">
                <a:solidFill>
                  <a:srgbClr val="333333"/>
                </a:solidFill>
                <a:effectLst/>
                <a:latin typeface="Verdana" panose="020B0604030504040204" pitchFamily="34" charset="0"/>
                <a:ea typeface="Verdana" panose="020B0604030504040204" pitchFamily="34" charset="0"/>
                <a:cs typeface="Verdana" panose="020B0604030504040204" pitchFamily="34" charset="0"/>
              </a:rPr>
              <a:t>, avec les mêmes règles que l’accord actuel : formules 65 %, 75 % et 80 %.</a:t>
            </a:r>
          </a:p>
          <a:p>
            <a:pPr marL="212725" lvl="2" indent="0" algn="just">
              <a:buFontTx/>
              <a:buNone/>
            </a:pPr>
            <a:r>
              <a:rPr lang="fr-FR" b="0" i="0">
                <a:solidFill>
                  <a:srgbClr val="333333"/>
                </a:solidFill>
                <a:effectLst/>
                <a:latin typeface="Verdana" panose="020B0604030504040204" pitchFamily="34" charset="0"/>
                <a:ea typeface="Verdana" panose="020B0604030504040204" pitchFamily="34" charset="0"/>
                <a:cs typeface="Verdana" panose="020B0604030504040204" pitchFamily="34" charset="0"/>
              </a:rPr>
              <a:t>La séance pour la prorogation de l’accord aura lieu le 4 septembre 2023. </a:t>
            </a:r>
            <a:r>
              <a:rPr lang="fr-FR" b="1" i="0" err="1">
                <a:solidFill>
                  <a:srgbClr val="333333"/>
                </a:solidFill>
                <a:effectLst/>
                <a:latin typeface="Verdana" panose="020B0604030504040204" pitchFamily="34" charset="0"/>
                <a:ea typeface="Verdana" panose="020B0604030504040204" pitchFamily="34" charset="0"/>
                <a:cs typeface="Verdana" panose="020B0604030504040204" pitchFamily="34" charset="0"/>
              </a:rPr>
              <a:t>FOCom</a:t>
            </a:r>
            <a:r>
              <a:rPr lang="fr-FR" b="1" i="0">
                <a:solidFill>
                  <a:srgbClr val="333333"/>
                </a:solidFill>
                <a:effectLst/>
                <a:latin typeface="Verdana" panose="020B0604030504040204" pitchFamily="34" charset="0"/>
                <a:ea typeface="Verdana" panose="020B0604030504040204" pitchFamily="34" charset="0"/>
                <a:cs typeface="Verdana" panose="020B0604030504040204" pitchFamily="34" charset="0"/>
              </a:rPr>
              <a:t> prendra ses responsabilités en signant ce nouvel avenant et demandera à la direction un engagement de négociation d’un nouvel accord Handicap, </a:t>
            </a:r>
            <a:r>
              <a:rPr lang="fr-FR" b="0" i="0">
                <a:solidFill>
                  <a:srgbClr val="333333"/>
                </a:solidFill>
                <a:effectLst/>
                <a:latin typeface="Verdana" panose="020B0604030504040204" pitchFamily="34" charset="0"/>
                <a:ea typeface="Verdana" panose="020B0604030504040204" pitchFamily="34" charset="0"/>
                <a:cs typeface="Verdana" panose="020B0604030504040204" pitchFamily="34" charset="0"/>
              </a:rPr>
              <a:t>pour l’amélioration de tous les dispositifs.</a:t>
            </a:r>
          </a:p>
          <a:p>
            <a:pPr algn="l"/>
            <a:endParaRPr lang="fr-FR" b="0" i="0" u="none" strike="noStrike">
              <a:solidFill>
                <a:srgbClr val="272727"/>
              </a:solidFill>
              <a:effectLst/>
              <a:latin typeface="Verdana" panose="020B0604030504040204" pitchFamily="34" charset="0"/>
              <a:ea typeface="Verdana" panose="020B0604030504040204" pitchFamily="34" charset="0"/>
              <a:cs typeface="Verdana" panose="020B0604030504040204" pitchFamily="34" charset="0"/>
            </a:endParaRPr>
          </a:p>
          <a:p>
            <a:pPr algn="l"/>
            <a:r>
              <a:rPr lang="fr-FR" b="0" i="0" u="none" strike="noStrike">
                <a:solidFill>
                  <a:srgbClr val="272727"/>
                </a:solidFill>
                <a:effectLst/>
                <a:latin typeface="Verdana" panose="020B0604030504040204" pitchFamily="34" charset="0"/>
                <a:ea typeface="Verdana" panose="020B0604030504040204" pitchFamily="34" charset="0"/>
                <a:cs typeface="Verdana" panose="020B0604030504040204" pitchFamily="34" charset="0"/>
              </a:rPr>
              <a:t>-------------------------------------</a:t>
            </a:r>
          </a:p>
          <a:p>
            <a:pPr algn="l"/>
            <a:r>
              <a:rPr lang="fr-FR" b="0" i="0" u="sng" strike="noStrike">
                <a:solidFill>
                  <a:srgbClr val="272727"/>
                </a:solidFill>
                <a:effectLst/>
                <a:latin typeface="Verdana" panose="020B0604030504040204" pitchFamily="34" charset="0"/>
                <a:ea typeface="Verdana" panose="020B0604030504040204" pitchFamily="34" charset="0"/>
                <a:cs typeface="Verdana" panose="020B0604030504040204" pitchFamily="34" charset="0"/>
              </a:rPr>
              <a:t>Infos en plus </a:t>
            </a:r>
            <a:r>
              <a:rPr lang="fr-FR" b="0" i="0" u="none" strike="noStrike">
                <a:solidFill>
                  <a:srgbClr val="272727"/>
                </a:solidFill>
                <a:effectLst/>
                <a:latin typeface="Verdana" panose="020B0604030504040204" pitchFamily="34" charset="0"/>
                <a:ea typeface="Verdana" panose="020B0604030504040204" pitchFamily="34" charset="0"/>
                <a:cs typeface="Verdana" panose="020B0604030504040204" pitchFamily="34" charset="0"/>
              </a:rPr>
              <a:t>: </a:t>
            </a:r>
            <a:br>
              <a:rPr lang="fr-FR" b="0" i="0" u="none" strike="noStrike">
                <a:solidFill>
                  <a:srgbClr val="272727"/>
                </a:solidFill>
                <a:effectLst/>
                <a:latin typeface="Verdana" panose="020B0604030504040204" pitchFamily="34" charset="0"/>
                <a:ea typeface="Verdana" panose="020B0604030504040204" pitchFamily="34" charset="0"/>
                <a:cs typeface="Verdana" panose="020B0604030504040204" pitchFamily="34" charset="0"/>
              </a:rPr>
            </a:br>
            <a:r>
              <a:rPr lang="fr-FR" b="0" i="0" u="none" strike="noStrike">
                <a:solidFill>
                  <a:srgbClr val="272727"/>
                </a:solidFill>
                <a:effectLst/>
                <a:latin typeface="Verdana" panose="020B0604030504040204" pitchFamily="34" charset="0"/>
                <a:ea typeface="Verdana" panose="020B0604030504040204" pitchFamily="34" charset="0"/>
                <a:cs typeface="Verdana" panose="020B0604030504040204" pitchFamily="34" charset="0"/>
              </a:rPr>
              <a:t>(Source : </a:t>
            </a:r>
            <a:r>
              <a:rPr lang="fr-FR">
                <a:latin typeface="Verdana" panose="020B0604030504040204" pitchFamily="34" charset="0"/>
                <a:ea typeface="Verdana" panose="020B0604030504040204" pitchFamily="34" charset="0"/>
                <a:cs typeface="Verdana" panose="020B0604030504040204" pitchFamily="34" charset="0"/>
              </a:rPr>
              <a:t>https://</a:t>
            </a:r>
            <a:r>
              <a:rPr lang="fr-FR" err="1">
                <a:latin typeface="Verdana" panose="020B0604030504040204" pitchFamily="34" charset="0"/>
                <a:ea typeface="Verdana" panose="020B0604030504040204" pitchFamily="34" charset="0"/>
                <a:cs typeface="Verdana" panose="020B0604030504040204" pitchFamily="34" charset="0"/>
              </a:rPr>
              <a:t>www.orange.com</a:t>
            </a:r>
            <a:r>
              <a:rPr lang="fr-FR">
                <a:latin typeface="Verdana" panose="020B0604030504040204" pitchFamily="34" charset="0"/>
                <a:ea typeface="Verdana" panose="020B0604030504040204" pitchFamily="34" charset="0"/>
                <a:cs typeface="Verdana" panose="020B0604030504040204" pitchFamily="34" charset="0"/>
              </a:rPr>
              <a:t>/sites/</a:t>
            </a:r>
            <a:r>
              <a:rPr lang="fr-FR" err="1">
                <a:latin typeface="Verdana" panose="020B0604030504040204" pitchFamily="34" charset="0"/>
                <a:ea typeface="Verdana" panose="020B0604030504040204" pitchFamily="34" charset="0"/>
                <a:cs typeface="Verdana" panose="020B0604030504040204" pitchFamily="34" charset="0"/>
              </a:rPr>
              <a:t>orangecom</a:t>
            </a:r>
            <a:r>
              <a:rPr lang="fr-FR">
                <a:latin typeface="Verdana" panose="020B0604030504040204" pitchFamily="34" charset="0"/>
                <a:ea typeface="Verdana" panose="020B0604030504040204" pitchFamily="34" charset="0"/>
                <a:cs typeface="Verdana" panose="020B0604030504040204" pitchFamily="34" charset="0"/>
              </a:rPr>
              <a:t>/files/2022-05/Orange%20Schema%20pluriannuel%20d%20accessibilite%202020%20-%202022%2004.pdf)</a:t>
            </a:r>
          </a:p>
          <a:p>
            <a:pPr algn="l"/>
            <a:endParaRPr lang="fr-FR" b="1">
              <a:latin typeface="Verdana" panose="020B0604030504040204" pitchFamily="34" charset="0"/>
              <a:ea typeface="Verdana" panose="020B0604030504040204" pitchFamily="34" charset="0"/>
              <a:cs typeface="Verdana" panose="020B0604030504040204" pitchFamily="34" charset="0"/>
            </a:endParaRPr>
          </a:p>
          <a:p>
            <a:pPr marL="212725" lvl="2" indent="0" algn="l">
              <a:buFontTx/>
              <a:buNone/>
            </a:pPr>
            <a:r>
              <a:rPr lang="fr-FR" b="1">
                <a:latin typeface="Verdana" panose="020B0604030504040204" pitchFamily="34" charset="0"/>
                <a:ea typeface="Verdana" panose="020B0604030504040204" pitchFamily="34" charset="0"/>
                <a:cs typeface="Verdana" panose="020B0604030504040204" pitchFamily="34" charset="0"/>
              </a:rPr>
              <a:t>Période 2020-&gt;2022 :</a:t>
            </a:r>
            <a:endParaRPr lang="fr-FR">
              <a:latin typeface="Verdana" panose="020B0604030504040204" pitchFamily="34" charset="0"/>
              <a:ea typeface="Verdana" panose="020B0604030504040204" pitchFamily="34" charset="0"/>
              <a:cs typeface="Verdana" panose="020B0604030504040204" pitchFamily="34" charset="0"/>
            </a:endParaRPr>
          </a:p>
          <a:p>
            <a:pPr marL="747713" lvl="4" indent="-171450">
              <a:buFont typeface="Arial" panose="020B0604020202020204" pitchFamily="34" charset="0"/>
              <a:buChar char="•"/>
            </a:pPr>
            <a:r>
              <a:rPr lang="fr-FR" sz="1000" b="0" i="0">
                <a:solidFill>
                  <a:srgbClr val="000000"/>
                </a:solidFill>
                <a:effectLst/>
                <a:latin typeface="Verdana" panose="020B0604030504040204" pitchFamily="34" charset="0"/>
                <a:ea typeface="Verdana" panose="020B0604030504040204" pitchFamily="34" charset="0"/>
                <a:cs typeface="Verdana" panose="020B0604030504040204" pitchFamily="34" charset="0"/>
              </a:rPr>
              <a:t>Afin de faire évoluer le regard, les attitudes et les comportements face au handicap, Orange va accentuer et digitaliser ses programmes de formation pour les rendre accessibles au plus grand nombre</a:t>
            </a:r>
          </a:p>
          <a:p>
            <a:pPr marL="747713" lvl="4" indent="-171450">
              <a:buFont typeface="Arial" panose="020B0604020202020204" pitchFamily="34" charset="0"/>
              <a:buChar char="•"/>
            </a:pPr>
            <a:r>
              <a:rPr lang="fr-FR" sz="1000" b="0" i="0">
                <a:solidFill>
                  <a:srgbClr val="000000"/>
                </a:solidFill>
                <a:effectLst/>
                <a:latin typeface="Verdana" panose="020B0604030504040204" pitchFamily="34" charset="0"/>
                <a:ea typeface="Verdana" panose="020B0604030504040204" pitchFamily="34" charset="0"/>
                <a:cs typeface="Verdana" panose="020B0604030504040204" pitchFamily="34" charset="0"/>
              </a:rPr>
              <a:t>Participation aux événements nationaux et internationaux tels que la semaine européenne pour l’emploi des personnes handicapées ou encore le </a:t>
            </a:r>
            <a:r>
              <a:rPr lang="fr-FR" sz="1000" b="0" i="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DuoDay</a:t>
            </a:r>
            <a:r>
              <a:rPr lang="fr-FR" sz="1000" b="0" i="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p>
            <a:pPr marL="747713" lvl="4" indent="-171450">
              <a:buFont typeface="Arial" panose="020B0604020202020204" pitchFamily="34" charset="0"/>
              <a:buChar char="•"/>
            </a:pPr>
            <a:r>
              <a:rPr lang="fr-FR" sz="1000" b="0" i="0">
                <a:solidFill>
                  <a:srgbClr val="000000"/>
                </a:solidFill>
                <a:effectLst/>
                <a:latin typeface="Verdana" panose="020B0604030504040204" pitchFamily="34" charset="0"/>
                <a:ea typeface="Verdana" panose="020B0604030504040204" pitchFamily="34" charset="0"/>
                <a:cs typeface="Verdana" panose="020B0604030504040204" pitchFamily="34" charset="0"/>
              </a:rPr>
              <a:t>Prévenir et lutter contre toutes formes de discriminations</a:t>
            </a:r>
          </a:p>
          <a:p>
            <a:pPr algn="l"/>
            <a:endParaRPr lang="fr-FR">
              <a:latin typeface="Verdana" panose="020B0604030504040204" pitchFamily="34" charset="0"/>
              <a:ea typeface="Verdana" panose="020B0604030504040204" pitchFamily="34" charset="0"/>
              <a:cs typeface="Verdana" panose="020B0604030504040204" pitchFamily="34" charset="0"/>
            </a:endParaRPr>
          </a:p>
          <a:p>
            <a:pPr algn="l"/>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26</a:t>
            </a:fld>
            <a:endParaRPr lang="en-GB"/>
          </a:p>
        </p:txBody>
      </p:sp>
    </p:spTree>
    <p:extLst>
      <p:ext uri="{BB962C8B-B14F-4D97-AF65-F5344CB8AC3E}">
        <p14:creationId xmlns:p14="http://schemas.microsoft.com/office/powerpoint/2010/main" val="681910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cs typeface="Verdana" panose="020B0604030504040204" pitchFamily="34" charset="0"/>
              </a:rPr>
              <a:t>Pour les exigences d’accessibilité interne d’Orange, nous avons choisi de nous appuyer sur les </a:t>
            </a:r>
            <a:r>
              <a:rPr lang="fr-FR">
                <a:latin typeface="Verdana" panose="020B0604030504040204" pitchFamily="34" charset="0"/>
                <a:ea typeface="Verdana" panose="020B0604030504040204" pitchFamily="34" charset="0"/>
                <a:cs typeface="Verdana" panose="020B0604030504040204" pitchFamily="34" charset="0"/>
                <a:hlinkClick r:id="rId3"/>
              </a:rPr>
              <a:t>Web Content Accessibility Guidelines v2</a:t>
            </a:r>
            <a:r>
              <a:rPr lang="fr-FR">
                <a:latin typeface="Verdana" panose="020B0604030504040204" pitchFamily="34" charset="0"/>
                <a:ea typeface="Verdana" panose="020B0604030504040204" pitchFamily="34" charset="0"/>
                <a:cs typeface="Verdana" panose="020B0604030504040204" pitchFamily="34" charset="0"/>
              </a:rPr>
              <a:t> (WCAG 2). Il s'agit des </a:t>
            </a:r>
            <a:r>
              <a:rPr lang="fr-FR" b="1">
                <a:latin typeface="Verdana" panose="020B0604030504040204" pitchFamily="34" charset="0"/>
                <a:ea typeface="Verdana" panose="020B0604030504040204" pitchFamily="34" charset="0"/>
                <a:cs typeface="Verdana" panose="020B0604030504040204" pitchFamily="34" charset="0"/>
              </a:rPr>
              <a:t>recommandations internationale</a:t>
            </a:r>
            <a:r>
              <a:rPr lang="fr-FR">
                <a:latin typeface="Verdana" panose="020B0604030504040204" pitchFamily="34" charset="0"/>
                <a:ea typeface="Verdana" panose="020B0604030504040204" pitchFamily="34" charset="0"/>
                <a:cs typeface="Verdana" panose="020B0604030504040204" pitchFamily="34" charset="0"/>
              </a:rPr>
              <a:t>s éditées par le groupe de travail </a:t>
            </a:r>
            <a:r>
              <a:rPr lang="en-GB" noProof="0">
                <a:latin typeface="Verdana" panose="020B0604030504040204" pitchFamily="34" charset="0"/>
                <a:ea typeface="Verdana" panose="020B0604030504040204" pitchFamily="34" charset="0"/>
                <a:cs typeface="Verdana" panose="020B0604030504040204" pitchFamily="34" charset="0"/>
              </a:rPr>
              <a:t>Web Accessibility Initiative </a:t>
            </a:r>
            <a:r>
              <a:rPr lang="fr-FR">
                <a:latin typeface="Verdana" panose="020B0604030504040204" pitchFamily="34" charset="0"/>
                <a:ea typeface="Verdana" panose="020B0604030504040204" pitchFamily="34" charset="0"/>
                <a:cs typeface="Verdana" panose="020B0604030504040204" pitchFamily="34" charset="0"/>
              </a:rPr>
              <a:t>(WAI) du World Wide Web Consortium (W3C) qui sont aussi les normes ISO 40500:2012 (= WCAG 2.0) ou EN 301549 (déclinaison des WCAG en norme européenne)</a:t>
            </a:r>
          </a:p>
          <a:p>
            <a:r>
              <a:rPr lang="fr-FR">
                <a:latin typeface="Verdana" panose="020B0604030504040204" pitchFamily="34" charset="0"/>
                <a:ea typeface="Verdana" panose="020B0604030504040204" pitchFamily="34" charset="0"/>
                <a:cs typeface="Verdana" panose="020B0604030504040204" pitchFamily="34" charset="0"/>
              </a:rPr>
              <a:t>Le niveau d’accessibilité demandé à toute interface HTML par le groupe Orange est </a:t>
            </a:r>
            <a:r>
              <a:rPr lang="fr-FR" b="1">
                <a:latin typeface="Verdana" panose="020B0604030504040204" pitchFamily="34" charset="0"/>
                <a:ea typeface="Verdana" panose="020B0604030504040204" pitchFamily="34" charset="0"/>
                <a:cs typeface="Verdana" panose="020B0604030504040204" pitchFamily="34" charset="0"/>
              </a:rPr>
              <a:t>le respect des critères du niveau AA des </a:t>
            </a:r>
            <a:r>
              <a:rPr lang="en-GB" b="1" noProof="0">
                <a:latin typeface="Verdana" panose="020B0604030504040204" pitchFamily="34" charset="0"/>
                <a:ea typeface="Verdana" panose="020B0604030504040204" pitchFamily="34" charset="0"/>
                <a:cs typeface="Verdana" panose="020B0604030504040204" pitchFamily="34" charset="0"/>
              </a:rPr>
              <a:t>Web Content Accessibility Guidelines </a:t>
            </a:r>
            <a:r>
              <a:rPr lang="fr-FR" b="1">
                <a:latin typeface="Verdana" panose="020B0604030504040204" pitchFamily="34" charset="0"/>
                <a:ea typeface="Verdana" panose="020B0604030504040204" pitchFamily="34" charset="0"/>
                <a:cs typeface="Verdana" panose="020B0604030504040204" pitchFamily="34" charset="0"/>
              </a:rPr>
              <a:t>(WCAG) 2.0, sans point bloquant</a:t>
            </a:r>
            <a:r>
              <a:rPr lang="fr-FR">
                <a:latin typeface="Verdana" panose="020B0604030504040204" pitchFamily="34" charset="0"/>
                <a:ea typeface="Verdana" panose="020B0604030504040204" pitchFamily="34" charset="0"/>
                <a:cs typeface="Verdana" panose="020B0604030504040204" pitchFamily="34" charset="0"/>
              </a:rPr>
              <a:t> suite à un test utilisateur d’aide technique pour les principaux scénarios d’utilisation des fonctionnalités du site ou de l’application.</a:t>
            </a:r>
          </a:p>
          <a:p>
            <a:pPr>
              <a:defRPr/>
            </a:pPr>
            <a:endParaRPr lang="fr-FR">
              <a:latin typeface="Verdana" panose="020B0604030504040204" pitchFamily="34" charset="0"/>
              <a:ea typeface="Verdana" panose="020B0604030504040204" pitchFamily="34" charset="0"/>
              <a:cs typeface="Verdana" panose="020B0604030504040204" pitchFamily="34" charset="0"/>
            </a:endParaRPr>
          </a:p>
          <a:p>
            <a:pPr>
              <a:defRPr/>
            </a:pPr>
            <a:r>
              <a:rPr lang="fr-FR" b="1">
                <a:latin typeface="Verdana" panose="020B0604030504040204" pitchFamily="34" charset="0"/>
                <a:ea typeface="Verdana" panose="020B0604030504040204" pitchFamily="34" charset="0"/>
                <a:cs typeface="Verdana" panose="020B0604030504040204" pitchFamily="34" charset="0"/>
              </a:rPr>
              <a:t>Point bloquant =</a:t>
            </a:r>
            <a:r>
              <a:rPr lang="fr-FR">
                <a:latin typeface="Verdana" panose="020B0604030504040204" pitchFamily="34" charset="0"/>
                <a:ea typeface="Verdana" panose="020B0604030504040204" pitchFamily="34" charset="0"/>
                <a:cs typeface="Verdana" panose="020B0604030504040204" pitchFamily="34" charset="0"/>
              </a:rPr>
              <a:t> critère non respecté qui bloque l’utilisateur complètement (piège clavier, bouton sans libellé) car il n’y a pas d’alternative pour accéder à l’information. Les points bloquants sont différents en fonction du handicap. Peu importe où est le point bloquant dans la page ou dans le site. Nécessite d’avoir tester les différents parcours utilisateur.</a:t>
            </a:r>
          </a:p>
          <a:p>
            <a:pPr>
              <a:defRPr/>
            </a:pPr>
            <a:endParaRPr lang="fr-FR">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u="sng">
                <a:latin typeface="Verdana" panose="020B0604030504040204" pitchFamily="34" charset="0"/>
                <a:ea typeface="Verdana" panose="020B0604030504040204" pitchFamily="34" charset="0"/>
                <a:cs typeface="Verdana" panose="020B0604030504040204" pitchFamily="34" charset="0"/>
              </a:rPr>
              <a:t>Recommandations internationales édictés par le WAI (</a:t>
            </a:r>
            <a:r>
              <a:rPr lang="en-GB" u="sng" noProof="0">
                <a:latin typeface="Verdana" panose="020B0604030504040204" pitchFamily="34" charset="0"/>
                <a:ea typeface="Verdana" panose="020B0604030504040204" pitchFamily="34" charset="0"/>
                <a:cs typeface="Verdana" panose="020B0604030504040204" pitchFamily="34" charset="0"/>
              </a:rPr>
              <a:t>Web Accessibility Initiative</a:t>
            </a:r>
            <a:r>
              <a:rPr lang="fr-FR" u="sng">
                <a:latin typeface="Verdana" panose="020B0604030504040204" pitchFamily="34" charset="0"/>
                <a:ea typeface="Verdana" panose="020B0604030504040204" pitchFamily="34" charset="0"/>
                <a:cs typeface="Verdana" panose="020B0604030504040204" pitchFamily="34" charset="0"/>
              </a:rPr>
              <a:t>) qui est le groupe de travail du W3C</a:t>
            </a:r>
            <a:r>
              <a:rPr lang="fr-FR" u="none">
                <a:latin typeface="Verdana" panose="020B0604030504040204" pitchFamily="34" charset="0"/>
                <a:ea typeface="Verdana" panose="020B0604030504040204" pitchFamily="34" charset="0"/>
                <a:cs typeface="Verdana" panose="020B0604030504040204" pitchFamily="34" charset="0"/>
              </a:rPr>
              <a:t> :</a:t>
            </a:r>
          </a:p>
          <a:p>
            <a:pPr marL="628589" lvl="2" indent="-285722">
              <a:buClr>
                <a:srgbClr val="FF6600"/>
              </a:buClr>
              <a:buFont typeface="Courier New" panose="02070309020205020404" pitchFamily="49" charset="0"/>
              <a:buChar char="o"/>
              <a:defRPr/>
            </a:pPr>
            <a:r>
              <a:rPr lang="fr-FR" b="1">
                <a:solidFill>
                  <a:srgbClr val="FF6600"/>
                </a:solidFill>
                <a:latin typeface="Verdana" panose="020B0604030504040204" pitchFamily="34" charset="0"/>
                <a:ea typeface="Verdana" panose="020B0604030504040204" pitchFamily="34" charset="0"/>
                <a:cs typeface="Verdana" panose="020B0604030504040204" pitchFamily="34" charset="0"/>
              </a:rPr>
              <a:t>WCAG</a:t>
            </a:r>
            <a:r>
              <a:rPr lang="fr-FR">
                <a:solidFill>
                  <a:srgbClr val="FF6600"/>
                </a:solidFill>
                <a:latin typeface="Verdana" panose="020B0604030504040204" pitchFamily="34" charset="0"/>
                <a:ea typeface="Verdana" panose="020B0604030504040204" pitchFamily="34" charset="0"/>
                <a:cs typeface="Verdana" panose="020B0604030504040204" pitchFamily="34" charset="0"/>
              </a:rPr>
              <a:t> (</a:t>
            </a:r>
            <a:r>
              <a:rPr lang="en-GB" noProof="0">
                <a:solidFill>
                  <a:srgbClr val="FF6600"/>
                </a:solidFill>
                <a:latin typeface="Verdana" panose="020B0604030504040204" pitchFamily="34" charset="0"/>
                <a:ea typeface="Verdana" panose="020B0604030504040204" pitchFamily="34" charset="0"/>
                <a:cs typeface="Verdana" panose="020B0604030504040204" pitchFamily="34" charset="0"/>
              </a:rPr>
              <a:t>Web Content Accessibility Guidelines</a:t>
            </a:r>
            <a:r>
              <a:rPr lang="fr-FR">
                <a:solidFill>
                  <a:srgbClr val="FF6600"/>
                </a:solidFill>
                <a:latin typeface="Verdana" panose="020B0604030504040204" pitchFamily="34" charset="0"/>
                <a:ea typeface="Verdana" panose="020B0604030504040204" pitchFamily="34" charset="0"/>
                <a:cs typeface="Verdana" panose="020B0604030504040204" pitchFamily="34" charset="0"/>
              </a:rPr>
              <a:t>) : </a:t>
            </a:r>
            <a:r>
              <a:rPr lang="fr-FR">
                <a:solidFill>
                  <a:schemeClr val="tx2"/>
                </a:solidFill>
                <a:latin typeface="Verdana" panose="020B0604030504040204" pitchFamily="34" charset="0"/>
                <a:ea typeface="Verdana" panose="020B0604030504040204" pitchFamily="34" charset="0"/>
                <a:cs typeface="Verdana" panose="020B0604030504040204" pitchFamily="34" charset="0"/>
              </a:rPr>
              <a:t>WCAG 2.0 (2008), devenu une norme </a:t>
            </a:r>
            <a:r>
              <a:rPr lang="fr-FR">
                <a:solidFill>
                  <a:schemeClr val="tx2"/>
                </a:solidFill>
                <a:latin typeface="Verdana" panose="020B0604030504040204" pitchFamily="34" charset="0"/>
                <a:ea typeface="Verdana" panose="020B0604030504040204" pitchFamily="34" charset="0"/>
                <a:cs typeface="Verdana" panose="020B0604030504040204" pitchFamily="34" charset="0"/>
                <a:hlinkClick r:id="rId4"/>
              </a:rPr>
              <a:t>ISO/IEC </a:t>
            </a:r>
            <a:r>
              <a:rPr lang="fr-FR">
                <a:latin typeface="Verdana" panose="020B0604030504040204" pitchFamily="34" charset="0"/>
                <a:ea typeface="Verdana" panose="020B0604030504040204" pitchFamily="34" charset="0"/>
                <a:cs typeface="Verdana" panose="020B0604030504040204" pitchFamily="34" charset="0"/>
                <a:hlinkClick r:id="rId4"/>
              </a:rPr>
              <a:t>40500:2012</a:t>
            </a:r>
            <a:endParaRPr lang="fr-FR">
              <a:latin typeface="Verdana" panose="020B0604030504040204" pitchFamily="34" charset="0"/>
              <a:ea typeface="Verdana" panose="020B0604030504040204" pitchFamily="34" charset="0"/>
              <a:cs typeface="Verdana" panose="020B0604030504040204" pitchFamily="34" charset="0"/>
            </a:endParaRPr>
          </a:p>
          <a:p>
            <a:pPr marL="631763" indent="-285722">
              <a:buFont typeface="Courier New" panose="02070309020205020404" pitchFamily="49" charset="0"/>
              <a:buChar char="o"/>
              <a:defRPr/>
            </a:pPr>
            <a:r>
              <a:rPr lang="fr-FR" b="1">
                <a:latin typeface="Verdana" panose="020B0604030504040204" pitchFamily="34" charset="0"/>
                <a:ea typeface="Verdana" panose="020B0604030504040204" pitchFamily="34" charset="0"/>
                <a:cs typeface="Verdana" panose="020B0604030504040204" pitchFamily="34" charset="0"/>
              </a:rPr>
              <a:t>ARIA 1.0 </a:t>
            </a:r>
            <a:r>
              <a:rPr lang="fr-FR">
                <a:latin typeface="Verdana" panose="020B0604030504040204" pitchFamily="34" charset="0"/>
                <a:ea typeface="Verdana" panose="020B0604030504040204" pitchFamily="34" charset="0"/>
                <a:cs typeface="Verdana" panose="020B0604030504040204" pitchFamily="34" charset="0"/>
              </a:rPr>
              <a:t>(Accessible Rich Internet Applications) </a:t>
            </a:r>
          </a:p>
          <a:p>
            <a:pPr marL="631763" indent="-285722">
              <a:buFont typeface="Courier New" panose="02070309020205020404" pitchFamily="49" charset="0"/>
              <a:buChar char="o"/>
              <a:defRPr/>
            </a:pPr>
            <a:r>
              <a:rPr lang="fr-FR" b="1">
                <a:latin typeface="Verdana" panose="020B0604030504040204" pitchFamily="34" charset="0"/>
                <a:ea typeface="Verdana" panose="020B0604030504040204" pitchFamily="34" charset="0"/>
                <a:cs typeface="Verdana" panose="020B0604030504040204" pitchFamily="34" charset="0"/>
              </a:rPr>
              <a:t>RGAA 3.0 </a:t>
            </a:r>
            <a:r>
              <a:rPr lang="fr-FR">
                <a:latin typeface="Verdana" panose="020B0604030504040204" pitchFamily="34" charset="0"/>
                <a:ea typeface="Verdana" panose="020B0604030504040204" pitchFamily="34" charset="0"/>
                <a:cs typeface="Verdana" panose="020B0604030504040204" pitchFamily="34" charset="0"/>
              </a:rPr>
              <a:t>(Référentiel Général de l’Administration Accessible) : </a:t>
            </a:r>
            <a:r>
              <a:rPr lang="fr-FR">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méthode d’application pour les sites publics Français</a:t>
            </a:r>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r>
              <a:rPr lang="fr-FR" b="1">
                <a:latin typeface="Verdana" panose="020B0604030504040204" pitchFamily="34" charset="0"/>
                <a:ea typeface="Verdana" panose="020B0604030504040204" pitchFamily="34" charset="0"/>
                <a:cs typeface="Verdana" panose="020B0604030504040204" pitchFamily="34" charset="0"/>
              </a:rPr>
              <a:t>Pas encore de transposition des WCAG 2.2 dans la législation internationale </a:t>
            </a:r>
            <a:r>
              <a:rPr lang="fr-FR">
                <a:latin typeface="Verdana" panose="020B0604030504040204" pitchFamily="34" charset="0"/>
                <a:ea typeface="Verdana" panose="020B0604030504040204" pitchFamily="34" charset="0"/>
                <a:cs typeface="Verdana" panose="020B0604030504040204" pitchFamily="34" charset="0"/>
              </a:rPr>
              <a:t>=&gt; c’est toujours la version des WCAG 2.1 qui en vigueur dans le droit international.</a:t>
            </a:r>
          </a:p>
          <a:p>
            <a:r>
              <a:rPr lang="fr-FR">
                <a:latin typeface="Verdana" panose="020B0604030504040204" pitchFamily="34" charset="0"/>
                <a:ea typeface="Verdana" panose="020B0604030504040204" pitchFamily="34" charset="0"/>
                <a:cs typeface="Verdana" panose="020B0604030504040204" pitchFamily="34" charset="0"/>
              </a:rPr>
              <a:t>Ca n’empêche pas d’appliquer dès maintenant les WCAG 2.2</a:t>
            </a:r>
          </a:p>
          <a:p>
            <a:endParaRPr lang="fr-FR">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u="sng">
                <a:solidFill>
                  <a:srgbClr val="000000"/>
                </a:solidFill>
                <a:latin typeface="Verdana" panose="020B0604030504040204" pitchFamily="34" charset="0"/>
                <a:ea typeface="Verdana" panose="020B0604030504040204" pitchFamily="34" charset="0"/>
                <a:cs typeface="Verdana" panose="020B0604030504040204" pitchFamily="34" charset="0"/>
              </a:rPr>
              <a:t>A dire en plus </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 </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 RAAM mettre le lien + référentiel Accessibilité Mobile M… : https://</a:t>
            </a:r>
            <a:r>
              <a:rPr lang="fr-FR" err="1">
                <a:solidFill>
                  <a:srgbClr val="000000"/>
                </a:solidFill>
                <a:latin typeface="Verdana" panose="020B0604030504040204" pitchFamily="34" charset="0"/>
                <a:ea typeface="Verdana" panose="020B0604030504040204" pitchFamily="34" charset="0"/>
                <a:cs typeface="Verdana" panose="020B0604030504040204" pitchFamily="34" charset="0"/>
              </a:rPr>
              <a:t>accessibilite.public.lu</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a:t>
            </a:r>
            <a:r>
              <a:rPr lang="fr-FR" err="1">
                <a:solidFill>
                  <a:srgbClr val="000000"/>
                </a:solidFill>
                <a:latin typeface="Verdana" panose="020B0604030504040204" pitchFamily="34" charset="0"/>
                <a:ea typeface="Verdana" panose="020B0604030504040204" pitchFamily="34" charset="0"/>
                <a:cs typeface="Verdana" panose="020B0604030504040204" pitchFamily="34" charset="0"/>
              </a:rPr>
              <a:t>fr</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/raam1/</a:t>
            </a:r>
            <a:r>
              <a:rPr lang="fr-FR" err="1">
                <a:solidFill>
                  <a:srgbClr val="000000"/>
                </a:solidFill>
                <a:latin typeface="Verdana" panose="020B0604030504040204" pitchFamily="34" charset="0"/>
                <a:ea typeface="Verdana" panose="020B0604030504040204" pitchFamily="34" charset="0"/>
                <a:cs typeface="Verdana" panose="020B0604030504040204" pitchFamily="34" charset="0"/>
              </a:rPr>
              <a:t>referentiel-technique.html</a:t>
            </a:r>
            <a:endParaRPr lang="fr-FR">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 pas de standard international pour le mobile</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 PDF du Luxembourg : https://</a:t>
            </a:r>
            <a:r>
              <a:rPr lang="fr-FR" err="1">
                <a:solidFill>
                  <a:srgbClr val="000000"/>
                </a:solidFill>
                <a:latin typeface="Verdana" panose="020B0604030504040204" pitchFamily="34" charset="0"/>
                <a:ea typeface="Verdana" panose="020B0604030504040204" pitchFamily="34" charset="0"/>
                <a:cs typeface="Verdana" panose="020B0604030504040204" pitchFamily="34" charset="0"/>
              </a:rPr>
              <a:t>accessibilite.public.lu</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a:t>
            </a:r>
            <a:r>
              <a:rPr lang="fr-FR" err="1">
                <a:solidFill>
                  <a:srgbClr val="000000"/>
                </a:solidFill>
                <a:latin typeface="Verdana" panose="020B0604030504040204" pitchFamily="34" charset="0"/>
                <a:ea typeface="Verdana" panose="020B0604030504040204" pitchFamily="34" charset="0"/>
                <a:cs typeface="Verdana" panose="020B0604030504040204" pitchFamily="34" charset="0"/>
              </a:rPr>
              <a:t>fr</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/rapdf1/</a:t>
            </a:r>
            <a:r>
              <a:rPr lang="fr-FR" err="1">
                <a:solidFill>
                  <a:srgbClr val="000000"/>
                </a:solidFill>
                <a:latin typeface="Verdana" panose="020B0604030504040204" pitchFamily="34" charset="0"/>
                <a:ea typeface="Verdana" panose="020B0604030504040204" pitchFamily="34" charset="0"/>
                <a:cs typeface="Verdana" panose="020B0604030504040204" pitchFamily="34" charset="0"/>
              </a:rPr>
              <a:t>referentiel-technique.html</a:t>
            </a:r>
            <a:endParaRPr lang="fr-FR">
              <a:solidFill>
                <a:srgbClr val="000000"/>
              </a:solidFill>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27</a:t>
            </a:fld>
            <a:endParaRPr lang="en-GB"/>
          </a:p>
        </p:txBody>
      </p:sp>
    </p:spTree>
    <p:extLst>
      <p:ext uri="{BB962C8B-B14F-4D97-AF65-F5344CB8AC3E}">
        <p14:creationId xmlns:p14="http://schemas.microsoft.com/office/powerpoint/2010/main" val="1241206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a:latin typeface="Verdana" panose="020B0604030504040204" pitchFamily="34" charset="0"/>
                <a:ea typeface="Verdana" panose="020B0604030504040204" pitchFamily="34" charset="0"/>
                <a:cs typeface="Verdana" panose="020B0604030504040204" pitchFamily="34" charset="0"/>
              </a:rPr>
              <a:t>But de ce slide </a:t>
            </a:r>
            <a:r>
              <a:rPr lang="fr-FR">
                <a:latin typeface="Verdana" panose="020B0604030504040204" pitchFamily="34" charset="0"/>
                <a:ea typeface="Verdana" panose="020B0604030504040204" pitchFamily="34" charset="0"/>
                <a:cs typeface="Verdana" panose="020B0604030504040204" pitchFamily="34" charset="0"/>
              </a:rPr>
              <a:t>: </a:t>
            </a:r>
          </a:p>
          <a:p>
            <a:pPr marL="263525"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Donner les </a:t>
            </a:r>
            <a:r>
              <a:rPr lang="fr-FR" b="1">
                <a:latin typeface="Verdana" panose="020B0604030504040204" pitchFamily="34" charset="0"/>
                <a:ea typeface="Verdana" panose="020B0604030504040204" pitchFamily="34" charset="0"/>
                <a:cs typeface="Verdana" panose="020B0604030504040204" pitchFamily="34" charset="0"/>
              </a:rPr>
              <a:t>exemples de critères </a:t>
            </a:r>
            <a:r>
              <a:rPr lang="fr-FR">
                <a:latin typeface="Verdana" panose="020B0604030504040204" pitchFamily="34" charset="0"/>
                <a:ea typeface="Verdana" panose="020B0604030504040204" pitchFamily="34" charset="0"/>
                <a:cs typeface="Verdana" panose="020B0604030504040204" pitchFamily="34" charset="0"/>
              </a:rPr>
              <a:t>d’accessibilité à appliquer</a:t>
            </a:r>
          </a:p>
          <a:p>
            <a:pPr marL="263525"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Inciter à aller sur le </a:t>
            </a:r>
            <a:r>
              <a:rPr lang="fr-FR" b="1">
                <a:latin typeface="Verdana" panose="020B0604030504040204" pitchFamily="34" charset="0"/>
                <a:ea typeface="Verdana" panose="020B0604030504040204" pitchFamily="34" charset="0"/>
                <a:cs typeface="Verdana" panose="020B0604030504040204" pitchFamily="34" charset="0"/>
              </a:rPr>
              <a:t>site des guidelines Orange</a:t>
            </a:r>
          </a:p>
          <a:p>
            <a:pPr marL="263525"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Inciter à suivre la </a:t>
            </a:r>
            <a:r>
              <a:rPr lang="fr-FR" b="1">
                <a:latin typeface="Verdana" panose="020B0604030504040204" pitchFamily="34" charset="0"/>
                <a:ea typeface="Verdana" panose="020B0604030504040204" pitchFamily="34" charset="0"/>
                <a:cs typeface="Verdana" panose="020B0604030504040204" pitchFamily="34" charset="0"/>
              </a:rPr>
              <a:t>formation Développer et Tester </a:t>
            </a:r>
            <a:r>
              <a:rPr lang="fr-FR">
                <a:latin typeface="Verdana" panose="020B0604030504040204" pitchFamily="34" charset="0"/>
                <a:ea typeface="Verdana" panose="020B0604030504040204" pitchFamily="34" charset="0"/>
                <a:cs typeface="Verdana" panose="020B0604030504040204" pitchFamily="34" charset="0"/>
              </a:rPr>
              <a:t>des sites web accessibles</a:t>
            </a: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28</a:t>
            </a:fld>
            <a:endParaRPr lang="en-GB"/>
          </a:p>
        </p:txBody>
      </p:sp>
    </p:spTree>
    <p:extLst>
      <p:ext uri="{BB962C8B-B14F-4D97-AF65-F5344CB8AC3E}">
        <p14:creationId xmlns:p14="http://schemas.microsoft.com/office/powerpoint/2010/main" val="1088640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938"/>
            <a:r>
              <a:rPr lang="fr-FR">
                <a:latin typeface="Verdana" panose="020B0604030504040204" pitchFamily="34" charset="0"/>
                <a:ea typeface="Verdana" panose="020B0604030504040204" pitchFamily="34" charset="0"/>
                <a:cs typeface="Verdana" panose="020B0604030504040204" pitchFamily="34" charset="0"/>
              </a:rPr>
              <a:t>En amont et en transverse : </a:t>
            </a:r>
            <a:r>
              <a:rPr lang="fr-FR" b="1">
                <a:latin typeface="Verdana" panose="020B0604030504040204" pitchFamily="34" charset="0"/>
                <a:ea typeface="Verdana" panose="020B0604030504040204" pitchFamily="34" charset="0"/>
                <a:cs typeface="Verdana" panose="020B0604030504040204" pitchFamily="34" charset="0"/>
              </a:rPr>
              <a:t>recherche et présence dans les instances de normalisation pour pousser les bonnes pratiques d’accessibilité</a:t>
            </a:r>
          </a:p>
          <a:p>
            <a:endParaRPr lang="fr-FR">
              <a:latin typeface="Verdana" panose="020B0604030504040204" pitchFamily="34" charset="0"/>
              <a:ea typeface="Verdana" panose="020B0604030504040204" pitchFamily="34" charset="0"/>
              <a:cs typeface="Verdana" panose="020B0604030504040204" pitchFamily="34" charset="0"/>
            </a:endParaRPr>
          </a:p>
          <a:p>
            <a:pPr marL="7938"/>
            <a:r>
              <a:rPr lang="fr-FR" u="sng">
                <a:latin typeface="Verdana" panose="020B0604030504040204" pitchFamily="34" charset="0"/>
                <a:ea typeface="Verdana" panose="020B0604030504040204" pitchFamily="34" charset="0"/>
                <a:cs typeface="Verdana" panose="020B0604030504040204" pitchFamily="34" charset="0"/>
              </a:rPr>
              <a:t>Etapes de la conception </a:t>
            </a:r>
            <a:r>
              <a:rPr lang="fr-FR">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fr-FR">
                <a:latin typeface="Verdana" panose="020B0604030504040204" pitchFamily="34" charset="0"/>
                <a:ea typeface="Verdana" panose="020B0604030504040204" pitchFamily="34" charset="0"/>
                <a:cs typeface="Verdana" panose="020B0604030504040204" pitchFamily="34" charset="0"/>
              </a:rPr>
              <a:t>Analyser les besoins des utilisateurs cible</a:t>
            </a:r>
          </a:p>
          <a:p>
            <a:pPr marL="171450" indent="-171450">
              <a:buFontTx/>
              <a:buChar char="-"/>
            </a:pPr>
            <a:endParaRPr lang="fr-FR">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fr-FR">
                <a:latin typeface="Verdana" panose="020B0604030504040204" pitchFamily="34" charset="0"/>
                <a:ea typeface="Verdana" panose="020B0604030504040204" pitchFamily="34" charset="0"/>
                <a:cs typeface="Verdana" panose="020B0604030504040204" pitchFamily="34" charset="0"/>
              </a:rPr>
              <a:t>Concevoir le service :</a:t>
            </a:r>
          </a:p>
          <a:p>
            <a:pPr marL="628650"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Définir les parcours client à la souris, au clavier, au lecteur d’écran</a:t>
            </a:r>
          </a:p>
          <a:p>
            <a:pPr marL="628650"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Définir le design en prenant en compte les critères d’accessibilité (ex : type et taille des caractères, contrastes, …) </a:t>
            </a:r>
          </a:p>
          <a:p>
            <a:pPr marL="628650" lvl="1" indent="-171450">
              <a:buFontTx/>
              <a:buChar char="-"/>
            </a:pPr>
            <a:r>
              <a:rPr lang="fr-FR">
                <a:latin typeface="Verdana" panose="020B0604030504040204" pitchFamily="34" charset="0"/>
                <a:ea typeface="Verdana" panose="020B0604030504040204" pitchFamily="34" charset="0"/>
                <a:cs typeface="Verdana" panose="020B0604030504040204" pitchFamily="34" charset="0"/>
              </a:rPr>
              <a:t>Indiquer les spécifications d’accessibilité dans les spécifications détaillées à destination des développeurs:</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Les alternatives textuelles pour les images </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Le titre de page </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La hiérarchie des titres de la page (</a:t>
            </a:r>
            <a:r>
              <a:rPr lang="fr-FR" altLang="fr-FR">
                <a:solidFill>
                  <a:schemeClr val="tx1"/>
                </a:solidFill>
                <a:latin typeface="Verdana" panose="020B0604030504040204" pitchFamily="34" charset="0"/>
                <a:ea typeface="Verdana" panose="020B0604030504040204" pitchFamily="34" charset="0"/>
                <a:cs typeface="Verdana" panose="020B0604030504040204" pitchFamily="34" charset="0"/>
              </a:rPr>
              <a:t>balises h1, h2...) </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La sémantique (listes, paragraphes, citations...) </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La liste des différentes régions de la page (</a:t>
            </a:r>
            <a:r>
              <a:rPr kumimoji="0" lang="fr-FR" altLang="fr-FR" b="0" i="0" u="none" strike="noStrike" cap="none" normalizeH="0" baseline="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landmarks</a:t>
            </a: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L'ordre de vocalisation des éléments </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L'ordre de déplacement du focus et sa visibilité</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lang="fr-FR" altLang="fr-FR">
                <a:latin typeface="Verdana" panose="020B0604030504040204" pitchFamily="34" charset="0"/>
                <a:ea typeface="Verdana" panose="020B0604030504040204" pitchFamily="34" charset="0"/>
                <a:cs typeface="Verdana" panose="020B0604030504040204" pitchFamily="34" charset="0"/>
              </a:rPr>
              <a:t>Le nom accessible</a:t>
            </a:r>
            <a:endPar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D’autres points…</a:t>
            </a:r>
          </a:p>
          <a:p>
            <a:pPr marL="285750" marR="0" lvl="0"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endPar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None/>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Coder le service: </a:t>
            </a:r>
          </a:p>
          <a:p>
            <a:pPr marL="628650" marR="0" lvl="1" indent="-171450" algn="l" defTabSz="914400" rtl="0" eaLnBrk="0" fontAlgn="base" latinLnBrk="0" hangingPunct="0">
              <a:lnSpc>
                <a:spcPct val="100000"/>
              </a:lnSpc>
              <a:spcBef>
                <a:spcPct val="0"/>
              </a:spcBef>
              <a:spcAft>
                <a:spcPct val="0"/>
              </a:spcAft>
              <a:buClr>
                <a:schemeClr val="accent1"/>
              </a:buClr>
              <a:buSzTx/>
              <a:buFont typeface="Wingdings"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Sémantique HTML, balises ARIA, navigation au lecteur d’écran, navigation au clavier, …</a:t>
            </a:r>
          </a:p>
          <a:p>
            <a:pPr marL="628650" marR="0" lvl="1" indent="-171450" algn="l" defTabSz="914400" rtl="0" eaLnBrk="0" fontAlgn="base" latinLnBrk="0" hangingPunct="0">
              <a:lnSpc>
                <a:spcPct val="100000"/>
              </a:lnSpc>
              <a:spcBef>
                <a:spcPct val="0"/>
              </a:spcBef>
              <a:spcAft>
                <a:spcPct val="0"/>
              </a:spcAft>
              <a:buClr>
                <a:schemeClr val="accent1"/>
              </a:buClr>
              <a:buSzTx/>
              <a:buFont typeface="Wingdings" pitchFamily="2" charset="2"/>
              <a:buChar char="Ø"/>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Utilisation de librairies de composant déjà codés accessibles</a:t>
            </a:r>
          </a:p>
          <a:p>
            <a:pPr marL="628650" marR="0" lvl="1" indent="-171450" algn="l" defTabSz="914400" rtl="0" eaLnBrk="0" fontAlgn="base" latinLnBrk="0" hangingPunct="0">
              <a:lnSpc>
                <a:spcPct val="100000"/>
              </a:lnSpc>
              <a:spcBef>
                <a:spcPct val="0"/>
              </a:spcBef>
              <a:spcAft>
                <a:spcPct val="0"/>
              </a:spcAft>
              <a:buClr>
                <a:schemeClr val="accent1"/>
              </a:buClr>
              <a:buSzTx/>
              <a:buFont typeface="Wingdings" pitchFamily="2" charset="2"/>
              <a:buChar char="Ø"/>
              <a:tabLst/>
            </a:pPr>
            <a:endPar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0" fontAlgn="base" latinLnBrk="0" hangingPunct="0">
              <a:lnSpc>
                <a:spcPct val="100000"/>
              </a:lnSpc>
              <a:spcBef>
                <a:spcPct val="0"/>
              </a:spcBef>
              <a:spcAft>
                <a:spcPct val="0"/>
              </a:spcAft>
              <a:buClr>
                <a:schemeClr val="accent1"/>
              </a:buClr>
              <a:buSzTx/>
              <a:buFontTx/>
              <a:buChar char="-"/>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Tests utilisateurs pour des nouveaux composants complexes</a:t>
            </a:r>
          </a:p>
          <a:p>
            <a:pPr marL="171450" marR="0" lvl="0" indent="-171450" algn="l" defTabSz="914400" rtl="0" eaLnBrk="0" fontAlgn="base" latinLnBrk="0" hangingPunct="0">
              <a:lnSpc>
                <a:spcPct val="100000"/>
              </a:lnSpc>
              <a:spcBef>
                <a:spcPct val="0"/>
              </a:spcBef>
              <a:spcAft>
                <a:spcPct val="0"/>
              </a:spcAft>
              <a:buClr>
                <a:schemeClr val="accent1"/>
              </a:buClr>
              <a:buSzTx/>
              <a:buFontTx/>
              <a:buChar char="-"/>
              <a:tabLst/>
            </a:pPr>
            <a:endPar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0" fontAlgn="base" latinLnBrk="0" hangingPunct="0">
              <a:lnSpc>
                <a:spcPct val="100000"/>
              </a:lnSpc>
              <a:spcBef>
                <a:spcPct val="0"/>
              </a:spcBef>
              <a:spcAft>
                <a:spcPct val="0"/>
              </a:spcAft>
              <a:buClr>
                <a:schemeClr val="accent1"/>
              </a:buClr>
              <a:buSzTx/>
              <a:buFontTx/>
              <a:buChar char="-"/>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Audit d’accessibilité : pour aider les projets à améliorer les applications. Peu donne lieu à des accompagnements de projets</a:t>
            </a:r>
          </a:p>
          <a:p>
            <a:pPr marL="171450" marR="0" lvl="0" indent="-171450" algn="l" defTabSz="914400" rtl="0" eaLnBrk="0" fontAlgn="base" latinLnBrk="0" hangingPunct="0">
              <a:lnSpc>
                <a:spcPct val="100000"/>
              </a:lnSpc>
              <a:spcBef>
                <a:spcPct val="0"/>
              </a:spcBef>
              <a:spcAft>
                <a:spcPct val="0"/>
              </a:spcAft>
              <a:buClr>
                <a:schemeClr val="accent1"/>
              </a:buClr>
              <a:buSzTx/>
              <a:buFontTx/>
              <a:buChar char="-"/>
              <a:tabLst/>
            </a:pPr>
            <a:endPar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0" fontAlgn="base" latinLnBrk="0" hangingPunct="0">
              <a:lnSpc>
                <a:spcPct val="100000"/>
              </a:lnSpc>
              <a:spcBef>
                <a:spcPct val="0"/>
              </a:spcBef>
              <a:spcAft>
                <a:spcPct val="0"/>
              </a:spcAft>
              <a:buClr>
                <a:schemeClr val="accent1"/>
              </a:buClr>
              <a:buSzTx/>
              <a:buFontTx/>
              <a:buChar char="-"/>
              <a:tabLst/>
            </a:pPr>
            <a:r>
              <a:rPr kumimoji="0" lang="fr-FR" altLang="fr-FR"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Déclaration d’accessibilité : </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kern="1200"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Obligation légale notamment pour les grandes entreprises privées</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kern="1200"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Obligation pour chaque site/application</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kern="1200"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Pour afficher le taux de conformité aux critères internationaux, les raisons de non-conformité, le contact pour signalement.</a:t>
            </a:r>
          </a:p>
          <a:p>
            <a:pPr marL="1200150" marR="0" lvl="2" indent="-2857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Ø"/>
              <a:tabLst/>
            </a:pPr>
            <a:r>
              <a:rPr kumimoji="0" lang="fr-FR" altLang="fr-FR" b="0" i="0" u="none" strike="noStrike" kern="1200" cap="none" normalizeH="0" baseline="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3 ans pour s’améliorer</a:t>
            </a:r>
          </a:p>
          <a:p>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29</a:t>
            </a:fld>
            <a:endParaRPr lang="en-GB"/>
          </a:p>
        </p:txBody>
      </p:sp>
    </p:spTree>
    <p:extLst>
      <p:ext uri="{BB962C8B-B14F-4D97-AF65-F5344CB8AC3E}">
        <p14:creationId xmlns:p14="http://schemas.microsoft.com/office/powerpoint/2010/main" val="2343222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b="1">
                <a:latin typeface="Verdana" panose="020B0604030504040204" pitchFamily="34" charset="0"/>
                <a:ea typeface="Verdana" panose="020B0604030504040204" pitchFamily="34" charset="0"/>
                <a:cs typeface="Verdana" panose="020B0604030504040204" pitchFamily="34" charset="0"/>
              </a:rPr>
              <a:t>Début </a:t>
            </a:r>
            <a:r>
              <a:rPr lang="fr-FR">
                <a:latin typeface="Verdana" panose="020B0604030504040204" pitchFamily="34" charset="0"/>
                <a:ea typeface="Verdana" panose="020B0604030504040204" pitchFamily="34" charset="0"/>
                <a:cs typeface="Verdana" panose="020B0604030504040204" pitchFamily="34" charset="0"/>
              </a:rPr>
              <a:t>: 00:06 – Nom formateur 1</a:t>
            </a:r>
          </a:p>
          <a:p>
            <a:pPr>
              <a:defRPr/>
            </a:pPr>
            <a:r>
              <a:rPr lang="fr-FR" b="1">
                <a:latin typeface="Verdana" panose="020B0604030504040204" pitchFamily="34" charset="0"/>
                <a:ea typeface="Verdana" panose="020B0604030504040204" pitchFamily="34" charset="0"/>
                <a:cs typeface="Verdana" panose="020B0604030504040204" pitchFamily="34" charset="0"/>
              </a:rPr>
              <a:t>Durée : </a:t>
            </a:r>
            <a:r>
              <a:rPr lang="fr-FR">
                <a:latin typeface="Verdana" panose="020B0604030504040204" pitchFamily="34" charset="0"/>
                <a:ea typeface="Verdana" panose="020B0604030504040204" pitchFamily="34" charset="0"/>
                <a:cs typeface="Verdana" panose="020B0604030504040204" pitchFamily="34" charset="0"/>
              </a:rPr>
              <a:t>xx mn</a:t>
            </a:r>
          </a:p>
          <a:p>
            <a:pPr>
              <a:defRPr/>
            </a:pPr>
            <a:endParaRPr lang="fr-FR" b="1">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effectLst/>
                <a:latin typeface="Verdana" panose="020B0604030504040204" pitchFamily="34" charset="0"/>
                <a:ea typeface="Verdana" panose="020B0604030504040204" pitchFamily="34" charset="0"/>
                <a:cs typeface="Verdana" panose="020B0604030504040204" pitchFamily="34" charset="0"/>
              </a:rPr>
              <a:t>Alors, vous avez dû entendre où allez entendre de plus en plus qu’il faut faire accessible.</a:t>
            </a:r>
            <a:endParaRPr lang="fr-FR">
              <a:latin typeface="Verdana" panose="020B0604030504040204" pitchFamily="34" charset="0"/>
              <a:ea typeface="Verdana" panose="020B0604030504040204" pitchFamily="34" charset="0"/>
              <a:cs typeface="Verdana" panose="020B0604030504040204" pitchFamily="34" charset="0"/>
            </a:endParaRPr>
          </a:p>
          <a:p>
            <a:endParaRPr lang="fr-FR" sz="800">
              <a:latin typeface="Calibri" panose="020F0502020204030204" pitchFamily="34" charset="0"/>
              <a:cs typeface="Calibri" panose="020F050202020403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a:t>
            </a:fld>
            <a:endParaRPr lang="en-GB"/>
          </a:p>
        </p:txBody>
      </p:sp>
    </p:spTree>
    <p:extLst>
      <p:ext uri="{BB962C8B-B14F-4D97-AF65-F5344CB8AC3E}">
        <p14:creationId xmlns:p14="http://schemas.microsoft.com/office/powerpoint/2010/main" val="2308908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63525"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On a un outil qui présente un pas à pas pour tester</a:t>
            </a:r>
          </a:p>
          <a:p>
            <a:pPr marL="263525"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pas besoin d’être technicien pour s’en servir</a:t>
            </a:r>
          </a:p>
          <a:p>
            <a:pPr marL="263525"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Il y a une section par type de profil : concepteur, etc.</a:t>
            </a:r>
          </a:p>
          <a:p>
            <a:pPr marL="92075" indent="0">
              <a:buFont typeface="Arial" panose="020B0604020202020204" pitchFamily="34" charset="0"/>
              <a:buNone/>
            </a:pPr>
            <a:r>
              <a:rPr lang="fr-FR">
                <a:latin typeface="Verdana" panose="020B0604030504040204" pitchFamily="34" charset="0"/>
                <a:ea typeface="Verdana" panose="020B0604030504040204" pitchFamily="34" charset="0"/>
                <a:cs typeface="Verdana" panose="020B0604030504040204" pitchFamily="34" charset="0"/>
              </a:rPr>
              <a:t>=&gt; tout le monde peut faire des tests + à tout moment du cycle de vie du projet, on peut tester</a:t>
            </a: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30</a:t>
            </a:fld>
            <a:endParaRPr lang="en-GB"/>
          </a:p>
        </p:txBody>
      </p:sp>
    </p:spTree>
    <p:extLst>
      <p:ext uri="{BB962C8B-B14F-4D97-AF65-F5344CB8AC3E}">
        <p14:creationId xmlns:p14="http://schemas.microsoft.com/office/powerpoint/2010/main" val="3627507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kern="1200">
                <a:solidFill>
                  <a:srgbClr val="000000"/>
                </a:solidFill>
                <a:latin typeface="Verdana" panose="020B0604030504040204" pitchFamily="34" charset="0"/>
                <a:ea typeface="Verdana" panose="020B0604030504040204" pitchFamily="34" charset="0"/>
                <a:cs typeface="Verdana" panose="020B0604030504040204" pitchFamily="34" charset="0"/>
              </a:rPr>
              <a:t>Innovation - M-D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(Marketing and Design) / </a:t>
            </a:r>
            <a:r>
              <a:rPr lang="fr-FR" b="1" kern="1200">
                <a:solidFill>
                  <a:srgbClr val="000000"/>
                </a:solidFill>
                <a:latin typeface="Verdana" panose="020B0604030504040204" pitchFamily="34" charset="0"/>
                <a:ea typeface="Verdana" panose="020B0604030504040204" pitchFamily="34" charset="0"/>
                <a:cs typeface="Verdana" panose="020B0604030504040204" pitchFamily="34" charset="0"/>
              </a:rPr>
              <a:t>SEA (</a:t>
            </a:r>
            <a:r>
              <a:rPr lang="fr-FR" b="0" i="0">
                <a:solidFill>
                  <a:srgbClr val="333333"/>
                </a:solidFill>
                <a:effectLst/>
                <a:latin typeface="Verdana" panose="020B0604030504040204" pitchFamily="34" charset="0"/>
                <a:ea typeface="Verdana" panose="020B0604030504040204" pitchFamily="34" charset="0"/>
                <a:cs typeface="Verdana" panose="020B0604030504040204" pitchFamily="34" charset="0"/>
              </a:rPr>
              <a:t>Innovation Social Engagement &amp; </a:t>
            </a:r>
            <a:r>
              <a:rPr lang="fr-FR" b="0" i="0" err="1">
                <a:solidFill>
                  <a:srgbClr val="333333"/>
                </a:solidFill>
                <a:effectLst/>
                <a:latin typeface="Verdana" panose="020B0604030504040204" pitchFamily="34" charset="0"/>
                <a:ea typeface="Verdana" panose="020B0604030504040204" pitchFamily="34" charset="0"/>
                <a:cs typeface="Verdana" panose="020B0604030504040204" pitchFamily="34" charset="0"/>
              </a:rPr>
              <a:t>Accessibility</a:t>
            </a:r>
            <a:r>
              <a:rPr lang="fr-FR" b="0" i="0" kern="1200">
                <a:solidFill>
                  <a:srgbClr val="333333"/>
                </a:solidFill>
                <a:effectLst/>
                <a:latin typeface="Verdana" panose="020B0604030504040204" pitchFamily="34" charset="0"/>
                <a:ea typeface="Verdana" panose="020B0604030504040204" pitchFamily="34" charset="0"/>
                <a:cs typeface="Verdana" panose="020B0604030504040204" pitchFamily="34" charset="0"/>
              </a:rPr>
              <a:t>)</a:t>
            </a:r>
            <a:r>
              <a:rPr lang="fr-FR" b="1" kern="1200">
                <a:solidFill>
                  <a:srgbClr val="000000"/>
                </a:solidFill>
                <a:latin typeface="Verdana" panose="020B0604030504040204" pitchFamily="34" charset="0"/>
                <a:ea typeface="Verdana" panose="020B0604030504040204" pitchFamily="34" charset="0"/>
                <a:cs typeface="Verdana" panose="020B0604030504040204" pitchFamily="34" charset="0"/>
              </a:rPr>
              <a:t> : </a:t>
            </a:r>
            <a:r>
              <a:rPr lang="fr-FR" b="0" kern="1200">
                <a:solidFill>
                  <a:srgbClr val="000000"/>
                </a:solidFill>
                <a:latin typeface="Verdana" panose="020B0604030504040204" pitchFamily="34" charset="0"/>
                <a:ea typeface="Verdana" panose="020B0604030504040204" pitchFamily="34" charset="0"/>
                <a:cs typeface="Verdana" panose="020B0604030504040204" pitchFamily="34" charset="0"/>
              </a:rPr>
              <a:t>Stratégie et pilotage pour les clients handicapés et les seniors Groupe (Marketing, distribution, communication, normalisation, affaires publiques)</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kern="1200">
                <a:solidFill>
                  <a:srgbClr val="000000"/>
                </a:solidFill>
                <a:latin typeface="Verdana" panose="020B0604030504040204" pitchFamily="34" charset="0"/>
                <a:ea typeface="Verdana" panose="020B0604030504040204" pitchFamily="34" charset="0"/>
                <a:cs typeface="Verdana" panose="020B0604030504040204" pitchFamily="34" charset="0"/>
              </a:rPr>
              <a:t>DRHG </a:t>
            </a:r>
            <a:r>
              <a:rPr lang="fr-FR" b="0" kern="1200">
                <a:solidFill>
                  <a:srgbClr val="000000"/>
                </a:solidFill>
                <a:latin typeface="Verdana" panose="020B0604030504040204" pitchFamily="34" charset="0"/>
                <a:ea typeface="Verdana" panose="020B0604030504040204" pitchFamily="34" charset="0"/>
                <a:cs typeface="Verdana" panose="020B0604030504040204" pitchFamily="34" charset="0"/>
              </a:rPr>
              <a:t>(Direction des Ressources Humaines du Groupe)- </a:t>
            </a:r>
            <a:r>
              <a:rPr lang="fr-FR" b="1" kern="1200">
                <a:solidFill>
                  <a:srgbClr val="000000"/>
                </a:solidFill>
                <a:latin typeface="Verdana" panose="020B0604030504040204" pitchFamily="34" charset="0"/>
                <a:ea typeface="Verdana" panose="020B0604030504040204" pitchFamily="34" charset="0"/>
                <a:cs typeface="Verdana" panose="020B0604030504040204" pitchFamily="34" charset="0"/>
              </a:rPr>
              <a:t>DCMRHF </a:t>
            </a:r>
            <a:r>
              <a:rPr lang="fr-FR" b="0" kern="1200">
                <a:solidFill>
                  <a:srgbClr val="000000"/>
                </a:solidFill>
                <a:latin typeface="Verdana" panose="020B0604030504040204" pitchFamily="34" charset="0"/>
                <a:ea typeface="Verdana" panose="020B0604030504040204" pitchFamily="34" charset="0"/>
                <a:cs typeface="Verdana" panose="020B0604030504040204" pitchFamily="34" charset="0"/>
              </a:rPr>
              <a:t>(</a:t>
            </a:r>
            <a:r>
              <a:rPr lang="fr-FR" b="0" i="0">
                <a:solidFill>
                  <a:srgbClr val="333333"/>
                </a:solidFill>
                <a:effectLst/>
                <a:latin typeface="Verdana" panose="020B0604030504040204" pitchFamily="34" charset="0"/>
                <a:ea typeface="Verdana" panose="020B0604030504040204" pitchFamily="34" charset="0"/>
                <a:cs typeface="Verdana" panose="020B0604030504040204" pitchFamily="34" charset="0"/>
              </a:rPr>
              <a:t>Direction Coordination et Mutualisation RH France) </a:t>
            </a:r>
            <a:r>
              <a:rPr lang="fr-FR" b="1" kern="1200">
                <a:solidFill>
                  <a:srgbClr val="000000"/>
                </a:solidFill>
                <a:latin typeface="Verdana" panose="020B0604030504040204" pitchFamily="34" charset="0"/>
                <a:ea typeface="Verdana" panose="020B0604030504040204" pitchFamily="34" charset="0"/>
                <a:cs typeface="Verdana" panose="020B0604030504040204" pitchFamily="34" charset="0"/>
              </a:rPr>
              <a:t>/ DRHDI </a:t>
            </a:r>
            <a:r>
              <a:rPr lang="fr-FR" b="0" kern="1200">
                <a:solidFill>
                  <a:srgbClr val="000000"/>
                </a:solidFill>
                <a:latin typeface="Verdana" panose="020B0604030504040204" pitchFamily="34" charset="0"/>
                <a:ea typeface="Verdana" panose="020B0604030504040204" pitchFamily="34" charset="0"/>
                <a:cs typeface="Verdana" panose="020B0604030504040204" pitchFamily="34" charset="0"/>
              </a:rPr>
              <a:t>(Développement RH, Diversité, Inclusion) </a:t>
            </a:r>
            <a:r>
              <a:rPr lang="fr-FR" b="1" kern="1200">
                <a:solidFill>
                  <a:srgbClr val="000000"/>
                </a:solidFill>
                <a:latin typeface="Verdana" panose="020B0604030504040204" pitchFamily="34" charset="0"/>
                <a:ea typeface="Verdana" panose="020B0604030504040204" pitchFamily="34" charset="0"/>
                <a:cs typeface="Verdana" panose="020B0604030504040204" pitchFamily="34" charset="0"/>
              </a:rPr>
              <a:t>/ DI </a:t>
            </a:r>
            <a:r>
              <a:rPr lang="fr-FR" b="0" kern="1200">
                <a:solidFill>
                  <a:srgbClr val="000000"/>
                </a:solidFill>
                <a:latin typeface="Verdana" panose="020B0604030504040204" pitchFamily="34" charset="0"/>
                <a:ea typeface="Verdana" panose="020B0604030504040204" pitchFamily="34" charset="0"/>
                <a:cs typeface="Verdana" panose="020B0604030504040204" pitchFamily="34" charset="0"/>
              </a:rPr>
              <a:t>(Diversité, Inclusion) </a:t>
            </a:r>
            <a:r>
              <a:rPr lang="fr-FR" b="1" kern="120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fr-FR" b="0" kern="1200">
                <a:solidFill>
                  <a:srgbClr val="000000"/>
                </a:solidFill>
                <a:latin typeface="Verdana" panose="020B0604030504040204" pitchFamily="34" charset="0"/>
                <a:ea typeface="Verdana" panose="020B0604030504040204" pitchFamily="34" charset="0"/>
                <a:cs typeface="Verdana" panose="020B0604030504040204" pitchFamily="34" charset="0"/>
              </a:rPr>
              <a:t>Insertion et maintien dans l’emploi des travailleurs en situation de handicap (salariés) (Stéphane Deschamps)</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b="1">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b="1" u="sng">
                <a:solidFill>
                  <a:srgbClr val="000000"/>
                </a:solidFill>
                <a:latin typeface="Verdana" panose="020B0604030504040204" pitchFamily="34" charset="0"/>
                <a:ea typeface="Verdana" panose="020B0604030504040204" pitchFamily="34" charset="0"/>
                <a:cs typeface="Verdana" panose="020B0604030504040204" pitchFamily="34" charset="0"/>
              </a:rPr>
              <a:t>Equipes d’expertise en accessibilité</a:t>
            </a: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 :</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Innovation IT-S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(IT and Services)</a:t>
            </a: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 / CR-BIS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(Customer Relationship &amp; Business </a:t>
            </a:r>
            <a:r>
              <a:rPr lang="fr-FR" b="0" err="1">
                <a:solidFill>
                  <a:srgbClr val="000000"/>
                </a:solidFill>
                <a:latin typeface="Verdana" panose="020B0604030504040204" pitchFamily="34" charset="0"/>
                <a:ea typeface="Verdana" panose="020B0604030504040204" pitchFamily="34" charset="0"/>
                <a:cs typeface="Verdana" panose="020B0604030504040204" pitchFamily="34" charset="0"/>
              </a:rPr>
              <a:t>Informtion</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 System) </a:t>
            </a: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Centre de compétences de l’accessibilité numérique salariés et clients</a:t>
            </a:r>
            <a:endParaRPr lang="fr-FR" b="1">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Innovation – M-D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(Marketing and Design) </a:t>
            </a: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 XDLAB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a:t>
            </a:r>
            <a:r>
              <a:rPr lang="fr-FR" b="0" err="1">
                <a:solidFill>
                  <a:srgbClr val="000000"/>
                </a:solidFill>
                <a:latin typeface="Verdana" panose="020B0604030504040204" pitchFamily="34" charset="0"/>
                <a:ea typeface="Verdana" panose="020B0604030504040204" pitchFamily="34" charset="0"/>
                <a:cs typeface="Verdana" panose="020B0604030504040204" pitchFamily="34" charset="0"/>
              </a:rPr>
              <a:t>Experience</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 Design </a:t>
            </a:r>
            <a:r>
              <a:rPr lang="fr-FR" b="0" err="1">
                <a:solidFill>
                  <a:srgbClr val="000000"/>
                </a:solidFill>
                <a:latin typeface="Verdana" panose="020B0604030504040204" pitchFamily="34" charset="0"/>
                <a:ea typeface="Verdana" panose="020B0604030504040204" pitchFamily="34" charset="0"/>
                <a:cs typeface="Verdana" panose="020B0604030504040204" pitchFamily="34" charset="0"/>
              </a:rPr>
              <a:t>Lab</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expérience design salariés et clients + Tests ergonomie et utilisateurs</a:t>
            </a:r>
          </a:p>
          <a:p>
            <a:pPr marL="263525" indent="-171450" algn="l">
              <a:buFont typeface="Arial" panose="020B0604020202020204" pitchFamily="34" charset="0"/>
              <a:buChar char="•"/>
            </a:pP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Orange France – DTSI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(Direction Technique et du Système d’information) </a:t>
            </a: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 DISU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a:t>
            </a:r>
            <a:r>
              <a:rPr lang="fr-FR" b="0" i="0">
                <a:solidFill>
                  <a:srgbClr val="333333"/>
                </a:solidFill>
                <a:effectLst/>
                <a:latin typeface="Verdana" panose="020B0604030504040204" pitchFamily="34" charset="0"/>
                <a:ea typeface="Verdana" panose="020B0604030504040204" pitchFamily="34" charset="0"/>
                <a:cs typeface="Verdana" panose="020B0604030504040204" pitchFamily="34" charset="0"/>
              </a:rPr>
              <a:t>100% partenaire de votre environnement numérique</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a:t>
            </a: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Aménagement individuel des postes de travail + Soutien aux salariés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Patricia Loubet – ergonome)</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Orange France – DTSI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Direction Technique et du Système d’Information) </a:t>
            </a: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 SI (</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Système d’Information)</a:t>
            </a: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 : </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Audit d’applications (</a:t>
            </a:r>
            <a:r>
              <a:rPr lang="fr-FR" b="0" err="1">
                <a:solidFill>
                  <a:srgbClr val="000000"/>
                </a:solidFill>
                <a:latin typeface="Verdana" panose="020B0604030504040204" pitchFamily="34" charset="0"/>
                <a:ea typeface="Verdana" panose="020B0604030504040204" pitchFamily="34" charset="0"/>
                <a:cs typeface="Verdana" panose="020B0604030504040204" pitchFamily="34" charset="0"/>
              </a:rPr>
              <a:t>Zougane</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fr-FR" b="0" err="1">
                <a:solidFill>
                  <a:srgbClr val="000000"/>
                </a:solidFill>
                <a:latin typeface="Verdana" panose="020B0604030504040204" pitchFamily="34" charset="0"/>
                <a:ea typeface="Verdana" panose="020B0604030504040204" pitchFamily="34" charset="0"/>
                <a:cs typeface="Verdana" panose="020B0604030504040204" pitchFamily="34" charset="0"/>
              </a:rPr>
              <a:t>Haffez</a:t>
            </a:r>
            <a:r>
              <a:rPr lang="fr-FR" b="0">
                <a:solidFill>
                  <a:srgbClr val="000000"/>
                </a:solidFill>
                <a:latin typeface="Verdana" panose="020B0604030504040204" pitchFamily="34" charset="0"/>
                <a:ea typeface="Verdana" panose="020B0604030504040204" pitchFamily="34" charset="0"/>
                <a:cs typeface="Verdana" panose="020B0604030504040204" pitchFamily="34" charset="0"/>
              </a:rPr>
              <a:t>)</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Orange France – </a:t>
            </a:r>
            <a:r>
              <a:rPr lang="fr-FR" b="1">
                <a:solidFill>
                  <a:schemeClr val="tx1"/>
                </a:solidFill>
                <a:latin typeface="Verdana" panose="020B0604030504040204" pitchFamily="34" charset="0"/>
                <a:ea typeface="Verdana" panose="020B0604030504040204" pitchFamily="34" charset="0"/>
                <a:cs typeface="Verdana" panose="020B0604030504040204" pitchFamily="34" charset="0"/>
              </a:rPr>
              <a:t>DGP </a:t>
            </a:r>
            <a:r>
              <a:rPr lang="fr-FR" b="0">
                <a:solidFill>
                  <a:schemeClr val="tx1"/>
                </a:solidFill>
                <a:latin typeface="Verdana" panose="020B0604030504040204" pitchFamily="34" charset="0"/>
                <a:ea typeface="Verdana" panose="020B0604030504040204" pitchFamily="34" charset="0"/>
                <a:cs typeface="Verdana" panose="020B0604030504040204" pitchFamily="34" charset="0"/>
              </a:rPr>
              <a:t>(Direction Grand Public) / </a:t>
            </a:r>
            <a:r>
              <a:rPr lang="fr-FR" b="1">
                <a:solidFill>
                  <a:schemeClr val="tx1"/>
                </a:solidFill>
                <a:latin typeface="Verdana" panose="020B0604030504040204" pitchFamily="34" charset="0"/>
                <a:ea typeface="Verdana" panose="020B0604030504040204" pitchFamily="34" charset="0"/>
                <a:cs typeface="Verdana" panose="020B0604030504040204" pitchFamily="34" charset="0"/>
              </a:rPr>
              <a:t>DDEO</a:t>
            </a:r>
            <a:r>
              <a:rPr lang="fr-FR" b="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fr-FR" b="0" i="0">
                <a:solidFill>
                  <a:srgbClr val="333333"/>
                </a:solidFill>
                <a:effectLst/>
                <a:latin typeface="Verdana" panose="020B0604030504040204" pitchFamily="34" charset="0"/>
                <a:ea typeface="Verdana" panose="020B0604030504040204" pitchFamily="34" charset="0"/>
                <a:cs typeface="Verdana" panose="020B0604030504040204" pitchFamily="34" charset="0"/>
              </a:rPr>
              <a:t>Direction Digital et Expérience Omnicanale</a:t>
            </a:r>
            <a:r>
              <a:rPr lang="fr-FR" b="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fr-FR">
                <a:solidFill>
                  <a:srgbClr val="000000"/>
                </a:solidFill>
                <a:latin typeface="Verdana" panose="020B0604030504040204" pitchFamily="34" charset="0"/>
                <a:ea typeface="Verdana" panose="020B0604030504040204" pitchFamily="34" charset="0"/>
                <a:cs typeface="Verdana" panose="020B0604030504040204" pitchFamily="34" charset="0"/>
              </a:rPr>
              <a:t>Promotion et support accessibilité </a:t>
            </a:r>
            <a:r>
              <a:rPr lang="fr-FR" b="0">
                <a:solidFill>
                  <a:schemeClr val="tx1"/>
                </a:solidFill>
                <a:latin typeface="Verdana" panose="020B0604030504040204" pitchFamily="34" charset="0"/>
                <a:ea typeface="Verdana" panose="020B0604030504040204" pitchFamily="34" charset="0"/>
                <a:cs typeface="Verdana" panose="020B0604030504040204" pitchFamily="34" charset="0"/>
              </a:rPr>
              <a:t>(Nicolas Got)</a:t>
            </a:r>
            <a:endParaRPr lang="fr-FR">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31</a:t>
            </a:fld>
            <a:endParaRPr lang="en-GB"/>
          </a:p>
        </p:txBody>
      </p:sp>
    </p:spTree>
    <p:extLst>
      <p:ext uri="{BB962C8B-B14F-4D97-AF65-F5344CB8AC3E}">
        <p14:creationId xmlns:p14="http://schemas.microsoft.com/office/powerpoint/2010/main" val="260026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b="1">
                <a:latin typeface="Verdana" panose="020B0604030504040204" pitchFamily="34" charset="0"/>
                <a:ea typeface="Verdana" panose="020B0604030504040204" pitchFamily="34" charset="0"/>
                <a:cs typeface="Verdana" panose="020B0604030504040204" pitchFamily="34" charset="0"/>
              </a:rPr>
              <a:t>Début </a:t>
            </a:r>
            <a:r>
              <a:rPr lang="fr-FR">
                <a:latin typeface="Verdana" panose="020B0604030504040204" pitchFamily="34" charset="0"/>
                <a:ea typeface="Verdana" panose="020B0604030504040204" pitchFamily="34" charset="0"/>
                <a:cs typeface="Verdana" panose="020B0604030504040204" pitchFamily="34" charset="0"/>
              </a:rPr>
              <a:t>: 00:06 – Nom formateur 2</a:t>
            </a:r>
          </a:p>
          <a:p>
            <a:pPr>
              <a:defRPr/>
            </a:pPr>
            <a:r>
              <a:rPr lang="fr-FR" b="1">
                <a:latin typeface="Verdana" panose="020B0604030504040204" pitchFamily="34" charset="0"/>
                <a:ea typeface="Verdana" panose="020B0604030504040204" pitchFamily="34" charset="0"/>
                <a:cs typeface="Verdana" panose="020B0604030504040204" pitchFamily="34" charset="0"/>
              </a:rPr>
              <a:t>Durée : </a:t>
            </a:r>
            <a:r>
              <a:rPr lang="fr-FR">
                <a:latin typeface="Verdana" panose="020B0604030504040204" pitchFamily="34" charset="0"/>
                <a:ea typeface="Verdana" panose="020B0604030504040204" pitchFamily="34" charset="0"/>
                <a:cs typeface="Verdana" panose="020B0604030504040204" pitchFamily="34" charset="0"/>
              </a:rPr>
              <a:t>xx mn</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sz="1000" b="1">
              <a:latin typeface="Calibri" panose="020F0502020204030204" pitchFamily="34" charset="0"/>
              <a:cs typeface="Calibri" panose="020F0502020204030204" pitchFamily="34" charset="0"/>
            </a:endParaRPr>
          </a:p>
          <a:p>
            <a:endParaRPr lang="en-GB"/>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32</a:t>
            </a:fld>
            <a:endParaRPr lang="en-GB"/>
          </a:p>
        </p:txBody>
      </p:sp>
    </p:spTree>
    <p:extLst>
      <p:ext uri="{BB962C8B-B14F-4D97-AF65-F5344CB8AC3E}">
        <p14:creationId xmlns:p14="http://schemas.microsoft.com/office/powerpoint/2010/main" val="2169339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33</a:t>
            </a:fld>
            <a:endParaRPr lang="en-GB"/>
          </a:p>
        </p:txBody>
      </p:sp>
    </p:spTree>
    <p:extLst>
      <p:ext uri="{BB962C8B-B14F-4D97-AF65-F5344CB8AC3E}">
        <p14:creationId xmlns:p14="http://schemas.microsoft.com/office/powerpoint/2010/main" val="2494958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600"/>
              </a:spcAft>
            </a:pPr>
            <a:r>
              <a:rPr lang="fr-FR" b="0" dirty="0"/>
              <a:t>On vous a mis aussi dans le support quelques liens :</a:t>
            </a:r>
          </a:p>
          <a:p>
            <a:pPr marL="263525" indent="-171450">
              <a:buFont typeface="Arial" panose="020B0604020202020204" pitchFamily="34" charset="0"/>
              <a:buChar char="•"/>
            </a:pPr>
            <a:r>
              <a:rPr lang="fr-FR" b="0" dirty="0"/>
              <a:t>Site des </a:t>
            </a:r>
            <a:r>
              <a:rPr lang="fr-FR" dirty="0"/>
              <a:t>recommandations d’accessibilité d’Orange. a11y-guidelines.orange.com</a:t>
            </a:r>
            <a:r>
              <a:rPr lang="fr-FR" b="0" dirty="0"/>
              <a:t>. A ALLER VOIR !</a:t>
            </a:r>
          </a:p>
          <a:p>
            <a:pPr marL="531813" lvl="2" indent="-171450">
              <a:buFont typeface="Courier New" panose="02070309020205020404" pitchFamily="49" charset="0"/>
              <a:buChar char="o"/>
            </a:pPr>
            <a:r>
              <a:rPr lang="fr-FR" b="0" dirty="0"/>
              <a:t>aller dans </a:t>
            </a:r>
            <a:r>
              <a:rPr lang="fr-FR" dirty="0"/>
              <a:t>Web</a:t>
            </a:r>
            <a:r>
              <a:rPr lang="fr-FR" b="0" dirty="0"/>
              <a:t>, onglet </a:t>
            </a:r>
            <a:r>
              <a:rPr lang="fr-FR" dirty="0"/>
              <a:t>Tester</a:t>
            </a:r>
            <a:r>
              <a:rPr lang="fr-FR" b="0" dirty="0"/>
              <a:t> et on y trouve l'ensemble des </a:t>
            </a:r>
            <a:r>
              <a:rPr lang="fr-FR" dirty="0"/>
              <a:t>procédures de test pour tous les critères</a:t>
            </a:r>
            <a:r>
              <a:rPr lang="fr-FR" b="0" dirty="0"/>
              <a:t>. </a:t>
            </a:r>
          </a:p>
          <a:p>
            <a:pPr marL="531813" lvl="2" indent="-171450">
              <a:buFont typeface="Courier New" panose="02070309020205020404" pitchFamily="49" charset="0"/>
              <a:buChar char="o"/>
            </a:pPr>
            <a:r>
              <a:rPr lang="fr-FR" dirty="0"/>
              <a:t>filtrable</a:t>
            </a:r>
            <a:r>
              <a:rPr lang="fr-FR" b="0" dirty="0"/>
              <a:t> par </a:t>
            </a:r>
            <a:r>
              <a:rPr lang="fr-FR" dirty="0"/>
              <a:t>profil</a:t>
            </a:r>
            <a:r>
              <a:rPr lang="fr-FR" b="0" dirty="0"/>
              <a:t> (</a:t>
            </a:r>
            <a:r>
              <a:rPr lang="fr-FR" dirty="0"/>
              <a:t>concepteur, développeur, testeur</a:t>
            </a:r>
            <a:r>
              <a:rPr lang="fr-FR" b="0" dirty="0"/>
              <a:t>) =&gt; on a la checklist adaptée par profil</a:t>
            </a:r>
          </a:p>
          <a:p>
            <a:pPr marL="531813" lvl="2" indent="-171450">
              <a:buFont typeface="Courier New" panose="02070309020205020404" pitchFamily="49" charset="0"/>
              <a:buChar char="o"/>
            </a:pPr>
            <a:r>
              <a:rPr lang="fr-FR" dirty="0"/>
              <a:t>pour chaque test</a:t>
            </a:r>
            <a:r>
              <a:rPr lang="fr-FR" b="0" dirty="0"/>
              <a:t>, on la </a:t>
            </a:r>
            <a:r>
              <a:rPr lang="fr-FR" dirty="0"/>
              <a:t>procédure</a:t>
            </a:r>
            <a:r>
              <a:rPr lang="fr-FR" b="0" dirty="0"/>
              <a:t>, ce qu’on </a:t>
            </a:r>
            <a:r>
              <a:rPr lang="fr-FR" dirty="0"/>
              <a:t>attend</a:t>
            </a:r>
            <a:r>
              <a:rPr lang="fr-FR" b="0" dirty="0"/>
              <a:t> et une </a:t>
            </a:r>
            <a:r>
              <a:rPr lang="fr-FR" dirty="0"/>
              <a:t>justification</a:t>
            </a:r>
            <a:r>
              <a:rPr lang="fr-FR" b="0" dirty="0"/>
              <a:t> quand c’est le cas</a:t>
            </a:r>
          </a:p>
          <a:p>
            <a:pPr marL="531813" lvl="2" indent="-171450">
              <a:buFont typeface="Courier New" panose="02070309020205020404" pitchFamily="49" charset="0"/>
              <a:buChar char="o"/>
            </a:pPr>
            <a:r>
              <a:rPr lang="fr-FR" dirty="0"/>
              <a:t>Mise à jour </a:t>
            </a:r>
            <a:r>
              <a:rPr lang="fr-FR" b="0" dirty="0"/>
              <a:t>en cours sur cette page avec + d’info</a:t>
            </a:r>
          </a:p>
          <a:p>
            <a:pPr marL="222250" lvl="2" indent="0">
              <a:buNone/>
            </a:pPr>
            <a:r>
              <a:rPr lang="fr-FR" b="0" dirty="0"/>
              <a:t>Donc on vous encourage vivement à aller voir ce site des recommandations. </a:t>
            </a:r>
          </a:p>
          <a:p>
            <a:pPr marL="263525" indent="-171450">
              <a:spcBef>
                <a:spcPts val="600"/>
              </a:spcBef>
              <a:buFont typeface="Arial" panose="020B0604020202020204" pitchFamily="34" charset="0"/>
              <a:buChar char="•"/>
            </a:pPr>
            <a:r>
              <a:rPr lang="fr-FR" b="0" dirty="0"/>
              <a:t>Site des </a:t>
            </a:r>
            <a:r>
              <a:rPr lang="fr-FR" dirty="0"/>
              <a:t>WCAG</a:t>
            </a:r>
          </a:p>
          <a:p>
            <a:pPr marL="263525" indent="-171450">
              <a:spcBef>
                <a:spcPts val="600"/>
              </a:spcBef>
              <a:buFont typeface="Arial" panose="020B0604020202020204" pitchFamily="34" charset="0"/>
              <a:buChar char="•"/>
            </a:pPr>
            <a:r>
              <a:rPr lang="fr-FR" b="0" dirty="0"/>
              <a:t>Site de la </a:t>
            </a:r>
            <a:r>
              <a:rPr lang="fr-FR" dirty="0"/>
              <a:t>Charte orange design.orange.com</a:t>
            </a:r>
            <a:r>
              <a:rPr lang="fr-FR" b="0" dirty="0"/>
              <a:t>.</a:t>
            </a:r>
          </a:p>
          <a:p>
            <a:pPr marL="263525" indent="-171450">
              <a:spcBef>
                <a:spcPts val="1200"/>
              </a:spcBef>
              <a:buFont typeface="Arial" panose="020B0604020202020204" pitchFamily="34" charset="0"/>
              <a:buChar char="•"/>
            </a:pPr>
            <a:r>
              <a:rPr lang="fr-FR" b="0" dirty="0"/>
              <a:t>Site de </a:t>
            </a:r>
            <a:r>
              <a:rPr lang="fr-FR" dirty="0"/>
              <a:t>Boosted</a:t>
            </a:r>
            <a:r>
              <a:rPr lang="fr-FR" b="0" dirty="0"/>
              <a:t> qui est un fork de Bootstrap où on va retrouver tous les composants de Bootstrap. C'est des composants accessibles. Permet de regarder des exemples de développement accessibles et de s’en inspirer.</a:t>
            </a:r>
          </a:p>
          <a:p>
            <a:pPr marL="263525" indent="-171450">
              <a:buFont typeface="Arial" panose="020B0604020202020204" pitchFamily="34" charset="0"/>
              <a:buChar char="•"/>
            </a:pPr>
            <a:r>
              <a:rPr lang="fr-FR" b="0" dirty="0" err="1"/>
              <a:t>Colour</a:t>
            </a:r>
            <a:r>
              <a:rPr lang="fr-FR" b="0" dirty="0"/>
              <a:t> Contrast </a:t>
            </a:r>
            <a:r>
              <a:rPr lang="fr-FR" b="0" dirty="0" err="1"/>
              <a:t>Aanalyser</a:t>
            </a:r>
            <a:endParaRPr lang="fr-FR" b="0" dirty="0"/>
          </a:p>
          <a:p>
            <a:pPr marL="263525" indent="-171450">
              <a:buFont typeface="Arial" panose="020B0604020202020204" pitchFamily="34" charset="0"/>
              <a:buChar char="•"/>
            </a:pPr>
            <a:r>
              <a:rPr lang="fr-FR" b="0" dirty="0"/>
              <a:t>NVDA si vous voulez tester.</a:t>
            </a:r>
          </a:p>
          <a:p>
            <a:endParaRPr lang="fr-FR" b="0"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5932DF-9606-4758-A2B5-AF1153FB1ABB}" type="slidenum">
              <a:rPr kumimoji="0" lang="en-GB" sz="1200" b="0" i="0" u="none" strike="noStrike" kern="1200" cap="none" spc="0" normalizeH="0" baseline="0" noProof="0" smtClean="0">
                <a:ln>
                  <a:noFill/>
                </a:ln>
                <a:solidFill>
                  <a:prstClr val="black"/>
                </a:solidFill>
                <a:effectLst/>
                <a:uLnTx/>
                <a:uFillTx/>
                <a:latin typeface="Helvetica 55 Roman"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p14="http://schemas.microsoft.com/office/powerpoint/2010/main" val="1474449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600"/>
              </a:spcAft>
            </a:pPr>
            <a:r>
              <a:rPr lang="fr-FR" b="0"/>
              <a:t>Et après ? Si vous avez besoin de </a:t>
            </a:r>
            <a:r>
              <a:rPr lang="fr-FR"/>
              <a:t>support</a:t>
            </a:r>
            <a:r>
              <a:rPr lang="fr-FR" b="0"/>
              <a:t> :</a:t>
            </a:r>
          </a:p>
          <a:p>
            <a:pPr marL="263525" indent="-171450">
              <a:spcAft>
                <a:spcPts val="600"/>
              </a:spcAft>
              <a:buFont typeface="Arial" panose="020B0604020202020204" pitchFamily="34" charset="0"/>
              <a:buChar char="•"/>
            </a:pPr>
            <a:r>
              <a:rPr lang="fr-FR" b="0"/>
              <a:t>Y a une communauté </a:t>
            </a:r>
            <a:r>
              <a:rPr lang="fr-FR"/>
              <a:t>Plazza</a:t>
            </a:r>
            <a:r>
              <a:rPr lang="fr-FR" b="0"/>
              <a:t> sur le sur l'accessibilité numérique </a:t>
            </a:r>
          </a:p>
          <a:p>
            <a:pPr marL="263525" indent="-171450">
              <a:spcAft>
                <a:spcPts val="600"/>
              </a:spcAft>
              <a:buFont typeface="Arial" panose="020B0604020202020204" pitchFamily="34" charset="0"/>
              <a:buChar char="•"/>
            </a:pPr>
            <a:r>
              <a:rPr lang="fr-FR" b="0"/>
              <a:t>vous pouvez faire une demande sur le </a:t>
            </a:r>
            <a:r>
              <a:rPr lang="fr-FR"/>
              <a:t>mail Z accessibility Support</a:t>
            </a:r>
            <a:r>
              <a:rPr lang="fr-FR" b="0"/>
              <a:t>. </a:t>
            </a:r>
          </a:p>
          <a:p>
            <a:pPr marL="263525" indent="-171450">
              <a:spcAft>
                <a:spcPts val="600"/>
              </a:spcAft>
              <a:buFont typeface="Arial" panose="020B0604020202020204" pitchFamily="34" charset="0"/>
              <a:buChar char="•"/>
            </a:pPr>
            <a:r>
              <a:rPr lang="fr-FR" b="0"/>
              <a:t>un groupe </a:t>
            </a:r>
            <a:r>
              <a:rPr lang="fr-FR"/>
              <a:t>Teams Accessibilité Numérique </a:t>
            </a:r>
            <a:r>
              <a:rPr lang="fr-FR" b="0"/>
              <a:t>où vous pouvez poser des questions d'accessibilité. Et nous, on a tous nos experts qui sont connectés, on vous répondra.</a:t>
            </a:r>
          </a:p>
          <a:p>
            <a:endParaRPr lang="fr-FR" b="0"/>
          </a:p>
          <a:p>
            <a:r>
              <a:rPr lang="fr-FR" b="0"/>
              <a:t>N'hésitez surtout pas à nous contacter.</a:t>
            </a:r>
          </a:p>
          <a:p>
            <a:endParaRPr lang="fr-FR" b="0"/>
          </a:p>
          <a:p>
            <a:r>
              <a:rPr lang="fr-FR" b="0"/>
              <a:t>J’espère que ça vous a plu, que vous avez appris des choses.</a:t>
            </a:r>
          </a:p>
          <a:p>
            <a:endParaRPr lang="fr-FR" b="0"/>
          </a:p>
          <a:p>
            <a:r>
              <a:rPr lang="fr-FR" b="0"/>
              <a:t>Envoie des slides en PDF</a:t>
            </a:r>
          </a:p>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5932DF-9606-4758-A2B5-AF1153FB1ABB}" type="slidenum">
              <a:rPr kumimoji="0" lang="en-GB" sz="1200" b="0" i="0" u="none" strike="noStrike" kern="1200" cap="none" spc="0" normalizeH="0" baseline="0" noProof="0" smtClean="0">
                <a:ln>
                  <a:noFill/>
                </a:ln>
                <a:solidFill>
                  <a:prstClr val="black"/>
                </a:solidFill>
                <a:effectLst/>
                <a:uLnTx/>
                <a:uFillTx/>
                <a:latin typeface="Helvetica 55 Roman"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p14="http://schemas.microsoft.com/office/powerpoint/2010/main" val="1126431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cs typeface="Verdana" panose="020B0604030504040204" pitchFamily="34" charset="0"/>
              </a:rPr>
              <a:t>Site des reco a11y Orange</a:t>
            </a:r>
          </a:p>
          <a:p>
            <a:r>
              <a:rPr lang="fr-FR">
                <a:latin typeface="Verdana" panose="020B0604030504040204" pitchFamily="34" charset="0"/>
                <a:ea typeface="Verdana" panose="020B0604030504040204" pitchFamily="34" charset="0"/>
                <a:cs typeface="Verdana" panose="020B0604030504040204" pitchFamily="34" charset="0"/>
              </a:rPr>
              <a:t>Autres personae : https://</a:t>
            </a:r>
            <a:r>
              <a:rPr lang="fr-FR" err="1">
                <a:latin typeface="Verdana" panose="020B0604030504040204" pitchFamily="34" charset="0"/>
                <a:ea typeface="Verdana" panose="020B0604030504040204" pitchFamily="34" charset="0"/>
                <a:cs typeface="Verdana" panose="020B0604030504040204" pitchFamily="34" charset="0"/>
              </a:rPr>
              <a:t>denis.chene.pages.gitlab.tech.orange</a:t>
            </a:r>
            <a:r>
              <a:rPr lang="fr-FR">
                <a:latin typeface="Verdana" panose="020B0604030504040204" pitchFamily="34" charset="0"/>
                <a:ea typeface="Verdana" panose="020B0604030504040204" pitchFamily="34" charset="0"/>
                <a:cs typeface="Verdana" panose="020B0604030504040204" pitchFamily="34" charset="0"/>
              </a:rPr>
              <a:t>/</a:t>
            </a:r>
            <a:r>
              <a:rPr lang="fr-FR" err="1">
                <a:latin typeface="Verdana" panose="020B0604030504040204" pitchFamily="34" charset="0"/>
                <a:ea typeface="Verdana" panose="020B0604030504040204" pitchFamily="34" charset="0"/>
                <a:cs typeface="Verdana" panose="020B0604030504040204" pitchFamily="34" charset="0"/>
              </a:rPr>
              <a:t>perso-na</a:t>
            </a:r>
            <a:r>
              <a:rPr lang="fr-FR">
                <a:latin typeface="Verdana" panose="020B0604030504040204" pitchFamily="34" charset="0"/>
                <a:ea typeface="Verdana" panose="020B0604030504040204" pitchFamily="34" charset="0"/>
                <a:cs typeface="Verdana" panose="020B0604030504040204" pitchFamily="34" charset="0"/>
              </a:rPr>
              <a:t>/</a:t>
            </a:r>
            <a:r>
              <a:rPr lang="fr-FR" err="1">
                <a:latin typeface="Verdana" panose="020B0604030504040204" pitchFamily="34" charset="0"/>
                <a:ea typeface="Verdana" panose="020B0604030504040204" pitchFamily="34" charset="0"/>
                <a:cs typeface="Verdana" panose="020B0604030504040204" pitchFamily="34" charset="0"/>
              </a:rPr>
              <a:t>fr</a:t>
            </a:r>
            <a:r>
              <a:rPr lang="fr-FR">
                <a:latin typeface="Verdana" panose="020B0604030504040204" pitchFamily="34" charset="0"/>
                <a:ea typeface="Verdana" panose="020B0604030504040204" pitchFamily="34" charset="0"/>
                <a:cs typeface="Verdana" panose="020B0604030504040204" pitchFamily="34" charset="0"/>
              </a:rPr>
              <a:t>/</a:t>
            </a:r>
            <a:r>
              <a:rPr lang="fr-FR" err="1">
                <a:latin typeface="Verdana" panose="020B0604030504040204" pitchFamily="34" charset="0"/>
                <a:ea typeface="Verdana" panose="020B0604030504040204" pitchFamily="34" charset="0"/>
                <a:cs typeface="Verdana" panose="020B0604030504040204" pitchFamily="34" charset="0"/>
              </a:rPr>
              <a:t>index.html</a:t>
            </a:r>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36</a:t>
            </a:fld>
            <a:endParaRPr lang="en-GB"/>
          </a:p>
        </p:txBody>
      </p:sp>
    </p:spTree>
    <p:extLst>
      <p:ext uri="{BB962C8B-B14F-4D97-AF65-F5344CB8AC3E}">
        <p14:creationId xmlns:p14="http://schemas.microsoft.com/office/powerpoint/2010/main" val="3345823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b="1">
                <a:latin typeface="Verdana" panose="020B0604030504040204" pitchFamily="34" charset="0"/>
                <a:ea typeface="Verdana" panose="020B0604030504040204" pitchFamily="34" charset="0"/>
                <a:cs typeface="Verdana" panose="020B0604030504040204" pitchFamily="34" charset="0"/>
              </a:rPr>
              <a:t>Début </a:t>
            </a:r>
            <a:r>
              <a:rPr lang="fr-FR">
                <a:latin typeface="Verdana" panose="020B0604030504040204" pitchFamily="34" charset="0"/>
                <a:ea typeface="Verdana" panose="020B0604030504040204" pitchFamily="34" charset="0"/>
                <a:cs typeface="Verdana" panose="020B0604030504040204" pitchFamily="34" charset="0"/>
              </a:rPr>
              <a:t>: 00:51 – Nom formateur 1</a:t>
            </a:r>
          </a:p>
          <a:p>
            <a:pPr>
              <a:defRPr/>
            </a:pPr>
            <a:r>
              <a:rPr lang="fr-FR" b="1">
                <a:latin typeface="Verdana" panose="020B0604030504040204" pitchFamily="34" charset="0"/>
                <a:ea typeface="Verdana" panose="020B0604030504040204" pitchFamily="34" charset="0"/>
                <a:cs typeface="Verdana" panose="020B0604030504040204" pitchFamily="34" charset="0"/>
              </a:rPr>
              <a:t>Durée : </a:t>
            </a:r>
            <a:r>
              <a:rPr lang="fr-FR">
                <a:latin typeface="Verdana" panose="020B0604030504040204" pitchFamily="34" charset="0"/>
                <a:ea typeface="Verdana" panose="020B0604030504040204" pitchFamily="34" charset="0"/>
                <a:cs typeface="Verdana" panose="020B0604030504040204" pitchFamily="34" charset="0"/>
              </a:rPr>
              <a:t>xx mn</a:t>
            </a:r>
          </a:p>
          <a:p>
            <a:endParaRPr lang="en-GB">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37</a:t>
            </a:fld>
            <a:endParaRPr lang="en-GB"/>
          </a:p>
        </p:txBody>
      </p:sp>
    </p:spTree>
    <p:extLst>
      <p:ext uri="{BB962C8B-B14F-4D97-AF65-F5344CB8AC3E}">
        <p14:creationId xmlns:p14="http://schemas.microsoft.com/office/powerpoint/2010/main" val="2135902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Verdana" panose="020B0604030504040204" pitchFamily="34" charset="0"/>
                <a:ea typeface="Verdana" panose="020B0604030504040204" pitchFamily="34" charset="0"/>
                <a:cs typeface="Verdana" panose="020B0604030504040204" pitchFamily="34" charset="0"/>
              </a:rPr>
              <a:t>Accessible à tous mais aussi fait avancer dans tous les domaines </a:t>
            </a:r>
          </a:p>
          <a:p>
            <a:r>
              <a:rPr lang="fr-FR">
                <a:latin typeface="Verdana" panose="020B0604030504040204" pitchFamily="34" charset="0"/>
                <a:ea typeface="Verdana" panose="020B0604030504040204" pitchFamily="34" charset="0"/>
                <a:cs typeface="Verdana" panose="020B0604030504040204" pitchFamily="34" charset="0"/>
              </a:rPr>
              <a:t>Droits reconnus par la convention</a:t>
            </a:r>
          </a:p>
          <a:p>
            <a:endParaRPr lang="fr-FR">
              <a:latin typeface="Verdana" panose="020B0604030504040204" pitchFamily="34" charset="0"/>
              <a:ea typeface="Verdana" panose="020B0604030504040204" pitchFamily="34" charset="0"/>
              <a:cs typeface="Verdana" panose="020B0604030504040204" pitchFamily="34" charset="0"/>
            </a:endParaRPr>
          </a:p>
          <a:p>
            <a:r>
              <a:rPr lang="fr-FR">
                <a:latin typeface="Verdana" panose="020B0604030504040204" pitchFamily="34" charset="0"/>
                <a:ea typeface="Verdana" panose="020B0604030504040204" pitchFamily="34" charset="0"/>
                <a:cs typeface="Verdana" panose="020B0604030504040204" pitchFamily="34" charset="0"/>
              </a:rPr>
              <a:t>Législatif et moral</a:t>
            </a: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38</a:t>
            </a:fld>
            <a:endParaRPr lang="en-GB"/>
          </a:p>
        </p:txBody>
      </p:sp>
    </p:spTree>
    <p:extLst>
      <p:ext uri="{BB962C8B-B14F-4D97-AF65-F5344CB8AC3E}">
        <p14:creationId xmlns:p14="http://schemas.microsoft.com/office/powerpoint/2010/main" val="3154439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39</a:t>
            </a:fld>
            <a:endParaRPr lang="en-GB"/>
          </a:p>
        </p:txBody>
      </p:sp>
    </p:spTree>
    <p:extLst>
      <p:ext uri="{BB962C8B-B14F-4D97-AF65-F5344CB8AC3E}">
        <p14:creationId xmlns:p14="http://schemas.microsoft.com/office/powerpoint/2010/main" val="312716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a:latin typeface="Verdana" panose="020B0604030504040204" pitchFamily="34" charset="0"/>
                <a:ea typeface="Verdana" panose="020B0604030504040204" pitchFamily="34" charset="0"/>
                <a:cs typeface="Verdana" panose="020B0604030504040204" pitchFamily="34" charset="0"/>
              </a:rPr>
              <a:t>- Lire des bulles au hasard mais pas toutes - </a:t>
            </a:r>
          </a:p>
          <a:p>
            <a:endParaRPr lang="fr-FR">
              <a:latin typeface="Verdana" panose="020B0604030504040204" pitchFamily="34" charset="0"/>
              <a:ea typeface="Verdana" panose="020B0604030504040204" pitchFamily="34" charset="0"/>
              <a:cs typeface="Verdana" panose="020B0604030504040204" pitchFamily="34" charset="0"/>
            </a:endParaRPr>
          </a:p>
          <a:p>
            <a:r>
              <a:rPr lang="fr-FR">
                <a:effectLst/>
                <a:latin typeface="Verdana" panose="020B0604030504040204" pitchFamily="34" charset="0"/>
                <a:ea typeface="Verdana" panose="020B0604030504040204" pitchFamily="34" charset="0"/>
                <a:cs typeface="Verdana" panose="020B0604030504040204" pitchFamily="34" charset="0"/>
              </a:rPr>
              <a:t>Oui OK, faut faire accessible, mais ce n'est pas si simple parce que bon on a quand même </a:t>
            </a:r>
            <a:r>
              <a:rPr lang="fr-FR" b="1">
                <a:effectLst/>
                <a:latin typeface="Verdana" panose="020B0604030504040204" pitchFamily="34" charset="0"/>
                <a:ea typeface="Verdana" panose="020B0604030504040204" pitchFamily="34" charset="0"/>
                <a:cs typeface="Verdana" panose="020B0604030504040204" pitchFamily="34" charset="0"/>
              </a:rPr>
              <a:t>un planning et</a:t>
            </a:r>
            <a:r>
              <a:rPr lang="fr-FR">
                <a:effectLst/>
                <a:latin typeface="Verdana" panose="020B0604030504040204" pitchFamily="34" charset="0"/>
                <a:ea typeface="Verdana" panose="020B0604030504040204" pitchFamily="34" charset="0"/>
                <a:cs typeface="Verdana" panose="020B0604030504040204" pitchFamily="34" charset="0"/>
              </a:rPr>
              <a:t> </a:t>
            </a:r>
            <a:r>
              <a:rPr lang="fr-FR" b="1">
                <a:effectLst/>
                <a:latin typeface="Verdana" panose="020B0604030504040204" pitchFamily="34" charset="0"/>
                <a:ea typeface="Verdana" panose="020B0604030504040204" pitchFamily="34" charset="0"/>
                <a:cs typeface="Verdana" panose="020B0604030504040204" pitchFamily="34" charset="0"/>
              </a:rPr>
              <a:t>un budget à respecter</a:t>
            </a:r>
            <a:r>
              <a:rPr lang="fr-FR">
                <a:effectLst/>
                <a:latin typeface="Verdana" panose="020B0604030504040204" pitchFamily="34" charset="0"/>
                <a:ea typeface="Verdana" panose="020B0604030504040204" pitchFamily="34" charset="0"/>
                <a:cs typeface="Verdana" panose="020B0604030504040204" pitchFamily="34" charset="0"/>
              </a:rPr>
              <a:t>. (texte du milieu)</a:t>
            </a:r>
          </a:p>
          <a:p>
            <a:r>
              <a:rPr lang="fr-FR">
                <a:effectLst/>
                <a:latin typeface="Verdana" panose="020B0604030504040204" pitchFamily="34" charset="0"/>
                <a:ea typeface="Verdana" panose="020B0604030504040204" pitchFamily="34" charset="0"/>
                <a:cs typeface="Verdana" panose="020B0604030504040204" pitchFamily="34" charset="0"/>
              </a:rPr>
              <a:t>On a quand même des </a:t>
            </a:r>
            <a:r>
              <a:rPr lang="fr-FR" b="1">
                <a:effectLst/>
                <a:latin typeface="Verdana" panose="020B0604030504040204" pitchFamily="34" charset="0"/>
                <a:ea typeface="Verdana" panose="020B0604030504040204" pitchFamily="34" charset="0"/>
                <a:cs typeface="Verdana" panose="020B0604030504040204" pitchFamily="34" charset="0"/>
              </a:rPr>
              <a:t>contraintes fortes</a:t>
            </a:r>
            <a:r>
              <a:rPr lang="fr-FR">
                <a:effectLst/>
                <a:latin typeface="Verdana" panose="020B0604030504040204" pitchFamily="34" charset="0"/>
                <a:ea typeface="Verdana" panose="020B0604030504040204" pitchFamily="34" charset="0"/>
                <a:cs typeface="Verdana" panose="020B0604030504040204" pitchFamily="34" charset="0"/>
              </a:rPr>
              <a:t>, alors bon, on va déjà </a:t>
            </a:r>
            <a:r>
              <a:rPr lang="fr-FR" b="1">
                <a:effectLst/>
                <a:latin typeface="Verdana" panose="020B0604030504040204" pitchFamily="34" charset="0"/>
                <a:ea typeface="Verdana" panose="020B0604030504040204" pitchFamily="34" charset="0"/>
                <a:cs typeface="Verdana" panose="020B0604030504040204" pitchFamily="34" charset="0"/>
              </a:rPr>
              <a:t>finir nos développements, puis on verra après</a:t>
            </a:r>
            <a:r>
              <a:rPr lang="fr-FR">
                <a:effectLst/>
                <a:latin typeface="Verdana" panose="020B0604030504040204" pitchFamily="34" charset="0"/>
                <a:ea typeface="Verdana" panose="020B0604030504040204" pitchFamily="34" charset="0"/>
                <a:cs typeface="Verdana" panose="020B0604030504040204" pitchFamily="34" charset="0"/>
              </a:rPr>
              <a:t>, hein. (bulle en haut, au milieu)</a:t>
            </a:r>
          </a:p>
          <a:p>
            <a:r>
              <a:rPr lang="fr-FR">
                <a:effectLst/>
                <a:latin typeface="Verdana" panose="020B0604030504040204" pitchFamily="34" charset="0"/>
                <a:ea typeface="Verdana" panose="020B0604030504040204" pitchFamily="34" charset="0"/>
                <a:cs typeface="Verdana" panose="020B0604030504040204" pitchFamily="34" charset="0"/>
              </a:rPr>
              <a:t>Et puis, au niveau budget, il va falloir qu'on en ait un petit peu plus, ça va être compliqué </a:t>
            </a:r>
            <a:r>
              <a:rPr lang="fr-FR" b="1">
                <a:effectLst/>
                <a:latin typeface="Verdana" panose="020B0604030504040204" pitchFamily="34" charset="0"/>
                <a:ea typeface="Verdana" panose="020B0604030504040204" pitchFamily="34" charset="0"/>
                <a:cs typeface="Verdana" panose="020B0604030504040204" pitchFamily="34" charset="0"/>
              </a:rPr>
              <a:t>parce notre budget n’est pas extensible. </a:t>
            </a:r>
            <a:r>
              <a:rPr lang="fr-FR">
                <a:effectLst/>
                <a:latin typeface="Verdana" panose="020B0604030504040204" pitchFamily="34" charset="0"/>
                <a:ea typeface="Verdana" panose="020B0604030504040204" pitchFamily="34" charset="0"/>
                <a:cs typeface="Verdana" panose="020B0604030504040204" pitchFamily="34" charset="0"/>
              </a:rPr>
              <a:t>On a tous plutôt des restrictions. </a:t>
            </a:r>
            <a:r>
              <a:rPr lang="fr-FR" b="0">
                <a:effectLst/>
                <a:latin typeface="Verdana" panose="020B0604030504040204" pitchFamily="34" charset="0"/>
                <a:ea typeface="Verdana" panose="020B0604030504040204" pitchFamily="34" charset="0"/>
                <a:cs typeface="Verdana" panose="020B0604030504040204" pitchFamily="34" charset="0"/>
              </a:rPr>
              <a:t>(bulles en haut à droite + en bas à gauche)</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effectLst/>
                <a:latin typeface="Verdana" panose="020B0604030504040204" pitchFamily="34" charset="0"/>
                <a:ea typeface="Verdana" panose="020B0604030504040204" pitchFamily="34" charset="0"/>
                <a:cs typeface="Verdana" panose="020B0604030504040204" pitchFamily="34" charset="0"/>
              </a:rPr>
              <a:t>Et puis, notre </a:t>
            </a:r>
            <a:r>
              <a:rPr lang="fr-FR" b="1" err="1">
                <a:effectLst/>
                <a:latin typeface="Verdana" panose="020B0604030504040204" pitchFamily="34" charset="0"/>
                <a:ea typeface="Verdana" panose="020B0604030504040204" pitchFamily="34" charset="0"/>
                <a:cs typeface="Verdana" panose="020B0604030504040204" pitchFamily="34" charset="0"/>
              </a:rPr>
              <a:t>backlog</a:t>
            </a:r>
            <a:r>
              <a:rPr lang="fr-FR" b="1">
                <a:effectLst/>
                <a:latin typeface="Verdana" panose="020B0604030504040204" pitchFamily="34" charset="0"/>
                <a:ea typeface="Verdana" panose="020B0604030504040204" pitchFamily="34" charset="0"/>
                <a:cs typeface="Verdana" panose="020B0604030504040204" pitchFamily="34" charset="0"/>
              </a:rPr>
              <a:t> il est déjà plein de bugs à corriger</a:t>
            </a:r>
            <a:r>
              <a:rPr lang="fr-FR">
                <a:effectLst/>
                <a:latin typeface="Verdana" panose="020B0604030504040204" pitchFamily="34" charset="0"/>
                <a:ea typeface="Verdana" panose="020B0604030504040204" pitchFamily="34" charset="0"/>
                <a:cs typeface="Verdana" panose="020B0604030504040204" pitchFamily="34" charset="0"/>
              </a:rPr>
              <a:t>. . (bulle en bas, à droite)</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effectLst/>
                <a:latin typeface="Verdana" panose="020B0604030504040204" pitchFamily="34" charset="0"/>
                <a:ea typeface="Verdana" panose="020B0604030504040204" pitchFamily="34" charset="0"/>
                <a:cs typeface="Verdana" panose="020B0604030504040204" pitchFamily="34" charset="0"/>
              </a:rPr>
              <a:t>Alors l'accessibilité, on verra après.</a:t>
            </a:r>
          </a:p>
          <a:p>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a:t>
            </a:fld>
            <a:endParaRPr lang="en-GB"/>
          </a:p>
        </p:txBody>
      </p:sp>
    </p:spTree>
    <p:extLst>
      <p:ext uri="{BB962C8B-B14F-4D97-AF65-F5344CB8AC3E}">
        <p14:creationId xmlns:p14="http://schemas.microsoft.com/office/powerpoint/2010/main" val="262270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effectLst/>
                <a:latin typeface="Verdana" panose="020B0604030504040204" pitchFamily="34" charset="0"/>
                <a:ea typeface="Verdana" panose="020B0604030504040204" pitchFamily="34" charset="0"/>
                <a:cs typeface="Verdana" panose="020B0604030504040204" pitchFamily="34" charset="0"/>
              </a:rPr>
              <a:t>Et puis bon, de toute façon, tout le monde sait que </a:t>
            </a:r>
            <a:r>
              <a:rPr lang="fr-FR" b="1">
                <a:effectLst/>
                <a:latin typeface="Verdana" panose="020B0604030504040204" pitchFamily="34" charset="0"/>
                <a:ea typeface="Verdana" panose="020B0604030504040204" pitchFamily="34" charset="0"/>
                <a:cs typeface="Verdana" panose="020B0604030504040204" pitchFamily="34" charset="0"/>
              </a:rPr>
              <a:t>ça ne concerne que quelques personnes </a:t>
            </a:r>
            <a:r>
              <a:rPr lang="fr-FR">
                <a:effectLst/>
                <a:latin typeface="Verdana" panose="020B0604030504040204" pitchFamily="34" charset="0"/>
                <a:ea typeface="Verdana" panose="020B0604030504040204" pitchFamily="34" charset="0"/>
                <a:cs typeface="Verdana" panose="020B0604030504040204" pitchFamily="34" charset="0"/>
              </a:rPr>
              <a:t>donc et puis </a:t>
            </a:r>
            <a:r>
              <a:rPr lang="fr-FR" b="1">
                <a:effectLst/>
                <a:latin typeface="Verdana" panose="020B0604030504040204" pitchFamily="34" charset="0"/>
                <a:ea typeface="Verdana" panose="020B0604030504040204" pitchFamily="34" charset="0"/>
                <a:cs typeface="Verdana" panose="020B0604030504040204" pitchFamily="34" charset="0"/>
              </a:rPr>
              <a:t>ça ne va pas être utile pour le projet </a:t>
            </a:r>
            <a:r>
              <a:rPr lang="fr-FR">
                <a:effectLst/>
                <a:latin typeface="Verdana" panose="020B0604030504040204" pitchFamily="34" charset="0"/>
                <a:ea typeface="Verdana" panose="020B0604030504040204" pitchFamily="34" charset="0"/>
                <a:cs typeface="Verdana" panose="020B0604030504040204" pitchFamily="34" charset="0"/>
              </a:rPr>
              <a:t>donc on pour l'instant en fait on ne va pas prendre ça en compte, </a:t>
            </a:r>
            <a:r>
              <a:rPr lang="fr-FR" b="1">
                <a:effectLst/>
                <a:latin typeface="Verdana" panose="020B0604030504040204" pitchFamily="34" charset="0"/>
                <a:ea typeface="Verdana" panose="020B0604030504040204" pitchFamily="34" charset="0"/>
                <a:cs typeface="Verdana" panose="020B0604030504040204" pitchFamily="34" charset="0"/>
              </a:rPr>
              <a:t>on (chef/client) ne nous l'a pas demandé </a:t>
            </a:r>
            <a:r>
              <a:rPr lang="fr-FR">
                <a:effectLst/>
                <a:latin typeface="Verdana" panose="020B0604030504040204" pitchFamily="34" charset="0"/>
                <a:ea typeface="Verdana" panose="020B0604030504040204" pitchFamily="34" charset="0"/>
                <a:cs typeface="Verdana" panose="020B0604030504040204" pitchFamily="34" charset="0"/>
              </a:rPr>
              <a:t>donc pareil on verra ça après.</a:t>
            </a:r>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5</a:t>
            </a:fld>
            <a:endParaRPr lang="en-GB"/>
          </a:p>
        </p:txBody>
      </p:sp>
    </p:spTree>
    <p:extLst>
      <p:ext uri="{BB962C8B-B14F-4D97-AF65-F5344CB8AC3E}">
        <p14:creationId xmlns:p14="http://schemas.microsoft.com/office/powerpoint/2010/main" val="3740664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92075" marR="0" lvl="0" indent="0" algn="l" defTabSz="914400" rtl="0" eaLnBrk="1" fontAlgn="auto" latinLnBrk="0" hangingPunct="1">
              <a:lnSpc>
                <a:spcPct val="100000"/>
              </a:lnSpc>
              <a:spcBef>
                <a:spcPts val="0"/>
              </a:spcBef>
              <a:spcAft>
                <a:spcPts val="0"/>
              </a:spcAft>
              <a:buClrTx/>
              <a:buSzTx/>
              <a:buFontTx/>
              <a:buNone/>
              <a:tabLst/>
              <a:defRPr/>
            </a:pPr>
            <a:r>
              <a:rPr lang="fr-FR" kern="100">
                <a:effectLst/>
                <a:latin typeface="Verdana" panose="020B0604030504040204" pitchFamily="34" charset="0"/>
                <a:ea typeface="Verdana" panose="020B0604030504040204" pitchFamily="34" charset="0"/>
                <a:cs typeface="Verdana" panose="020B0604030504040204" pitchFamily="34" charset="0"/>
              </a:rPr>
              <a:t>De toute façon, </a:t>
            </a:r>
            <a:r>
              <a:rPr lang="fr-FR" b="1" kern="100">
                <a:effectLst/>
                <a:latin typeface="Verdana" panose="020B0604030504040204" pitchFamily="34" charset="0"/>
                <a:ea typeface="Verdana" panose="020B0604030504040204" pitchFamily="34" charset="0"/>
                <a:cs typeface="Verdana" panose="020B0604030504040204" pitchFamily="34" charset="0"/>
              </a:rPr>
              <a:t>on n’est pas formés, on y connaît pas grand-chose</a:t>
            </a:r>
            <a:r>
              <a:rPr lang="fr-FR" kern="100">
                <a:effectLst/>
                <a:latin typeface="Verdana" panose="020B0604030504040204" pitchFamily="34" charset="0"/>
                <a:ea typeface="Verdana" panose="020B0604030504040204" pitchFamily="34" charset="0"/>
                <a:cs typeface="Verdana" panose="020B0604030504040204" pitchFamily="34" charset="0"/>
              </a:rPr>
              <a:t>.</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effectLst/>
                <a:latin typeface="Verdana" panose="020B0604030504040204" pitchFamily="34" charset="0"/>
                <a:ea typeface="Verdana" panose="020B0604030504040204" pitchFamily="34" charset="0"/>
                <a:cs typeface="Verdana" panose="020B0604030504040204" pitchFamily="34" charset="0"/>
              </a:rPr>
              <a:t>Et puis </a:t>
            </a:r>
            <a:r>
              <a:rPr lang="fr-FR" b="1">
                <a:effectLst/>
                <a:latin typeface="Verdana" panose="020B0604030504040204" pitchFamily="34" charset="0"/>
                <a:ea typeface="Verdana" panose="020B0604030504040204" pitchFamily="34" charset="0"/>
                <a:cs typeface="Verdana" panose="020B0604030504040204" pitchFamily="34" charset="0"/>
              </a:rPr>
              <a:t>on n’a pas envie de faire cet effort là encore en plus</a:t>
            </a:r>
            <a:r>
              <a:rPr lang="fr-FR">
                <a:effectLst/>
                <a:latin typeface="Verdana" panose="020B0604030504040204" pitchFamily="34" charset="0"/>
                <a:ea typeface="Verdana" panose="020B0604030504040204" pitchFamily="34" charset="0"/>
                <a:cs typeface="Verdana" panose="020B0604030504040204" pitchFamily="34" charset="0"/>
              </a:rPr>
              <a:t>, il y a déjà plein d'autres choses à faire.</a:t>
            </a:r>
            <a:endParaRPr lang="fr-FR" kern="100">
              <a:effectLst/>
              <a:latin typeface="Verdana" panose="020B0604030504040204" pitchFamily="34" charset="0"/>
              <a:ea typeface="Verdana" panose="020B0604030504040204" pitchFamily="34" charset="0"/>
              <a:cs typeface="Verdana" panose="020B0604030504040204" pitchFamily="34" charset="0"/>
            </a:endParaRPr>
          </a:p>
          <a:p>
            <a:r>
              <a:rPr lang="fr-FR">
                <a:effectLst/>
                <a:latin typeface="Verdana" panose="020B0604030504040204" pitchFamily="34" charset="0"/>
                <a:ea typeface="Verdana" panose="020B0604030504040204" pitchFamily="34" charset="0"/>
                <a:cs typeface="Verdana" panose="020B0604030504040204" pitchFamily="34" charset="0"/>
              </a:rPr>
              <a:t>Donc, </a:t>
            </a:r>
            <a:r>
              <a:rPr lang="fr-FR" b="1">
                <a:effectLst/>
                <a:latin typeface="Verdana" panose="020B0604030504040204" pitchFamily="34" charset="0"/>
                <a:ea typeface="Verdana" panose="020B0604030504040204" pitchFamily="34" charset="0"/>
                <a:cs typeface="Verdana" panose="020B0604030504040204" pitchFamily="34" charset="0"/>
              </a:rPr>
              <a:t>on va assumer que ce ne soit pas accessible, p</a:t>
            </a:r>
            <a:r>
              <a:rPr lang="fr-FR">
                <a:effectLst/>
                <a:latin typeface="Verdana" panose="020B0604030504040204" pitchFamily="34" charset="0"/>
                <a:ea typeface="Verdana" panose="020B0604030504040204" pitchFamily="34" charset="0"/>
                <a:cs typeface="Verdana" panose="020B0604030504040204" pitchFamily="34" charset="0"/>
              </a:rPr>
              <a:t>our l'instant en tout cas.</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kern="100">
                <a:effectLst/>
                <a:latin typeface="Verdana" panose="020B0604030504040204" pitchFamily="34" charset="0"/>
                <a:ea typeface="Verdana" panose="020B0604030504040204" pitchFamily="34" charset="0"/>
                <a:cs typeface="Verdana" panose="020B0604030504040204" pitchFamily="34" charset="0"/>
              </a:rPr>
              <a:t>De toute façon </a:t>
            </a:r>
            <a:r>
              <a:rPr lang="fr-FR" b="1" kern="100">
                <a:effectLst/>
                <a:latin typeface="Verdana" panose="020B0604030504040204" pitchFamily="34" charset="0"/>
                <a:ea typeface="Verdana" panose="020B0604030504040204" pitchFamily="34" charset="0"/>
                <a:cs typeface="Verdana" panose="020B0604030504040204" pitchFamily="34" charset="0"/>
              </a:rPr>
              <a:t>le site ça risque de le rendre moche.</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kern="100">
                <a:effectLst/>
                <a:latin typeface="Verdana" panose="020B0604030504040204" pitchFamily="34" charset="0"/>
                <a:ea typeface="Verdana" panose="020B0604030504040204" pitchFamily="34" charset="0"/>
                <a:cs typeface="Verdana" panose="020B0604030504040204" pitchFamily="34" charset="0"/>
              </a:rPr>
              <a:t>Donc tant pis, on part comme ça, pas accessible. O</a:t>
            </a:r>
            <a:r>
              <a:rPr lang="fr-FR">
                <a:effectLst/>
                <a:latin typeface="Verdana" panose="020B0604030504040204" pitchFamily="34" charset="0"/>
                <a:ea typeface="Verdana" panose="020B0604030504040204" pitchFamily="34" charset="0"/>
                <a:cs typeface="Verdana" panose="020B0604030504040204" pitchFamily="34" charset="0"/>
              </a:rPr>
              <a:t>n verra s'il faut rajouter quelques petites choses après.</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a:effectLst/>
              <a:latin typeface="Verdana" panose="020B0604030504040204" pitchFamily="34" charset="0"/>
              <a:ea typeface="Verdana" panose="020B0604030504040204" pitchFamily="34" charset="0"/>
              <a:cs typeface="Verdana" panose="020B0604030504040204" pitchFamily="34" charset="0"/>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effectLst/>
                <a:latin typeface="Verdana" panose="020B0604030504040204" pitchFamily="34" charset="0"/>
                <a:ea typeface="Verdana" panose="020B0604030504040204" pitchFamily="34" charset="0"/>
                <a:cs typeface="Verdana" panose="020B0604030504040204" pitchFamily="34" charset="0"/>
              </a:rPr>
              <a:t>Peut-être que toutes ces arguments pour laisser l’accessibilité de côté, ça parle à certains d'entre vous ?</a:t>
            </a:r>
          </a:p>
          <a:p>
            <a:pPr marL="92075" marR="0" lvl="0" indent="0" algn="l" defTabSz="914400" rtl="0" eaLnBrk="1" fontAlgn="auto" latinLnBrk="0" hangingPunct="1">
              <a:lnSpc>
                <a:spcPct val="100000"/>
              </a:lnSpc>
              <a:spcBef>
                <a:spcPts val="0"/>
              </a:spcBef>
              <a:spcAft>
                <a:spcPts val="0"/>
              </a:spcAft>
              <a:buClrTx/>
              <a:buSzTx/>
              <a:buFontTx/>
              <a:buNone/>
              <a:tabLst/>
              <a:defRPr/>
            </a:pPr>
            <a:r>
              <a:rPr lang="fr-FR">
                <a:effectLst/>
                <a:latin typeface="Verdana" panose="020B0604030504040204" pitchFamily="34" charset="0"/>
                <a:ea typeface="Verdana" panose="020B0604030504040204" pitchFamily="34" charset="0"/>
                <a:cs typeface="Verdana" panose="020B0604030504040204" pitchFamily="34" charset="0"/>
              </a:rPr>
              <a:t>Vous avez déjà entendu ce genre de choses ?</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kern="100">
              <a:effectLst/>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6</a:t>
            </a:fld>
            <a:endParaRPr lang="en-GB"/>
          </a:p>
        </p:txBody>
      </p:sp>
    </p:spTree>
    <p:extLst>
      <p:ext uri="{BB962C8B-B14F-4D97-AF65-F5344CB8AC3E}">
        <p14:creationId xmlns:p14="http://schemas.microsoft.com/office/powerpoint/2010/main" val="376136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b="1">
                <a:latin typeface="Verdana" panose="020B0604030504040204" pitchFamily="34" charset="0"/>
                <a:ea typeface="Verdana" panose="020B0604030504040204" pitchFamily="34" charset="0"/>
                <a:cs typeface="Verdana" panose="020B0604030504040204" pitchFamily="34" charset="0"/>
              </a:rPr>
              <a:t>Début </a:t>
            </a:r>
            <a:r>
              <a:rPr lang="fr-FR">
                <a:latin typeface="Verdana" panose="020B0604030504040204" pitchFamily="34" charset="0"/>
                <a:ea typeface="Verdana" panose="020B0604030504040204" pitchFamily="34" charset="0"/>
                <a:cs typeface="Verdana" panose="020B0604030504040204" pitchFamily="34" charset="0"/>
              </a:rPr>
              <a:t>: 00:14 – Nom formateur 2</a:t>
            </a:r>
          </a:p>
          <a:p>
            <a:pPr>
              <a:defRPr/>
            </a:pPr>
            <a:r>
              <a:rPr lang="fr-FR" b="1">
                <a:latin typeface="Verdana" panose="020B0604030504040204" pitchFamily="34" charset="0"/>
                <a:ea typeface="Verdana" panose="020B0604030504040204" pitchFamily="34" charset="0"/>
                <a:cs typeface="Verdana" panose="020B0604030504040204" pitchFamily="34" charset="0"/>
              </a:rPr>
              <a:t>Durée : </a:t>
            </a:r>
            <a:r>
              <a:rPr lang="fr-FR">
                <a:latin typeface="Verdana" panose="020B0604030504040204" pitchFamily="34" charset="0"/>
                <a:ea typeface="Verdana" panose="020B0604030504040204" pitchFamily="34" charset="0"/>
                <a:cs typeface="Verdana" panose="020B0604030504040204" pitchFamily="34" charset="0"/>
              </a:rPr>
              <a:t>xx mn</a:t>
            </a:r>
          </a:p>
          <a:p>
            <a:pPr marL="92075" marR="0" lvl="0" indent="0" algn="l" defTabSz="914400" rtl="0" eaLnBrk="1" fontAlgn="auto" latinLnBrk="0" hangingPunct="1">
              <a:lnSpc>
                <a:spcPct val="100000"/>
              </a:lnSpc>
              <a:spcBef>
                <a:spcPts val="0"/>
              </a:spcBef>
              <a:spcAft>
                <a:spcPts val="0"/>
              </a:spcAft>
              <a:buClrTx/>
              <a:buSzTx/>
              <a:buFontTx/>
              <a:buNone/>
              <a:tabLst/>
              <a:defRPr/>
            </a:pPr>
            <a:endParaRPr lang="fr-FR" sz="1000" b="1">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r>
              <a:rPr lang="fr-FR">
                <a:latin typeface="Verdana" panose="020B0604030504040204" pitchFamily="34" charset="0"/>
                <a:ea typeface="Verdana" panose="020B0604030504040204" pitchFamily="34" charset="0"/>
                <a:cs typeface="Verdana" panose="020B0604030504040204" pitchFamily="34" charset="0"/>
              </a:rPr>
              <a:t>Alors, combien de personnes d’après vous sont en situation de handicap ?</a:t>
            </a:r>
          </a:p>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7</a:t>
            </a:fld>
            <a:endParaRPr lang="en-GB"/>
          </a:p>
        </p:txBody>
      </p:sp>
    </p:spTree>
    <p:extLst>
      <p:ext uri="{BB962C8B-B14F-4D97-AF65-F5344CB8AC3E}">
        <p14:creationId xmlns:p14="http://schemas.microsoft.com/office/powerpoint/2010/main" val="218154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938" marR="0" lvl="0" algn="l" defTabSz="914400" rtl="0" eaLnBrk="1" fontAlgn="auto" latinLnBrk="0" hangingPunct="1">
              <a:lnSpc>
                <a:spcPct val="100000"/>
              </a:lnSpc>
              <a:spcBef>
                <a:spcPts val="0"/>
              </a:spcBef>
              <a:spcAft>
                <a:spcPts val="0"/>
              </a:spcAft>
              <a:buClrTx/>
              <a:buSzTx/>
              <a:buFontTx/>
              <a:buNone/>
              <a:defRPr/>
            </a:pP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Si vous pensez que vous ne croisez personne en situation de handicap, et bien sachez que l’OMS en a recensé plus d’</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1 milliard (</a:t>
            </a:r>
            <a:r>
              <a:rPr lang="fr-FR">
                <a:latin typeface="Verdana" panose="020B0604030504040204" pitchFamily="34" charset="0"/>
                <a:ea typeface="Verdana" panose="020B0604030504040204" pitchFamily="34" charset="0"/>
                <a:cs typeface="Verdana" panose="020B0604030504040204" pitchFamily="34" charset="0"/>
              </a:rPr>
              <a:t>1,3 milliard = </a:t>
            </a:r>
            <a:r>
              <a:rPr lang="fr-FR" b="1">
                <a:latin typeface="Verdana" panose="020B0604030504040204" pitchFamily="34" charset="0"/>
                <a:ea typeface="Verdana" panose="020B0604030504040204" pitchFamily="34" charset="0"/>
                <a:cs typeface="Verdana" panose="020B0604030504040204" pitchFamily="34" charset="0"/>
              </a:rPr>
              <a:t>16% de la population mondiale </a:t>
            </a:r>
            <a:r>
              <a:rPr lang="fr-FR">
                <a:latin typeface="Verdana" panose="020B0604030504040204" pitchFamily="34" charset="0"/>
                <a:ea typeface="Verdana" panose="020B0604030504040204" pitchFamily="34" charset="0"/>
                <a:cs typeface="Verdana" panose="020B0604030504040204" pitchFamily="34" charset="0"/>
              </a:rPr>
              <a:t>= </a:t>
            </a:r>
            <a:r>
              <a:rPr lang="fr-FR" b="1">
                <a:latin typeface="Verdana" panose="020B0604030504040204" pitchFamily="34" charset="0"/>
                <a:ea typeface="Verdana" panose="020B0604030504040204" pitchFamily="34" charset="0"/>
                <a:cs typeface="Verdana" panose="020B0604030504040204" pitchFamily="34" charset="0"/>
              </a:rPr>
              <a:t>1 personne sur 6</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 de personnes en situation de handicap, </a:t>
            </a:r>
          </a:p>
          <a:p>
            <a:pPr marL="7938" marR="0" lvl="0" algn="l" defTabSz="914400" rtl="0" eaLnBrk="1" fontAlgn="auto" latinLnBrk="0" hangingPunct="1">
              <a:lnSpc>
                <a:spcPct val="100000"/>
              </a:lnSpc>
              <a:spcBef>
                <a:spcPts val="0"/>
              </a:spcBef>
              <a:spcAft>
                <a:spcPts val="0"/>
              </a:spcAft>
              <a:buClrTx/>
              <a:buSzTx/>
              <a:buFontTx/>
              <a:buNone/>
              <a:defRP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cela représente un 6ème continent</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a:t>
            </a:r>
            <a:r>
              <a:rPr lang="fr-FR" b="1" i="0" u="sng">
                <a:solidFill>
                  <a:srgbClr val="FF0000"/>
                </a:solidFill>
                <a:effectLst/>
                <a:latin typeface="Verdana" panose="020B0604030504040204" pitchFamily="34" charset="0"/>
                <a:ea typeface="Verdana" panose="020B0604030504040204" pitchFamily="34" charset="0"/>
                <a:cs typeface="Verdana" panose="020B0604030504040204" pitchFamily="34" charset="0"/>
              </a:rPr>
              <a:t>Population Inde = 1,4 Mds habitants</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a:t>
            </a:r>
          </a:p>
          <a:p>
            <a:pPr marL="7938" algn="l"/>
            <a:r>
              <a:rPr lang="fr-FR" b="0" i="0" u="sng">
                <a:solidFill>
                  <a:srgbClr val="010101"/>
                </a:solidFill>
                <a:effectLst/>
                <a:latin typeface="Verdana" panose="020B0604030504040204" pitchFamily="34" charset="0"/>
                <a:ea typeface="Verdana" panose="020B0604030504040204" pitchFamily="34" charset="0"/>
                <a:cs typeface="Verdana" panose="020B0604030504040204" pitchFamily="34" charset="0"/>
              </a:rPr>
              <a:t>A l’échelle mondiale, c’est :</a:t>
            </a:r>
          </a:p>
          <a:p>
            <a:pPr marL="179388" lvl="2" indent="-171450" algn="l">
              <a:buFont typeface="Arial" panose="020B0604020202020204" pitchFamily="34" charset="0"/>
              <a:buChar cha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466 millions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de personnes qui ont une </a:t>
            </a:r>
            <a:r>
              <a:rPr lang="fr-FR" b="1" i="0" u="sng">
                <a:solidFill>
                  <a:srgbClr val="07915A"/>
                </a:solidFill>
                <a:effectLst/>
                <a:latin typeface="Verdana" panose="020B0604030504040204" pitchFamily="34" charset="0"/>
                <a:ea typeface="Verdana" panose="020B0604030504040204" pitchFamily="34" charset="0"/>
                <a:cs typeface="Verdana" panose="020B0604030504040204" pitchFamily="34" charset="0"/>
                <a:hlinkClick r:id="rId3"/>
              </a:rPr>
              <a:t>déficience auditive</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handicapante, soit </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6%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de la population mondiale. C‘est la population de toute l’Union européenne !</a:t>
            </a:r>
          </a:p>
          <a:p>
            <a:pPr marL="179388"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253 millions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de personnes seraient touchées par une forme de </a:t>
            </a:r>
            <a:r>
              <a:rPr lang="fr-FR" b="1" i="0" u="sng">
                <a:solidFill>
                  <a:srgbClr val="07915A"/>
                </a:solidFill>
                <a:effectLst/>
                <a:latin typeface="Verdana" panose="020B0604030504040204" pitchFamily="34" charset="0"/>
                <a:ea typeface="Verdana" panose="020B0604030504040204" pitchFamily="34" charset="0"/>
                <a:cs typeface="Verdana" panose="020B0604030504040204" pitchFamily="34" charset="0"/>
                <a:hlinkClick r:id="rId4"/>
              </a:rPr>
              <a:t>déficience visuelle</a:t>
            </a:r>
            <a:r>
              <a:rPr lang="fr-FR" b="1" i="0" u="sng">
                <a:solidFill>
                  <a:srgbClr val="07915A"/>
                </a:solidFill>
                <a:effectLst/>
                <a:latin typeface="Verdana" panose="020B0604030504040204" pitchFamily="34" charset="0"/>
                <a:ea typeface="Verdana" panose="020B0604030504040204" pitchFamily="34" charset="0"/>
                <a:cs typeface="Verdana" panose="020B0604030504040204" pitchFamily="34" charset="0"/>
              </a:rPr>
              <a:t>,</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soit </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3,2%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de la population mondiale, dont </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36 millions atteintes de cécité</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C’est deux fois la population du Mexique** !</a:t>
            </a:r>
          </a:p>
          <a:p>
            <a:pPr marL="179388" lvl="2" indent="-171450" algn="l">
              <a:buFont typeface="Arial" panose="020B0604020202020204" pitchFamily="34" charset="0"/>
              <a:buChar cha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200 millions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de personnes environ ont un </a:t>
            </a:r>
            <a:r>
              <a:rPr lang="fr-FR" b="1" i="0" u="sng">
                <a:solidFill>
                  <a:srgbClr val="07915A"/>
                </a:solidFill>
                <a:effectLst/>
                <a:latin typeface="Verdana" panose="020B0604030504040204" pitchFamily="34" charset="0"/>
                <a:ea typeface="Verdana" panose="020B0604030504040204" pitchFamily="34" charset="0"/>
                <a:cs typeface="Verdana" panose="020B0604030504040204" pitchFamily="34" charset="0"/>
                <a:hlinkClick r:id="rId5"/>
              </a:rPr>
              <a:t>handicap intellectuel</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(QI inférieur à 75), soit </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2,6%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de la population mondiale. C’est le nombre d’habitants que compte le Brésil !</a:t>
            </a:r>
          </a:p>
          <a:p>
            <a:pPr marL="179388" lvl="2" indent="-171450" algn="l">
              <a:buFont typeface="Arial" panose="020B0604020202020204" pitchFamily="34" charset="0"/>
              <a:buChar cha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75 millions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de personnes auraient besoin d’un </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fauteuil roulant</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au quotidien, soit </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1%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de la population mondiale. C’est deux fois la population du Canada !</a:t>
            </a:r>
          </a:p>
          <a:p>
            <a:pPr marL="171450" lvl="1" indent="-171450">
              <a:buFont typeface="Arial" panose="020B0604020202020204" pitchFamily="34" charset="0"/>
              <a:buChar char="•"/>
            </a:pPr>
            <a:endParaRPr lang="fr-FR">
              <a:latin typeface="Verdana" panose="020B0604030504040204" pitchFamily="34" charset="0"/>
              <a:ea typeface="Verdana" panose="020B0604030504040204" pitchFamily="34" charset="0"/>
              <a:cs typeface="Verdana" panose="020B0604030504040204" pitchFamily="34" charset="0"/>
            </a:endParaRPr>
          </a:p>
          <a:p>
            <a:pPr marL="0" lvl="1" indent="0">
              <a:buFontTx/>
              <a:buNone/>
            </a:pPr>
            <a:r>
              <a:rPr lang="fr-FR">
                <a:latin typeface="Verdana" panose="020B0604030504040204" pitchFamily="34" charset="0"/>
                <a:ea typeface="Verdana" panose="020B0604030504040204" pitchFamily="34" charset="0"/>
                <a:cs typeface="Verdana" panose="020B0604030504040204" pitchFamily="34" charset="0"/>
              </a:rPr>
              <a:t>Au niveau de </a:t>
            </a:r>
            <a:r>
              <a:rPr lang="fr-FR" b="1">
                <a:latin typeface="Verdana" panose="020B0604030504040204" pitchFamily="34" charset="0"/>
                <a:ea typeface="Verdana" panose="020B0604030504040204" pitchFamily="34" charset="0"/>
                <a:cs typeface="Verdana" panose="020B0604030504040204" pitchFamily="34" charset="0"/>
              </a:rPr>
              <a:t>l’Europe</a:t>
            </a:r>
            <a:r>
              <a:rPr lang="fr-FR">
                <a:latin typeface="Verdana" panose="020B0604030504040204" pitchFamily="34" charset="0"/>
                <a:ea typeface="Verdana" panose="020B0604030504040204" pitchFamily="34" charset="0"/>
                <a:cs typeface="Verdana" panose="020B0604030504040204" pitchFamily="34" charset="0"/>
              </a:rPr>
              <a:t>, c’est 87 millions de personnes qui présentent une forme de handicap, soit 1 adulte sur 4 </a:t>
            </a:r>
            <a:r>
              <a:rPr lang="fr-FR">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a:t>
            </a:r>
            <a:r>
              <a:rPr lang="fr-FR">
                <a:latin typeface="Verdana" panose="020B0604030504040204" pitchFamily="34" charset="0"/>
                <a:ea typeface="Verdana" panose="020B0604030504040204" pitchFamily="34" charset="0"/>
                <a:cs typeface="Verdana" panose="020B0604030504040204" pitchFamily="34" charset="0"/>
              </a:rPr>
              <a:t>C'est à plus que la population de l'Allemagne (84 Millions)</a:t>
            </a:r>
          </a:p>
          <a:p>
            <a:pPr marL="0" marR="0" lvl="1" indent="0" algn="l" defTabSz="914400" rtl="0" eaLnBrk="1" fontAlgn="auto" latinLnBrk="0" hangingPunct="1">
              <a:lnSpc>
                <a:spcPct val="100000"/>
              </a:lnSpc>
              <a:spcBef>
                <a:spcPts val="0"/>
              </a:spcBef>
              <a:spcAft>
                <a:spcPts val="0"/>
              </a:spcAft>
              <a:buClrTx/>
              <a:buSzTx/>
              <a:buFontTx/>
              <a:buNone/>
              <a:tabLst/>
              <a:defRP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Source de la commission européenne : </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hlinkClick r:id="rId6"/>
              </a:rPr>
              <a:t>https://www.consilium.europa.eu/fr/infographics/disability-eu-facts-figures/</a:t>
            </a: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marR="0" lvl="1" indent="0" algn="l" defTabSz="914400" rtl="0" eaLnBrk="1" fontAlgn="auto" latinLnBrk="0" hangingPunct="1">
              <a:lnSpc>
                <a:spcPct val="100000"/>
              </a:lnSpc>
              <a:spcBef>
                <a:spcPts val="0"/>
              </a:spcBef>
              <a:spcAft>
                <a:spcPts val="0"/>
              </a:spcAft>
              <a:buClrTx/>
              <a:buSzTx/>
              <a:buNone/>
              <a:tabLst/>
              <a:defRPr/>
            </a:pP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En </a:t>
            </a:r>
            <a:r>
              <a:rPr lang="fr-FR" b="1" kern="1200">
                <a:solidFill>
                  <a:schemeClr val="tx1"/>
                </a:solidFill>
                <a:latin typeface="Verdana" panose="020B0604030504040204" pitchFamily="34" charset="0"/>
                <a:ea typeface="Verdana" panose="020B0604030504040204" pitchFamily="34" charset="0"/>
                <a:cs typeface="Verdana" panose="020B0604030504040204" pitchFamily="34" charset="0"/>
              </a:rPr>
              <a:t>France</a:t>
            </a:r>
            <a:r>
              <a:rPr lang="fr-FR" kern="1200">
                <a:solidFill>
                  <a:schemeClr val="tx1"/>
                </a:solidFill>
                <a:latin typeface="Verdana" panose="020B0604030504040204" pitchFamily="34" charset="0"/>
                <a:ea typeface="Verdana" panose="020B0604030504040204" pitchFamily="34" charset="0"/>
                <a:cs typeface="Verdana" panose="020B0604030504040204" pitchFamily="34" charset="0"/>
              </a:rPr>
              <a:t> taux de 25,3% de la population &gt;16 ans</a:t>
            </a:r>
          </a:p>
          <a:p>
            <a:pPr marL="171450" marR="0" lvl="1" indent="-171450" algn="l" defTabSz="914400" rtl="0" eaLnBrk="1" fontAlgn="auto" latinLnBrk="0" hangingPunct="1">
              <a:lnSpc>
                <a:spcPct val="100000"/>
              </a:lnSpc>
              <a:spcBef>
                <a:spcPts val="0"/>
              </a:spcBef>
              <a:spcAft>
                <a:spcPts val="0"/>
              </a:spcAft>
              <a:buClrTx/>
              <a:buSzTx/>
              <a:buFont typeface="Symbol" pitchFamily="2" charset="2"/>
              <a:buChar char="Þ"/>
              <a:tabLst/>
              <a:defRPr/>
            </a:pPr>
            <a:endParaRPr lang="fr-FR">
              <a:latin typeface="Verdana" panose="020B0604030504040204" pitchFamily="34" charset="0"/>
              <a:ea typeface="Verdana" panose="020B0604030504040204" pitchFamily="34" charset="0"/>
              <a:cs typeface="Verdana" panose="020B0604030504040204" pitchFamily="34" charset="0"/>
            </a:endParaRPr>
          </a:p>
          <a:p>
            <a:pPr marL="171450" lvl="1" indent="-171450">
              <a:buFont typeface="Symbol" pitchFamily="2" charset="2"/>
              <a:buChar char="Þ"/>
              <a:defRPr/>
            </a:pPr>
            <a:r>
              <a:rPr lang="fr-FR" b="1" i="0" u="sng">
                <a:solidFill>
                  <a:srgbClr val="010101"/>
                </a:solidFill>
                <a:effectLst/>
                <a:latin typeface="Verdana" panose="020B0604030504040204" pitchFamily="34" charset="0"/>
                <a:ea typeface="Verdana" panose="020B0604030504040204" pitchFamily="34" charset="0"/>
                <a:cs typeface="Verdana" panose="020B0604030504040204" pitchFamily="34" charset="0"/>
              </a:rPr>
              <a:t>Infos en plus : </a:t>
            </a:r>
          </a:p>
          <a:p>
            <a:pPr marL="7938" lvl="2" indent="0" algn="l">
              <a:buNone/>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Attention avec le chiffre « 80% des handicaps sont invisibles »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selon le site https://www.24joursdeweb.fr/2023/fact-checking-80-des-handicaps-sont-invisibles/, on</a:t>
            </a:r>
            <a:r>
              <a:rPr lang="fr-FR">
                <a:latin typeface="Verdana" panose="020B0604030504040204" pitchFamily="34" charset="0"/>
                <a:ea typeface="Verdana" panose="020B0604030504040204" pitchFamily="34" charset="0"/>
                <a:cs typeface="Verdana" panose="020B0604030504040204" pitchFamily="34" charset="0"/>
              </a:rPr>
              <a:t> n’en connait pas forcément la source =&gt; plutôt dire (ou préciser si question) :</a:t>
            </a:r>
          </a:p>
          <a:p>
            <a:pPr marL="25400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qu’une forte proportion des handicaps sont des handicaps invisibles, </a:t>
            </a:r>
          </a:p>
          <a:p>
            <a:pPr marL="25400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que le nombre de personnes qui en sont atteintes est difficile à quantifier, précisément en raison de sa nature « invisible ». De nombreuses personnes ayant un handicap invisible peuvent ne pas être diagnostiquées ou peuvent choisir de ne pas divulguer leur handicap. </a:t>
            </a:r>
          </a:p>
          <a:p>
            <a:pPr marL="254000" lvl="1" indent="-171450">
              <a:buFont typeface="Arial" panose="020B0604020202020204" pitchFamily="34" charset="0"/>
              <a:buChar char="•"/>
            </a:pPr>
            <a:r>
              <a:rPr lang="fr-FR">
                <a:latin typeface="Verdana" panose="020B0604030504040204" pitchFamily="34" charset="0"/>
                <a:ea typeface="Verdana" panose="020B0604030504040204" pitchFamily="34" charset="0"/>
                <a:cs typeface="Verdana" panose="020B0604030504040204" pitchFamily="34" charset="0"/>
              </a:rPr>
              <a:t>que finalement ce n’est pas le pourcentage qui est important, mais plutôt le message que l’on souhaite transmettre : </a:t>
            </a:r>
            <a:r>
              <a:rPr lang="fr-FR" b="1">
                <a:latin typeface="Verdana" panose="020B0604030504040204" pitchFamily="34" charset="0"/>
                <a:ea typeface="Verdana" panose="020B0604030504040204" pitchFamily="34" charset="0"/>
                <a:cs typeface="Verdana" panose="020B0604030504040204" pitchFamily="34" charset="0"/>
              </a:rPr>
              <a:t>tout handicap n’est pas forcément visible</a:t>
            </a:r>
            <a:r>
              <a:rPr lang="fr-FR">
                <a:latin typeface="Verdana" panose="020B0604030504040204" pitchFamily="34" charset="0"/>
                <a:ea typeface="Verdana" panose="020B0604030504040204" pitchFamily="34" charset="0"/>
                <a:cs typeface="Verdana" panose="020B0604030504040204" pitchFamily="34" charset="0"/>
              </a:rPr>
              <a:t>.</a:t>
            </a:r>
            <a:endPar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endParaRPr>
          </a:p>
          <a:p>
            <a:pPr marL="577850" lvl="3" indent="-285750">
              <a:buFont typeface="Arial" panose="020B0604020202020204" pitchFamily="34" charset="0"/>
              <a:buChar char="•"/>
            </a:pPr>
            <a:endParaRPr lang="fr-FR">
              <a:latin typeface="Verdana" panose="020B0604030504040204" pitchFamily="34" charset="0"/>
              <a:ea typeface="Verdana" panose="020B0604030504040204" pitchFamily="34" charset="0"/>
              <a:cs typeface="Verdana" panose="020B0604030504040204" pitchFamily="34" charset="0"/>
            </a:endParaRPr>
          </a:p>
          <a:p>
            <a:pPr algn="l"/>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Même si ces chiffres restent une moyenne évolutive, une chose est sûre : le nombre de personnes touchées par le handicap, quelle que soit sa forme, représente une part importante de la population mondiale, tout âge confondu.</a:t>
            </a:r>
          </a:p>
          <a:p>
            <a:pPr algn="l"/>
            <a:endPar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endParaRPr>
          </a:p>
          <a:p>
            <a:pPr algn="l"/>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Il est important d’ajouter que certaines personnes sont</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 polyhandicapées</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et présentent des handicaps multiples. Une même personne peut être aveugle et sourde à la fois.</a:t>
            </a:r>
          </a:p>
          <a:p>
            <a:pPr algn="l"/>
            <a:endPar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endParaRPr>
          </a:p>
          <a:p>
            <a:pPr algn="l"/>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Ce qui explique pourquoi le nombre total de personnes handicapées dans le monde n’est pas égal à la somme des personnes handicapées par familles.</a:t>
            </a:r>
          </a:p>
          <a:p>
            <a:pPr algn="l"/>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a:t>
            </a:r>
          </a:p>
          <a:p>
            <a:pPr algn="l"/>
            <a:endPar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endParaRPr>
          </a:p>
          <a:p>
            <a:pPr algn="l"/>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On entend quoi par déficience ?</a:t>
            </a:r>
          </a:p>
          <a:p>
            <a:pPr lvl="2" algn="l">
              <a:buFont typeface="Arial" panose="020B0604020202020204" pitchFamily="34" charset="0"/>
              <a:buChar cha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Déficience visuelle</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 Cela concerne la vision de loin et la vision de près, mais aussi le champ visuel.</a:t>
            </a:r>
          </a:p>
          <a:p>
            <a:pPr lvl="2" algn="l">
              <a:buFont typeface="Arial" panose="020B0604020202020204" pitchFamily="34" charset="0"/>
              <a:buChar cha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Déficience auditive</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 On parle de déficience auditive dès lors que l’on perd 20 décibels. Elle peut ne toucher qu’une seule oreille comme les deux. En fonction de leur perte d’audition, les personnes malentendantes bénéficient d’aides auditives, d’implants cochléaires ou d’autres dispositifs d’aide à l’audition, de sous-titres. Quand on parle des personnes sourdes, cela signifie qu’elles n’entendent plus ou pratiquement plus.</a:t>
            </a:r>
          </a:p>
          <a:p>
            <a:pPr lvl="2" algn="l">
              <a:buFont typeface="Arial" panose="020B0604020202020204" pitchFamily="34" charset="0"/>
              <a:buChar cha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Déficience intellectuelle</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 L’OMS la définit comme “la capacité sensiblement réduite de comprendre une information nouvelle ou complexe, et d’apprendre et d’appliquer de nouvelles compétences (trouble de l’intelligence)”.</a:t>
            </a:r>
          </a:p>
          <a:p>
            <a:pPr lvl="2" algn="l">
              <a:buFont typeface="Arial" panose="020B0604020202020204" pitchFamily="34" charset="0"/>
              <a:buChar cha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Trouble de la motricité</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 Sont touchées les personnes avec un handicap moteur ou une mobilité réduite. En fait, elles perdent tout ou partie de la capacité de mouvement. </a:t>
            </a:r>
          </a:p>
          <a:p>
            <a:pPr lvl="2" algn="l">
              <a:buFont typeface="Arial" panose="020B0604020202020204" pitchFamily="34" charset="0"/>
              <a:buChar char="•"/>
            </a:pP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Handicap invisible </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La notion de </a:t>
            </a:r>
            <a:r>
              <a:rPr lang="fr-FR" b="0" i="0" u="sng">
                <a:solidFill>
                  <a:srgbClr val="07915A"/>
                </a:solidFill>
                <a:effectLst/>
                <a:latin typeface="Verdana" panose="020B0604030504040204" pitchFamily="34" charset="0"/>
                <a:ea typeface="Verdana" panose="020B0604030504040204" pitchFamily="34" charset="0"/>
                <a:cs typeface="Verdana" panose="020B0604030504040204" pitchFamily="34" charset="0"/>
                <a:hlinkClick r:id="rId7"/>
              </a:rPr>
              <a:t>handicap invisible</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tire son nom des formes de handicap qui ne sont pas apparentes mais qui impactent pourtant sur la qualité de vie. Parmi elles, on retrouve des personnes atteintes de schizophrénie ou de surdité par exemple.</a:t>
            </a:r>
          </a:p>
          <a:p>
            <a:pPr algn="l"/>
            <a:endPar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endParaRPr>
          </a:p>
          <a:p>
            <a:pPr algn="l"/>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Explications des chiffres du handicap dans le monde</a:t>
            </a:r>
          </a:p>
          <a:p>
            <a:pPr algn="l"/>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De plus en plus de personnes seraient touchées par le handicap chaque année. Ce sont souvent </a:t>
            </a:r>
            <a:r>
              <a:rPr lang="fr-FR" b="1" i="0">
                <a:solidFill>
                  <a:srgbClr val="010101"/>
                </a:solidFill>
                <a:effectLst/>
                <a:latin typeface="Verdana" panose="020B0604030504040204" pitchFamily="34" charset="0"/>
                <a:ea typeface="Verdana" panose="020B0604030504040204" pitchFamily="34" charset="0"/>
                <a:cs typeface="Verdana" panose="020B0604030504040204" pitchFamily="34" charset="0"/>
              </a:rPr>
              <a:t>les populations les plus vulnérables</a:t>
            </a:r>
            <a:r>
              <a:rPr lang="fr-FR" b="0" i="0">
                <a:solidFill>
                  <a:srgbClr val="010101"/>
                </a:solidFill>
                <a:effectLst/>
                <a:latin typeface="Verdana" panose="020B0604030504040204" pitchFamily="34" charset="0"/>
                <a:ea typeface="Verdana" panose="020B0604030504040204" pitchFamily="34" charset="0"/>
                <a:cs typeface="Verdana" panose="020B0604030504040204" pitchFamily="34" charset="0"/>
              </a:rPr>
              <a:t> qui sont le plus à risque. Aussi l’OMS affirme que “le nombre de personnes handicapées augmente en raison du vieillissement de la population et de l’augmentation des maladies chroniques”.</a:t>
            </a:r>
          </a:p>
          <a:p>
            <a:pPr marL="0" lvl="1" indent="0">
              <a:buFontTx/>
              <a:buNone/>
            </a:pPr>
            <a:endParaRPr lang="fr-FR">
              <a:latin typeface="Verdana" panose="020B0604030504040204" pitchFamily="34" charset="0"/>
              <a:ea typeface="Verdana" panose="020B0604030504040204" pitchFamily="34" charset="0"/>
              <a:cs typeface="Verdana" panose="020B0604030504040204" pitchFamily="34" charset="0"/>
            </a:endParaRPr>
          </a:p>
          <a:p>
            <a:pPr marL="0" lvl="1" indent="0">
              <a:buFontTx/>
              <a:buNone/>
            </a:pPr>
            <a:r>
              <a:rPr lang="fr-FR">
                <a:latin typeface="Verdana" panose="020B0604030504040204" pitchFamily="34" charset="0"/>
                <a:ea typeface="Verdana" panose="020B0604030504040204" pitchFamily="34" charset="0"/>
                <a:cs typeface="Verdana" panose="020B0604030504040204" pitchFamily="34" charset="0"/>
              </a:rPr>
              <a:t>source : https://</a:t>
            </a:r>
            <a:r>
              <a:rPr lang="fr-FR" err="1">
                <a:latin typeface="Verdana" panose="020B0604030504040204" pitchFamily="34" charset="0"/>
                <a:ea typeface="Verdana" panose="020B0604030504040204" pitchFamily="34" charset="0"/>
                <a:cs typeface="Verdana" panose="020B0604030504040204" pitchFamily="34" charset="0"/>
              </a:rPr>
              <a:t>webzine.okeenea.com</a:t>
            </a:r>
            <a:r>
              <a:rPr lang="fr-FR">
                <a:latin typeface="Verdana" panose="020B0604030504040204" pitchFamily="34" charset="0"/>
                <a:ea typeface="Verdana" panose="020B0604030504040204" pitchFamily="34" charset="0"/>
                <a:cs typeface="Verdana" panose="020B0604030504040204" pitchFamily="34" charset="0"/>
              </a:rPr>
              <a:t>/chiffres-handicap-monde-2021/</a:t>
            </a:r>
          </a:p>
          <a:p>
            <a:pPr marL="0" lvl="1" indent="0">
              <a:buFontTx/>
              <a:buNone/>
            </a:pPr>
            <a:endParaRPr lang="fr-FR">
              <a:latin typeface="Verdana" panose="020B0604030504040204" pitchFamily="34" charset="0"/>
              <a:ea typeface="Verdana" panose="020B0604030504040204" pitchFamily="34" charset="0"/>
              <a:cs typeface="Verdana" panose="020B0604030504040204" pitchFamily="34" charset="0"/>
            </a:endParaRPr>
          </a:p>
          <a:p>
            <a:pPr marL="0" lvl="1" indent="0">
              <a:buFontTx/>
              <a:buNone/>
            </a:pPr>
            <a:r>
              <a:rPr lang="fr-FR">
                <a:latin typeface="Verdana" panose="020B0604030504040204" pitchFamily="34" charset="0"/>
                <a:ea typeface="Verdana" panose="020B0604030504040204" pitchFamily="34" charset="0"/>
                <a:cs typeface="Verdana" panose="020B0604030504040204" pitchFamily="34" charset="0"/>
              </a:rPr>
              <a:t>---------------------------------------------</a:t>
            </a:r>
            <a:endParaRPr lang="fr-FR" b="0">
              <a:latin typeface="Verdana" panose="020B0604030504040204" pitchFamily="34" charset="0"/>
              <a:ea typeface="Verdana" panose="020B0604030504040204" pitchFamily="34" charset="0"/>
              <a:cs typeface="Verdana" panose="020B0604030504040204" pitchFamily="34" charset="0"/>
            </a:endParaRPr>
          </a:p>
          <a:p>
            <a:pPr marL="0" lvl="1" indent="0">
              <a:buNone/>
            </a:pPr>
            <a:endParaRPr lang="fr-FR">
              <a:latin typeface="Verdana" panose="020B0604030504040204" pitchFamily="34" charset="0"/>
              <a:ea typeface="Verdana" panose="020B0604030504040204" pitchFamily="34" charset="0"/>
              <a:cs typeface="Verdana" panose="020B0604030504040204" pitchFamily="34" charset="0"/>
            </a:endParaRPr>
          </a:p>
          <a:p>
            <a:r>
              <a:rPr lang="fr-FR">
                <a:latin typeface="Verdana" panose="020B0604030504040204" pitchFamily="34" charset="0"/>
                <a:ea typeface="Verdana" panose="020B0604030504040204" pitchFamily="34" charset="0"/>
                <a:cs typeface="Verdana" panose="020B0604030504040204" pitchFamily="34" charset="0"/>
              </a:rPr>
              <a:t>https://</a:t>
            </a:r>
            <a:r>
              <a:rPr lang="fr-FR" err="1">
                <a:latin typeface="Verdana" panose="020B0604030504040204" pitchFamily="34" charset="0"/>
                <a:ea typeface="Verdana" panose="020B0604030504040204" pitchFamily="34" charset="0"/>
                <a:cs typeface="Verdana" panose="020B0604030504040204" pitchFamily="34" charset="0"/>
              </a:rPr>
              <a:t>drees.solidarites-sante.gouv.fr</a:t>
            </a:r>
            <a:r>
              <a:rPr lang="fr-FR">
                <a:latin typeface="Verdana" panose="020B0604030504040204" pitchFamily="34" charset="0"/>
                <a:ea typeface="Verdana" panose="020B0604030504040204" pitchFamily="34" charset="0"/>
                <a:cs typeface="Verdana" panose="020B0604030504040204" pitchFamily="34" charset="0"/>
              </a:rPr>
              <a:t>/ressources-et-</a:t>
            </a:r>
            <a:r>
              <a:rPr lang="fr-FR" err="1">
                <a:latin typeface="Verdana" panose="020B0604030504040204" pitchFamily="34" charset="0"/>
                <a:ea typeface="Verdana" panose="020B0604030504040204" pitchFamily="34" charset="0"/>
                <a:cs typeface="Verdana" panose="020B0604030504040204" pitchFamily="34" charset="0"/>
              </a:rPr>
              <a:t>methodes</a:t>
            </a:r>
            <a:r>
              <a:rPr lang="fr-FR">
                <a:latin typeface="Verdana" panose="020B0604030504040204" pitchFamily="34" charset="0"/>
                <a:ea typeface="Verdana" panose="020B0604030504040204" pitchFamily="34" charset="0"/>
                <a:cs typeface="Verdana" panose="020B0604030504040204" pitchFamily="34" charset="0"/>
              </a:rPr>
              <a:t>/les-</a:t>
            </a:r>
            <a:r>
              <a:rPr lang="fr-FR" err="1">
                <a:latin typeface="Verdana" panose="020B0604030504040204" pitchFamily="34" charset="0"/>
                <a:ea typeface="Verdana" panose="020B0604030504040204" pitchFamily="34" charset="0"/>
                <a:cs typeface="Verdana" panose="020B0604030504040204" pitchFamily="34" charset="0"/>
              </a:rPr>
              <a:t>donnees</a:t>
            </a:r>
            <a:r>
              <a:rPr lang="fr-FR">
                <a:latin typeface="Verdana" panose="020B0604030504040204" pitchFamily="34" charset="0"/>
                <a:ea typeface="Verdana" panose="020B0604030504040204" pitchFamily="34" charset="0"/>
                <a:cs typeface="Verdana" panose="020B0604030504040204" pitchFamily="34" charset="0"/>
              </a:rPr>
              <a:t>-statistiques-sur-le-handicap-et-</a:t>
            </a:r>
            <a:r>
              <a:rPr lang="fr-FR" err="1">
                <a:latin typeface="Verdana" panose="020B0604030504040204" pitchFamily="34" charset="0"/>
                <a:ea typeface="Verdana" panose="020B0604030504040204" pitchFamily="34" charset="0"/>
                <a:cs typeface="Verdana" panose="020B0604030504040204" pitchFamily="34" charset="0"/>
              </a:rPr>
              <a:t>lautonomie</a:t>
            </a:r>
            <a:endParaRPr lang="fr-FR">
              <a:latin typeface="Verdana" panose="020B0604030504040204" pitchFamily="34" charset="0"/>
              <a:ea typeface="Verdana" panose="020B0604030504040204" pitchFamily="34" charset="0"/>
              <a:cs typeface="Verdana" panose="020B0604030504040204" pitchFamily="34" charset="0"/>
            </a:endParaRPr>
          </a:p>
          <a:p>
            <a:r>
              <a:rPr lang="fr-FR">
                <a:latin typeface="Verdana" panose="020B0604030504040204" pitchFamily="34" charset="0"/>
                <a:ea typeface="Verdana" panose="020B0604030504040204" pitchFamily="34" charset="0"/>
                <a:cs typeface="Verdana" panose="020B0604030504040204" pitchFamily="34" charset="0"/>
              </a:rPr>
              <a:t>En France, il existe une définition légale du handicap depuis la loi du 11 février 2005, proche de la définition de la Convention internationale relative aux droits des personnes handicapées, et inspirée de la classification internationale du fonctionnement, du handicap et de la santé (CIF) : « "</a:t>
            </a:r>
            <a:r>
              <a:rPr lang="fr-FR" i="1">
                <a:latin typeface="Verdana" panose="020B0604030504040204" pitchFamily="34" charset="0"/>
                <a:ea typeface="Verdana" panose="020B0604030504040204" pitchFamily="34" charset="0"/>
                <a:cs typeface="Verdana" panose="020B0604030504040204" pitchFamily="34" charset="0"/>
              </a:rPr>
              <a:t>Constitue un handicap, au sens de la […] loi, toute limitation d’activité ou restriction de participation à la vie en société subie dans son environnement par une personne en raison d’une altération substantielle, durable ou définitive d’une ou plusieurs fonctions physiques, sensorielles, mentales, cognitives ou psychiques, d’un polyhandicap ou d’un trouble de santé invalidant.</a:t>
            </a:r>
            <a:r>
              <a:rPr lang="fr-FR">
                <a:latin typeface="Verdana" panose="020B0604030504040204" pitchFamily="34" charset="0"/>
                <a:ea typeface="Verdana" panose="020B0604030504040204" pitchFamily="34" charset="0"/>
                <a:cs typeface="Verdana" panose="020B0604030504040204" pitchFamily="34" charset="0"/>
              </a:rPr>
              <a:t> » Il s’agit donc d’une définition portant à la fois sur les causes (problèmes de santé, limitations des fonctions) et les conséquences (restrictions de participation), et qui plus est, contextualisée dans un environnement donné. </a:t>
            </a:r>
          </a:p>
          <a:p>
            <a:r>
              <a:rPr lang="fr-FR">
                <a:latin typeface="Verdana" panose="020B0604030504040204" pitchFamily="34" charset="0"/>
                <a:ea typeface="Verdana" panose="020B0604030504040204" pitchFamily="34" charset="0"/>
                <a:cs typeface="Verdana" panose="020B0604030504040204" pitchFamily="34" charset="0"/>
              </a:rPr>
              <a:t>Cette définition ne fournit aucune condition sur l’âge des personnes. Elle s’applique aussi bien aux enfants, aux adultes aux âges d’activité qu’aux personnes âgées. Elle couvre donc non seulement les situations que l’on associe habituellement au handicap proprement dit, mais aussi celles que l’on associe plutôt à l’invalidité ou la perte d’autonomie des seniors. L’observation statistique du handicap vise par conséquent lui aussi, par nature, une couverture large, incluant les personnes âgées.</a:t>
            </a:r>
          </a:p>
          <a:p>
            <a:endParaRPr lang="fr-FR">
              <a:latin typeface="Verdana" panose="020B0604030504040204" pitchFamily="34" charset="0"/>
              <a:ea typeface="Verdana" panose="020B0604030504040204" pitchFamily="34" charset="0"/>
              <a:cs typeface="Verdana" panose="020B0604030504040204" pitchFamily="34" charset="0"/>
            </a:endParaRPr>
          </a:p>
          <a:p>
            <a:endParaRPr lang="fr-FR">
              <a:latin typeface="Verdana" panose="020B0604030504040204" pitchFamily="34" charset="0"/>
              <a:ea typeface="Verdana" panose="020B0604030504040204" pitchFamily="34" charset="0"/>
              <a:cs typeface="Verdana" panose="020B0604030504040204" pitchFamily="34" charset="0"/>
            </a:endParaRPr>
          </a:p>
          <a:p>
            <a:pPr marL="171450" marR="0" lvl="1" indent="-171450" algn="l" defTabSz="914400" rtl="0" eaLnBrk="1" fontAlgn="auto" latinLnBrk="0" hangingPunct="1">
              <a:lnSpc>
                <a:spcPct val="100000"/>
              </a:lnSpc>
              <a:spcBef>
                <a:spcPts val="0"/>
              </a:spcBef>
              <a:spcAft>
                <a:spcPts val="0"/>
              </a:spcAft>
              <a:buClrTx/>
              <a:buSzTx/>
              <a:buFont typeface="Symbol" pitchFamily="2" charset="2"/>
              <a:buChar char="Þ"/>
              <a:tabLst/>
              <a:defRPr/>
            </a:pPr>
            <a:endParaRPr lang="fr-FR" kern="12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8</a:t>
            </a:fld>
            <a:endParaRPr lang="en-GB"/>
          </a:p>
        </p:txBody>
      </p:sp>
    </p:spTree>
    <p:extLst>
      <p:ext uri="{BB962C8B-B14F-4D97-AF65-F5344CB8AC3E}">
        <p14:creationId xmlns:p14="http://schemas.microsoft.com/office/powerpoint/2010/main" val="143293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r>
              <a:rPr lang="fr-FR" b="0" u="sng" kern="100">
                <a:effectLst/>
                <a:latin typeface="Verdana" panose="020B0604030504040204" pitchFamily="34" charset="0"/>
                <a:ea typeface="Verdana" panose="020B0604030504040204" pitchFamily="34" charset="0"/>
                <a:cs typeface="Verdana" panose="020B0604030504040204" pitchFamily="34" charset="0"/>
              </a:rPr>
              <a:t>Animation 1</a:t>
            </a:r>
            <a:r>
              <a:rPr lang="fr-FR" b="0" u="none" kern="100">
                <a:effectLst/>
                <a:latin typeface="Verdana" panose="020B0604030504040204" pitchFamily="34" charset="0"/>
                <a:ea typeface="Verdana" panose="020B0604030504040204" pitchFamily="34" charset="0"/>
                <a:cs typeface="Verdana" panose="020B0604030504040204" pitchFamily="34" charset="0"/>
              </a:rPr>
              <a:t> </a:t>
            </a:r>
            <a:r>
              <a:rPr lang="fr-FR" b="1" kern="100">
                <a:effectLst/>
                <a:latin typeface="Verdana" panose="020B0604030504040204" pitchFamily="34" charset="0"/>
                <a:ea typeface="Verdana" panose="020B0604030504040204" pitchFamily="34" charset="0"/>
                <a:cs typeface="Verdana" panose="020B0604030504040204" pitchFamily="34" charset="0"/>
              </a:rPr>
              <a:t>: 20 % de la population valide</a:t>
            </a:r>
            <a:r>
              <a:rPr lang="fr-FR" kern="100">
                <a:effectLst/>
                <a:latin typeface="Verdana" panose="020B0604030504040204" pitchFamily="34" charset="0"/>
                <a:ea typeface="Verdana" panose="020B0604030504040204" pitchFamily="34" charset="0"/>
                <a:cs typeface="Verdana" panose="020B0604030504040204" pitchFamily="34" charset="0"/>
              </a:rPr>
              <a:t> va se retrouver durant sa vie </a:t>
            </a:r>
            <a:r>
              <a:rPr lang="fr-FR" b="1" kern="100">
                <a:effectLst/>
                <a:latin typeface="Verdana" panose="020B0604030504040204" pitchFamily="34" charset="0"/>
                <a:ea typeface="Verdana" panose="020B0604030504040204" pitchFamily="34" charset="0"/>
                <a:cs typeface="Verdana" panose="020B0604030504040204" pitchFamily="34" charset="0"/>
              </a:rPr>
              <a:t>en situation de handicap temporaire</a:t>
            </a:r>
            <a:r>
              <a:rPr lang="fr-FR" kern="100">
                <a:effectLst/>
                <a:latin typeface="Verdana" panose="020B0604030504040204" pitchFamily="34" charset="0"/>
                <a:ea typeface="Verdana" panose="020B0604030504040204" pitchFamily="34" charset="0"/>
                <a:cs typeface="Verdana" panose="020B0604030504040204" pitchFamily="34" charset="0"/>
              </a:rPr>
              <a:t>. Si on ajoute ces 20 % de personnes en situation de handicap temporaire aux 20% de la population qui vit avec un handicap permanent, on arrive à 40% de la population française qui peut se retrouver en situation de handicap </a:t>
            </a:r>
          </a:p>
          <a:p>
            <a:pPr marL="342900" lvl="0" indent="-342900">
              <a:buFont typeface="Arial" panose="020B0604020202020204" pitchFamily="34" charset="0"/>
              <a:buChar char="•"/>
              <a:tabLst>
                <a:tab pos="457200" algn="l"/>
              </a:tabLst>
            </a:pPr>
            <a:endParaRPr lang="fr-FR" kern="100">
              <a:effectLst/>
              <a:latin typeface="Verdana" panose="020B0604030504040204" pitchFamily="34" charset="0"/>
              <a:ea typeface="Verdana" panose="020B0604030504040204" pitchFamily="34" charset="0"/>
              <a:cs typeface="Verdana" panose="020B0604030504040204" pitchFamily="34" charset="0"/>
            </a:endParaRPr>
          </a:p>
          <a:p>
            <a:pPr marL="0" lvl="0">
              <a:tabLst>
                <a:tab pos="457200" algn="l"/>
              </a:tabLst>
            </a:pPr>
            <a:r>
              <a:rPr lang="fr-FR" u="sng" kern="100">
                <a:effectLst/>
                <a:latin typeface="Verdana" panose="020B0604030504040204" pitchFamily="34" charset="0"/>
                <a:ea typeface="Verdana" panose="020B0604030504040204" pitchFamily="34" charset="0"/>
                <a:cs typeface="Verdana" panose="020B0604030504040204" pitchFamily="34" charset="0"/>
              </a:rPr>
              <a:t>Animation 2</a:t>
            </a:r>
            <a:r>
              <a:rPr lang="fr-FR" kern="100">
                <a:effectLst/>
                <a:latin typeface="Verdana" panose="020B0604030504040204" pitchFamily="34" charset="0"/>
                <a:ea typeface="Verdana" panose="020B0604030504040204" pitchFamily="34" charset="0"/>
                <a:cs typeface="Verdana" panose="020B0604030504040204" pitchFamily="34" charset="0"/>
              </a:rPr>
              <a:t> : Il faut préciser aussi que </a:t>
            </a:r>
            <a:r>
              <a:rPr lang="fr-FR" b="1" kern="100">
                <a:effectLst/>
                <a:latin typeface="Verdana" panose="020B0604030504040204" pitchFamily="34" charset="0"/>
                <a:ea typeface="Verdana" panose="020B0604030504040204" pitchFamily="34" charset="0"/>
                <a:cs typeface="Verdana" panose="020B0604030504040204" pitchFamily="34" charset="0"/>
              </a:rPr>
              <a:t>100% de la population </a:t>
            </a:r>
            <a:r>
              <a:rPr lang="fr-FR" kern="100">
                <a:effectLst/>
                <a:latin typeface="Verdana" panose="020B0604030504040204" pitchFamily="34" charset="0"/>
                <a:ea typeface="Verdana" panose="020B0604030504040204" pitchFamily="34" charset="0"/>
                <a:cs typeface="Verdana" panose="020B0604030504040204" pitchFamily="34" charset="0"/>
              </a:rPr>
              <a:t>peut être confrontée quotidiennement à des </a:t>
            </a:r>
            <a:r>
              <a:rPr lang="fr-FR" b="1" kern="100">
                <a:effectLst/>
                <a:latin typeface="Verdana" panose="020B0604030504040204" pitchFamily="34" charset="0"/>
                <a:ea typeface="Verdana" panose="020B0604030504040204" pitchFamily="34" charset="0"/>
                <a:cs typeface="Verdana" panose="020B0604030504040204" pitchFamily="34" charset="0"/>
              </a:rPr>
              <a:t>situations de handicap liées à aucune déficience.</a:t>
            </a:r>
          </a:p>
          <a:p>
            <a:pPr marL="0" lvl="0">
              <a:tabLst>
                <a:tab pos="457200" algn="l"/>
              </a:tabLst>
            </a:pPr>
            <a:r>
              <a:rPr lang="fr-FR" b="0" kern="100">
                <a:effectLst/>
                <a:latin typeface="Verdana" panose="020B0604030504040204" pitchFamily="34" charset="0"/>
                <a:ea typeface="Verdana" panose="020B0604030504040204" pitchFamily="34" charset="0"/>
                <a:cs typeface="Verdana" panose="020B0604030504040204" pitchFamily="34" charset="0"/>
              </a:rPr>
              <a:t>Images illustrant 4 exemples de situation de handicap rencontrées par des personnes sans déficiences : </a:t>
            </a:r>
          </a:p>
          <a:p>
            <a:pPr marL="134938" lvl="4" indent="0">
              <a:buFont typeface="Times New Roman" panose="02020603050405020304" pitchFamily="18" charset="0"/>
              <a:buNone/>
            </a:pPr>
            <a:r>
              <a:rPr lang="fr-FR" b="0" kern="100">
                <a:effectLst/>
                <a:latin typeface="Verdana" panose="020B0604030504040204" pitchFamily="34" charset="0"/>
                <a:ea typeface="Verdana" panose="020B0604030504040204" pitchFamily="34" charset="0"/>
                <a:cs typeface="Verdana" panose="020B0604030504040204" pitchFamily="34" charset="0"/>
              </a:rPr>
              <a:t>1- mère dans les couloirs du métro qui ne peut pas monter les escaliers avec sa poussette</a:t>
            </a:r>
          </a:p>
          <a:p>
            <a:pPr marL="134938" lvl="4" indent="0">
              <a:buFont typeface="Times New Roman" panose="02020603050405020304" pitchFamily="18" charset="0"/>
              <a:buNone/>
            </a:pPr>
            <a:r>
              <a:rPr lang="fr-FR" b="0" kern="100">
                <a:effectLst/>
                <a:latin typeface="Verdana" panose="020B0604030504040204" pitchFamily="34" charset="0"/>
                <a:ea typeface="Verdana" panose="020B0604030504040204" pitchFamily="34" charset="0"/>
                <a:cs typeface="Verdana" panose="020B0604030504040204" pitchFamily="34" charset="0"/>
              </a:rPr>
              <a:t>2- environnement bruyant qui empêche d’entendre autre chose</a:t>
            </a:r>
          </a:p>
          <a:p>
            <a:pPr marL="134938" lvl="4" indent="0">
              <a:buFont typeface="Times New Roman" panose="02020603050405020304" pitchFamily="18" charset="0"/>
              <a:buNone/>
            </a:pPr>
            <a:r>
              <a:rPr lang="fr-FR" b="0" kern="100">
                <a:effectLst/>
                <a:latin typeface="Verdana" panose="020B0604030504040204" pitchFamily="34" charset="0"/>
                <a:ea typeface="Verdana" panose="020B0604030504040204" pitchFamily="34" charset="0"/>
                <a:cs typeface="Verdana" panose="020B0604030504040204" pitchFamily="34" charset="0"/>
              </a:rPr>
              <a:t>3- mobile sur la réserve de la batterie entrainant une forte baisse de la luminosité de l’écran =&gt; difficile d’y voir quelque chose</a:t>
            </a:r>
          </a:p>
          <a:p>
            <a:pPr marL="134938" lvl="4" indent="0">
              <a:buFont typeface="Times New Roman" panose="02020603050405020304" pitchFamily="18" charset="0"/>
              <a:buNone/>
            </a:pPr>
            <a:r>
              <a:rPr lang="fr-FR" b="0" kern="100">
                <a:effectLst/>
                <a:latin typeface="Verdana" panose="020B0604030504040204" pitchFamily="34" charset="0"/>
                <a:ea typeface="Verdana" panose="020B0604030504040204" pitchFamily="34" charset="0"/>
                <a:cs typeface="Verdana" panose="020B0604030504040204" pitchFamily="34" charset="0"/>
              </a:rPr>
              <a:t>4- difficile voire impossible de manger avec des baguettes si on ne sait pas les utiliser</a:t>
            </a:r>
          </a:p>
          <a:p>
            <a:pPr marL="481013" lvl="1" indent="-342900">
              <a:buFont typeface="Times New Roman" panose="02020603050405020304" pitchFamily="18" charset="0"/>
              <a:buChar char="-"/>
              <a:tabLst>
                <a:tab pos="457200" algn="l"/>
              </a:tabLst>
            </a:pPr>
            <a:endParaRPr lang="fr-FR" kern="100">
              <a:effectLst/>
              <a:latin typeface="Verdana" panose="020B0604030504040204" pitchFamily="34" charset="0"/>
              <a:ea typeface="Verdana" panose="020B0604030504040204" pitchFamily="34" charset="0"/>
              <a:cs typeface="Verdana" panose="020B0604030504040204" pitchFamily="34" charset="0"/>
            </a:endParaRPr>
          </a:p>
          <a:p>
            <a:pPr marL="0">
              <a:tabLst>
                <a:tab pos="457200" algn="l"/>
              </a:tabLst>
            </a:pPr>
            <a:r>
              <a:rPr lang="fr-FR" kern="100">
                <a:effectLst/>
                <a:latin typeface="Verdana" panose="020B0604030504040204" pitchFamily="34" charset="0"/>
                <a:ea typeface="Verdana" panose="020B0604030504040204" pitchFamily="34" charset="0"/>
                <a:cs typeface="Verdana" panose="020B0604030504040204" pitchFamily="34" charset="0"/>
              </a:rPr>
              <a:t>Ce qu'on désigne par "situation de handicap" peut être très large…</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9</a:t>
            </a:fld>
            <a:endParaRPr lang="en-GB"/>
          </a:p>
        </p:txBody>
      </p:sp>
    </p:spTree>
    <p:extLst>
      <p:ext uri="{BB962C8B-B14F-4D97-AF65-F5344CB8AC3E}">
        <p14:creationId xmlns:p14="http://schemas.microsoft.com/office/powerpoint/2010/main" val="1919562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bjectifs de la forma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51823-79BC-A064-4EE6-DB7C164E7959}"/>
              </a:ext>
            </a:extLst>
          </p:cNvPr>
          <p:cNvSpPr>
            <a:spLocks noGrp="1"/>
          </p:cNvSpPr>
          <p:nvPr>
            <p:ph type="title" hasCustomPrompt="1"/>
          </p:nvPr>
        </p:nvSpPr>
        <p:spPr/>
        <p:txBody>
          <a:bodyPr/>
          <a:lstStyle/>
          <a:p>
            <a:r>
              <a:rPr lang="fr-FR"/>
              <a:t>Cliquez pour indiquer le titre du sommaire</a:t>
            </a:r>
          </a:p>
        </p:txBody>
      </p:sp>
      <p:sp>
        <p:nvSpPr>
          <p:cNvPr id="4" name="Espace réservé du texte 3">
            <a:extLst>
              <a:ext uri="{FF2B5EF4-FFF2-40B4-BE49-F238E27FC236}">
                <a16:creationId xmlns:a16="http://schemas.microsoft.com/office/drawing/2014/main" id="{39A27EB5-5B3A-026B-DB8F-A86518CD28FE}"/>
              </a:ext>
            </a:extLst>
          </p:cNvPr>
          <p:cNvSpPr>
            <a:spLocks noGrp="1"/>
          </p:cNvSpPr>
          <p:nvPr>
            <p:ph type="body" sz="quarter" idx="10" hasCustomPrompt="1"/>
          </p:nvPr>
        </p:nvSpPr>
        <p:spPr>
          <a:xfrm>
            <a:off x="312738" y="1203325"/>
            <a:ext cx="8516937" cy="3455988"/>
          </a:xfrm>
        </p:spPr>
        <p:txBody>
          <a:bodyPr/>
          <a:lstStyle>
            <a:lvl2pPr marL="285750" indent="-285750">
              <a:spcAft>
                <a:spcPts val="1200"/>
              </a:spcAft>
              <a:buClr>
                <a:srgbClr val="FF7900"/>
              </a:buClr>
              <a:buSzPct val="100000"/>
              <a:buFont typeface="Wingdings" pitchFamily="2" charset="2"/>
              <a:buChar char="ü"/>
              <a:defRPr sz="1800" b="0"/>
            </a:lvl2pPr>
          </a:lstStyle>
          <a:p>
            <a:pPr lvl="0"/>
            <a:r>
              <a:rPr lang="fr-FR"/>
              <a:t>Cliquez pour saisir les objectifs de la formation</a:t>
            </a:r>
          </a:p>
          <a:p>
            <a:pPr lvl="1"/>
            <a:r>
              <a:rPr lang="fr-FR"/>
              <a:t>Premier objectif de la formation</a:t>
            </a:r>
          </a:p>
          <a:p>
            <a:pPr lvl="1"/>
            <a:r>
              <a:rPr lang="fr-FR"/>
              <a:t>Deuxième objectif</a:t>
            </a:r>
          </a:p>
        </p:txBody>
      </p:sp>
    </p:spTree>
    <p:extLst>
      <p:ext uri="{BB962C8B-B14F-4D97-AF65-F5344CB8AC3E}">
        <p14:creationId xmlns:p14="http://schemas.microsoft.com/office/powerpoint/2010/main" val="239273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hasCustomPrompt="1"/>
          </p:nvPr>
        </p:nvSpPr>
        <p:spPr>
          <a:xfrm>
            <a:off x="0" y="0"/>
            <a:ext cx="9144000" cy="5143500"/>
          </a:xfrm>
        </p:spPr>
        <p:txBody>
          <a:bodyPr/>
          <a:lstStyle>
            <a:lvl1pPr>
              <a:defRPr/>
            </a:lvl1pPr>
          </a:lstStyle>
          <a:p>
            <a:r>
              <a:rPr lang="fr-FR" noProof="0"/>
              <a:t>Cliquez sur l’icone pour ajouter une photo</a:t>
            </a:r>
          </a:p>
        </p:txBody>
      </p:sp>
      <p:sp>
        <p:nvSpPr>
          <p:cNvPr id="2" name="Title 1"/>
          <p:cNvSpPr>
            <a:spLocks noGrp="1"/>
          </p:cNvSpPr>
          <p:nvPr>
            <p:ph type="title" hasCustomPrompt="1"/>
          </p:nvPr>
        </p:nvSpPr>
        <p:spPr/>
        <p:txBody>
          <a:bodyPr/>
          <a:lstStyle>
            <a:lvl1pPr>
              <a:defRPr baseline="0">
                <a:solidFill>
                  <a:srgbClr val="FF7900"/>
                </a:solidFill>
              </a:defRPr>
            </a:lvl1pPr>
          </a:lstStyle>
          <a:p>
            <a:r>
              <a:rPr lang="fr-FR" noProof="0"/>
              <a:t>Cliquez pour modifiez le titre</a:t>
            </a:r>
          </a:p>
        </p:txBody>
      </p:sp>
    </p:spTree>
    <p:extLst>
      <p:ext uri="{BB962C8B-B14F-4D97-AF65-F5344CB8AC3E}">
        <p14:creationId xmlns:p14="http://schemas.microsoft.com/office/powerpoint/2010/main" val="18188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TextBox 2"/>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6300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 de section">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313769" y="268288"/>
            <a:ext cx="6096839" cy="4283075"/>
          </a:xfrm>
        </p:spPr>
        <p:txBody>
          <a:bodyPr>
            <a:normAutofit/>
          </a:bodyPr>
          <a:lstStyle>
            <a:lvl1pPr>
              <a:lnSpc>
                <a:spcPct val="85000"/>
              </a:lnSpc>
              <a:spcBef>
                <a:spcPts val="0"/>
              </a:spcBef>
              <a:buNone/>
              <a:defRPr sz="4800" baseline="0"/>
            </a:lvl1pPr>
            <a:lvl2pPr>
              <a:lnSpc>
                <a:spcPct val="85000"/>
              </a:lnSpc>
              <a:spcBef>
                <a:spcPts val="0"/>
              </a:spcBef>
              <a:defRPr sz="4800"/>
            </a:lvl2pPr>
            <a:lvl3pPr>
              <a:defRPr sz="5500"/>
            </a:lvl3pPr>
            <a:lvl4pPr>
              <a:defRPr sz="5500"/>
            </a:lvl4pPr>
            <a:lvl5pPr>
              <a:defRPr sz="5500"/>
            </a:lvl5pPr>
          </a:lstStyle>
          <a:p>
            <a:pPr lvl="0"/>
            <a:r>
              <a:rPr lang="fr-FR" noProof="0"/>
              <a:t>Cliquez pour modifier le nom de la section </a:t>
            </a:r>
          </a:p>
          <a:p>
            <a:pPr lvl="1"/>
            <a:r>
              <a:rPr lang="fr-FR" noProof="0"/>
              <a:t>Deuxième niveau</a:t>
            </a:r>
          </a:p>
        </p:txBody>
      </p:sp>
      <p:sp>
        <p:nvSpPr>
          <p:cNvPr id="4" name="TextBox 3"/>
          <p:cNvSpPr txBox="1"/>
          <p:nvPr userDrawn="1"/>
        </p:nvSpPr>
        <p:spPr>
          <a:xfrm>
            <a:off x="619545" y="4749146"/>
            <a:ext cx="65" cy="123111"/>
          </a:xfrm>
          <a:prstGeom prst="rect">
            <a:avLst/>
          </a:prstGeom>
          <a:noFill/>
        </p:spPr>
        <p:txBody>
          <a:bodyPr wrap="none" lIns="0" tIns="0" rIns="0" bIns="0" rtlCol="0">
            <a:spAutoFit/>
          </a:bodyPr>
          <a:lstStyle/>
          <a:p>
            <a:endParaRPr kumimoji="0" lang="en-GB" sz="800" b="0" i="0" u="none" strike="noStrike" kern="1200" cap="none" spc="0" normalizeH="0" baseline="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241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bjectifs de la formation">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39351823-79BC-A064-4EE6-DB7C164E7959}"/>
              </a:ext>
            </a:extLst>
          </p:cNvPr>
          <p:cNvSpPr>
            <a:spLocks noGrp="1"/>
          </p:cNvSpPr>
          <p:nvPr>
            <p:ph type="title" hasCustomPrompt="1"/>
          </p:nvPr>
        </p:nvSpPr>
        <p:spPr/>
        <p:txBody>
          <a:bodyPr/>
          <a:lstStyle/>
          <a:p>
            <a:r>
              <a:rPr lang="fr-FR"/>
              <a:t>Cliquez pour indiquer le titre du sommaire</a:t>
            </a:r>
          </a:p>
        </p:txBody>
      </p:sp>
      <p:sp>
        <p:nvSpPr>
          <p:cNvPr id="4" name="Texte">
            <a:extLst>
              <a:ext uri="{FF2B5EF4-FFF2-40B4-BE49-F238E27FC236}">
                <a16:creationId xmlns:a16="http://schemas.microsoft.com/office/drawing/2014/main" id="{39A27EB5-5B3A-026B-DB8F-A86518CD28FE}"/>
              </a:ext>
            </a:extLst>
          </p:cNvPr>
          <p:cNvSpPr>
            <a:spLocks noGrp="1"/>
          </p:cNvSpPr>
          <p:nvPr>
            <p:ph type="body" sz="quarter" idx="10" hasCustomPrompt="1"/>
          </p:nvPr>
        </p:nvSpPr>
        <p:spPr>
          <a:xfrm>
            <a:off x="312738" y="1203325"/>
            <a:ext cx="8516937" cy="3455988"/>
          </a:xfrm>
        </p:spPr>
        <p:txBody>
          <a:bodyPr/>
          <a:lstStyle>
            <a:lvl2pPr marL="285750" indent="-285750">
              <a:spcAft>
                <a:spcPts val="1200"/>
              </a:spcAft>
              <a:buClr>
                <a:srgbClr val="FF7900"/>
              </a:buClr>
              <a:buSzPct val="100000"/>
              <a:buFont typeface="Wingdings" pitchFamily="2" charset="2"/>
              <a:buChar char="ü"/>
              <a:defRPr sz="1800" b="0"/>
            </a:lvl2pPr>
          </a:lstStyle>
          <a:p>
            <a:pPr lvl="0"/>
            <a:r>
              <a:rPr lang="fr-FR"/>
              <a:t>Cliquez pour saisir les objectifs de la formation</a:t>
            </a:r>
          </a:p>
          <a:p>
            <a:pPr lvl="1"/>
            <a:r>
              <a:rPr lang="fr-FR"/>
              <a:t>Premier objectif de la formation</a:t>
            </a:r>
          </a:p>
          <a:p>
            <a:pPr lvl="1"/>
            <a:r>
              <a:rPr lang="fr-FR"/>
              <a:t>Deuxième objectif</a:t>
            </a:r>
          </a:p>
        </p:txBody>
      </p:sp>
    </p:spTree>
    <p:extLst>
      <p:ext uri="{BB962C8B-B14F-4D97-AF65-F5344CB8AC3E}">
        <p14:creationId xmlns:p14="http://schemas.microsoft.com/office/powerpoint/2010/main" val="68684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tx1"/>
        </a:solidFill>
        <a:effectLst/>
      </p:bgPr>
    </p:bg>
    <p:spTree>
      <p:nvGrpSpPr>
        <p:cNvPr id="1" name=""/>
        <p:cNvGrpSpPr/>
        <p:nvPr/>
      </p:nvGrpSpPr>
      <p:grpSpPr>
        <a:xfrm>
          <a:off x="0" y="0"/>
          <a:ext cx="0" cy="0"/>
          <a:chOff x="0" y="0"/>
          <a:chExt cx="0" cy="0"/>
        </a:xfrm>
      </p:grpSpPr>
      <p:sp>
        <p:nvSpPr>
          <p:cNvPr id="7" name="Titre slide"/>
          <p:cNvSpPr>
            <a:spLocks noGrp="1"/>
          </p:cNvSpPr>
          <p:nvPr>
            <p:ph type="title" hasCustomPrompt="1"/>
          </p:nvPr>
        </p:nvSpPr>
        <p:spPr/>
        <p:txBody>
          <a:bodyPr/>
          <a:lstStyle>
            <a:lvl1pPr>
              <a:defRPr>
                <a:solidFill>
                  <a:srgbClr val="FF7900"/>
                </a:solidFill>
              </a:defRPr>
            </a:lvl1pPr>
          </a:lstStyle>
          <a:p>
            <a:r>
              <a:rPr lang="fr-FR"/>
              <a:t>Modifiez le titre</a:t>
            </a:r>
          </a:p>
        </p:txBody>
      </p:sp>
      <p:sp>
        <p:nvSpPr>
          <p:cNvPr id="3" name="Texte"/>
          <p:cNvSpPr>
            <a:spLocks noGrp="1"/>
          </p:cNvSpPr>
          <p:nvPr>
            <p:ph idx="1" hasCustomPrompt="1"/>
          </p:nvPr>
        </p:nvSpPr>
        <p:spPr>
          <a:xfrm>
            <a:off x="314326" y="1181101"/>
            <a:ext cx="8515350" cy="3370262"/>
          </a:xfrm>
        </p:spPr>
        <p:txBody>
          <a:bodyPr/>
          <a:lstStyle>
            <a:lvl1pPr>
              <a:defRPr baseline="0"/>
            </a:lvl1pPr>
            <a:lvl2pPr>
              <a:defRPr>
                <a:solidFill>
                  <a:schemeClr val="bg1"/>
                </a:solidFill>
              </a:defRPr>
            </a:lvl2pPr>
            <a:lvl3pPr>
              <a:defRPr>
                <a:solidFill>
                  <a:schemeClr val="bg1"/>
                </a:solidFill>
              </a:defRPr>
            </a:lvl3pPr>
            <a:lvl4pPr>
              <a:defRPr sz="1600" baseline="0">
                <a:solidFill>
                  <a:schemeClr val="bg1"/>
                </a:solidFill>
              </a:defRPr>
            </a:lvl4pPr>
            <a:lvl5pPr>
              <a:defRPr>
                <a:solidFill>
                  <a:schemeClr val="bg1"/>
                </a:solidFill>
              </a:defRPr>
            </a:lvl5pPr>
            <a:lvl6pPr>
              <a:defRPr/>
            </a:lvl6pPr>
          </a:lstStyle>
          <a:p>
            <a:pPr lvl="0"/>
            <a:r>
              <a:rPr lang="fr-FR" noProof="0"/>
              <a:t>Cliquez pour saisir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11894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2 lignes et contenu">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AC4D29B8-CC73-E02A-7DEC-2CCF7A8E352C}"/>
              </a:ext>
            </a:extLst>
          </p:cNvPr>
          <p:cNvSpPr>
            <a:spLocks noGrp="1"/>
          </p:cNvSpPr>
          <p:nvPr>
            <p:ph type="title" hasCustomPrompt="1"/>
          </p:nvPr>
        </p:nvSpPr>
        <p:spPr/>
        <p:txBody>
          <a:bodyPr/>
          <a:lstStyle>
            <a:lvl1pPr>
              <a:defRPr/>
            </a:lvl1pPr>
          </a:lstStyle>
          <a:p>
            <a:r>
              <a:rPr lang="fr-FR"/>
              <a:t>Modifiez le titre</a:t>
            </a:r>
            <a:br>
              <a:rPr lang="fr-FR"/>
            </a:br>
            <a:r>
              <a:rPr lang="fr-FR">
                <a:solidFill>
                  <a:schemeClr val="bg1"/>
                </a:solidFill>
              </a:rPr>
              <a:t>Modifiez le complément du titre</a:t>
            </a:r>
            <a:endParaRPr lang="fr-FR"/>
          </a:p>
        </p:txBody>
      </p:sp>
      <p:sp>
        <p:nvSpPr>
          <p:cNvPr id="3" name="Texte">
            <a:extLst>
              <a:ext uri="{FF2B5EF4-FFF2-40B4-BE49-F238E27FC236}">
                <a16:creationId xmlns:a16="http://schemas.microsoft.com/office/drawing/2014/main" id="{C4572365-ADF5-0545-D7A8-1A854CF749C9}"/>
              </a:ext>
            </a:extLst>
          </p:cNvPr>
          <p:cNvSpPr>
            <a:spLocks noGrp="1"/>
          </p:cNvSpPr>
          <p:nvPr>
            <p:ph idx="1" hasCustomPrompt="1"/>
          </p:nvPr>
        </p:nvSpPr>
        <p:spPr>
          <a:xfrm>
            <a:off x="314326" y="1181101"/>
            <a:ext cx="8515350" cy="3370262"/>
          </a:xfrm>
        </p:spPr>
        <p:txBody>
          <a:bodyPr/>
          <a:lstStyle>
            <a:lvl1pPr>
              <a:defRPr baseline="0"/>
            </a:lvl1pPr>
            <a:lvl2pPr>
              <a:defRPr>
                <a:solidFill>
                  <a:schemeClr val="bg1"/>
                </a:solidFill>
              </a:defRPr>
            </a:lvl2pPr>
            <a:lvl3pPr>
              <a:defRPr>
                <a:solidFill>
                  <a:schemeClr val="bg1"/>
                </a:solidFill>
              </a:defRPr>
            </a:lvl3pPr>
            <a:lvl4pPr>
              <a:defRPr baseline="0">
                <a:solidFill>
                  <a:schemeClr val="bg1"/>
                </a:solidFill>
              </a:defRPr>
            </a:lvl4pPr>
            <a:lvl5pPr>
              <a:defRPr>
                <a:solidFill>
                  <a:schemeClr val="bg1"/>
                </a:solidFill>
              </a:defRPr>
            </a:lvl5pPr>
            <a:lvl6pPr>
              <a:defRPr/>
            </a:lvl6pPr>
          </a:lstStyle>
          <a:p>
            <a:pPr lvl="0"/>
            <a:r>
              <a:rPr lang="fr-FR" noProof="0"/>
              <a:t>Cliquez pour saisir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Tree>
    <p:extLst>
      <p:ext uri="{BB962C8B-B14F-4D97-AF65-F5344CB8AC3E}">
        <p14:creationId xmlns:p14="http://schemas.microsoft.com/office/powerpoint/2010/main" val="422382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slide"/>
          <p:cNvSpPr>
            <a:spLocks noGrp="1"/>
          </p:cNvSpPr>
          <p:nvPr>
            <p:ph type="ctrTitle" hasCustomPrompt="1"/>
          </p:nvPr>
        </p:nvSpPr>
        <p:spPr>
          <a:xfrm>
            <a:off x="313535" y="267618"/>
            <a:ext cx="4829289" cy="2844215"/>
          </a:xfrm>
        </p:spPr>
        <p:txBody>
          <a:bodyPr>
            <a:noAutofit/>
          </a:bodyPr>
          <a:lstStyle>
            <a:lvl1pPr algn="l">
              <a:lnSpc>
                <a:spcPct val="85000"/>
              </a:lnSpc>
              <a:defRPr sz="3600" baseline="0">
                <a:solidFill>
                  <a:schemeClr val="bg1"/>
                </a:solidFill>
              </a:defRPr>
            </a:lvl1pPr>
          </a:lstStyle>
          <a:p>
            <a:r>
              <a:rPr lang="fr-FR" noProof="0"/>
              <a:t>Modifiez le texte du masque</a:t>
            </a:r>
          </a:p>
        </p:txBody>
      </p:sp>
      <p:sp>
        <p:nvSpPr>
          <p:cNvPr id="17" name="Texte droite"/>
          <p:cNvSpPr>
            <a:spLocks noGrp="1"/>
          </p:cNvSpPr>
          <p:nvPr>
            <p:ph type="body" sz="quarter" idx="16" hasCustomPrompt="1"/>
          </p:nvPr>
        </p:nvSpPr>
        <p:spPr>
          <a:xfrm>
            <a:off x="5800726" y="267618"/>
            <a:ext cx="3028950" cy="3888307"/>
          </a:xfrm>
        </p:spPr>
        <p:txBody>
          <a:bodyPr/>
          <a:lstStyle>
            <a:lvl1pPr>
              <a:defRPr b="0" i="0" baseline="0">
                <a:latin typeface="Verdana" panose="020B0604030504040204" pitchFamily="34" charset="0"/>
                <a:ea typeface="Verdana" panose="020B0604030504040204" pitchFamily="34" charset="0"/>
                <a:cs typeface="Verdana" panose="020B0604030504040204" pitchFamily="34" charset="0"/>
              </a:defRPr>
            </a:lvl1pPr>
            <a:lvl2pPr>
              <a:defRPr/>
            </a:lvl2pPr>
          </a:lstStyle>
          <a:p>
            <a:pPr lvl="0"/>
            <a:r>
              <a:rPr lang="fr-FR" noProof="0"/>
              <a:t>Modifiez le texte</a:t>
            </a:r>
          </a:p>
          <a:p>
            <a:pPr lvl="1"/>
            <a:r>
              <a:rPr lang="fr-FR" noProof="0"/>
              <a:t>Deuxième niveau</a:t>
            </a:r>
          </a:p>
        </p:txBody>
      </p:sp>
      <p:sp>
        <p:nvSpPr>
          <p:cNvPr id="16" name="Auteurs de la formation"/>
          <p:cNvSpPr>
            <a:spLocks noGrp="1"/>
          </p:cNvSpPr>
          <p:nvPr>
            <p:ph type="subTitle" idx="1" hasCustomPrompt="1"/>
          </p:nvPr>
        </p:nvSpPr>
        <p:spPr>
          <a:xfrm>
            <a:off x="314325" y="3189770"/>
            <a:ext cx="4827547" cy="966156"/>
          </a:xfrm>
        </p:spPr>
        <p:txBody>
          <a:bodyPr/>
          <a:lstStyle>
            <a:lvl1pPr marL="0" indent="0" algn="l">
              <a:buNone/>
              <a:defRPr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noProof="0"/>
              <a:t>Cliquez pour indiquer le nom du présentateur</a:t>
            </a:r>
          </a:p>
        </p:txBody>
      </p:sp>
      <p:grpSp>
        <p:nvGrpSpPr>
          <p:cNvPr id="3" name="Logo Orange"/>
          <p:cNvGrpSpPr/>
          <p:nvPr userDrawn="1"/>
        </p:nvGrpSpPr>
        <p:grpSpPr>
          <a:xfrm>
            <a:off x="313535" y="4233863"/>
            <a:ext cx="612775" cy="612775"/>
            <a:chOff x="313535" y="4233863"/>
            <a:chExt cx="612775" cy="612775"/>
          </a:xfrm>
        </p:grpSpPr>
        <p:sp>
          <p:nvSpPr>
            <p:cNvPr id="50"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1"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2"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3"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4"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5"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6"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7"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grpSp>
    </p:spTree>
    <p:extLst>
      <p:ext uri="{BB962C8B-B14F-4D97-AF65-F5344CB8AC3E}">
        <p14:creationId xmlns:p14="http://schemas.microsoft.com/office/powerpoint/2010/main" val="350437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positive de titre a11y">
    <p:spTree>
      <p:nvGrpSpPr>
        <p:cNvPr id="1" name=""/>
        <p:cNvGrpSpPr/>
        <p:nvPr/>
      </p:nvGrpSpPr>
      <p:grpSpPr>
        <a:xfrm>
          <a:off x="0" y="0"/>
          <a:ext cx="0" cy="0"/>
          <a:chOff x="0" y="0"/>
          <a:chExt cx="0" cy="0"/>
        </a:xfrm>
      </p:grpSpPr>
      <p:sp>
        <p:nvSpPr>
          <p:cNvPr id="16" name="Auteurs formation"/>
          <p:cNvSpPr>
            <a:spLocks noGrp="1"/>
          </p:cNvSpPr>
          <p:nvPr>
            <p:ph type="subTitle" idx="1" hasCustomPrompt="1"/>
          </p:nvPr>
        </p:nvSpPr>
        <p:spPr>
          <a:xfrm>
            <a:off x="314325" y="3189770"/>
            <a:ext cx="4827547" cy="966156"/>
          </a:xfrm>
        </p:spPr>
        <p:txBody>
          <a:bodyPr/>
          <a:lstStyle>
            <a:lvl1pPr marL="0" indent="0" algn="l">
              <a:buNone/>
              <a:defRPr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2700">
              <a:lnSpc>
                <a:spcPct val="100000"/>
              </a:lnSpc>
              <a:spcBef>
                <a:spcPts val="434"/>
              </a:spcBef>
            </a:pPr>
            <a:r>
              <a:rPr lang="fr-FR" sz="1400" b="1">
                <a:solidFill>
                  <a:srgbClr val="FFFFFF"/>
                </a:solidFill>
                <a:latin typeface="Verdana" panose="020B0604030504040204" pitchFamily="34" charset="0"/>
                <a:ea typeface="Verdana" panose="020B0604030504040204" pitchFamily="34" charset="0"/>
                <a:cs typeface="Helvetica 55 Roman"/>
              </a:rPr>
              <a:t>Cliquez pour indiquer les auteurs de la formation</a:t>
            </a:r>
            <a:endParaRPr lang="fr-FR" sz="1400" spc="-25">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itre slide"/>
          <p:cNvSpPr>
            <a:spLocks noGrp="1"/>
          </p:cNvSpPr>
          <p:nvPr>
            <p:ph type="ctrTitle" hasCustomPrompt="1"/>
          </p:nvPr>
        </p:nvSpPr>
        <p:spPr>
          <a:xfrm>
            <a:off x="313535" y="267618"/>
            <a:ext cx="4829289" cy="2844215"/>
          </a:xfrm>
        </p:spPr>
        <p:txBody>
          <a:bodyPr>
            <a:noAutofit/>
          </a:bodyPr>
          <a:lstStyle>
            <a:lvl1pPr algn="l">
              <a:lnSpc>
                <a:spcPct val="85000"/>
              </a:lnSpc>
              <a:defRPr sz="3600" baseline="0">
                <a:solidFill>
                  <a:schemeClr val="bg1"/>
                </a:solidFill>
              </a:defRPr>
            </a:lvl1pPr>
          </a:lstStyle>
          <a:p>
            <a:r>
              <a:rPr lang="fr-FR" noProof="0"/>
              <a:t>Cliquer pour indiquer le titre de la formation</a:t>
            </a:r>
          </a:p>
        </p:txBody>
      </p:sp>
      <p:pic>
        <p:nvPicPr>
          <p:cNvPr id="4" name="Image - Horloge" descr="Durée de la formation :">
            <a:extLst>
              <a:ext uri="{FF2B5EF4-FFF2-40B4-BE49-F238E27FC236}">
                <a16:creationId xmlns:a16="http://schemas.microsoft.com/office/drawing/2014/main" id="{C2E0D47A-68E1-4FAE-07E1-63E24D563992}"/>
              </a:ext>
            </a:extLst>
          </p:cNvPr>
          <p:cNvPicPr>
            <a:picLocks noChangeAspect="1"/>
          </p:cNvPicPr>
          <p:nvPr userDrawn="1"/>
        </p:nvPicPr>
        <p:blipFill>
          <a:blip r:embed="rId2"/>
          <a:stretch>
            <a:fillRect/>
          </a:stretch>
        </p:blipFill>
        <p:spPr>
          <a:xfrm>
            <a:off x="7956376" y="3147814"/>
            <a:ext cx="288032" cy="288032"/>
          </a:xfrm>
          <a:prstGeom prst="rect">
            <a:avLst/>
          </a:prstGeom>
        </p:spPr>
      </p:pic>
      <p:sp>
        <p:nvSpPr>
          <p:cNvPr id="17" name="Durée formation"/>
          <p:cNvSpPr>
            <a:spLocks noGrp="1"/>
          </p:cNvSpPr>
          <p:nvPr>
            <p:ph type="body" sz="quarter" idx="16" hasCustomPrompt="1"/>
          </p:nvPr>
        </p:nvSpPr>
        <p:spPr>
          <a:xfrm>
            <a:off x="8172400" y="3189769"/>
            <a:ext cx="657276" cy="966156"/>
          </a:xfrm>
        </p:spPr>
        <p:txBody>
          <a:bodyPr/>
          <a:lstStyle>
            <a:lvl1pPr algn="r">
              <a:defRPr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a:lvl2pPr>
          </a:lstStyle>
          <a:p>
            <a:pPr lvl="0"/>
            <a:r>
              <a:rPr lang="fr-FR" noProof="0"/>
              <a:t>1h00</a:t>
            </a:r>
          </a:p>
        </p:txBody>
      </p:sp>
      <p:grpSp>
        <p:nvGrpSpPr>
          <p:cNvPr id="3" name="Logo Orange"/>
          <p:cNvGrpSpPr/>
          <p:nvPr userDrawn="1"/>
        </p:nvGrpSpPr>
        <p:grpSpPr>
          <a:xfrm>
            <a:off x="313535" y="4233863"/>
            <a:ext cx="612775" cy="612775"/>
            <a:chOff x="313535" y="4233863"/>
            <a:chExt cx="612775" cy="612775"/>
          </a:xfrm>
        </p:grpSpPr>
        <p:sp>
          <p:nvSpPr>
            <p:cNvPr id="50"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1"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2"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3"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4"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5"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6"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7"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grpSp>
      <p:pic>
        <p:nvPicPr>
          <p:cNvPr id="5" name="Image - Accessibilité">
            <a:extLst>
              <a:ext uri="{FF2B5EF4-FFF2-40B4-BE49-F238E27FC236}">
                <a16:creationId xmlns:a16="http://schemas.microsoft.com/office/drawing/2014/main" id="{78E3196C-DCE0-35A6-4247-DB9A3AFE566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8384" y="267618"/>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884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5" name="Titre slide"/>
          <p:cNvSpPr>
            <a:spLocks noGrp="1"/>
          </p:cNvSpPr>
          <p:nvPr>
            <p:ph idx="1" hasCustomPrompt="1"/>
          </p:nvPr>
        </p:nvSpPr>
        <p:spPr>
          <a:xfrm>
            <a:off x="314325" y="267494"/>
            <a:ext cx="8515349" cy="4283869"/>
          </a:xfrm>
        </p:spPr>
        <p:txBody>
          <a:bodyPr/>
          <a:lstStyle>
            <a:lvl1pPr>
              <a:spcBef>
                <a:spcPts val="0"/>
              </a:spcBef>
              <a:defRPr sz="3000" b="1" i="0" baseline="0">
                <a:latin typeface="Verdana" panose="020B0604030504040204" pitchFamily="34" charset="0"/>
                <a:ea typeface="Verdana" panose="020B0604030504040204" pitchFamily="34" charset="0"/>
                <a:cs typeface="Verdana" panose="020B0604030504040204" pitchFamily="34" charset="0"/>
              </a:defRPr>
            </a:lvl1pPr>
            <a:lvl2pPr marL="361950" indent="-361950">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modifiez le texte</a:t>
            </a:r>
          </a:p>
          <a:p>
            <a:pPr lvl="1"/>
            <a:r>
              <a:rPr lang="fr-FR" noProof="0"/>
              <a:t>Deuxième niveau</a:t>
            </a:r>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2435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de section ">
    <p:spTree>
      <p:nvGrpSpPr>
        <p:cNvPr id="1" name=""/>
        <p:cNvGrpSpPr/>
        <p:nvPr/>
      </p:nvGrpSpPr>
      <p:grpSpPr>
        <a:xfrm>
          <a:off x="0" y="0"/>
          <a:ext cx="0" cy="0"/>
          <a:chOff x="0" y="0"/>
          <a:chExt cx="0" cy="0"/>
        </a:xfrm>
      </p:grpSpPr>
      <p:sp>
        <p:nvSpPr>
          <p:cNvPr id="8" name="Titre slide"/>
          <p:cNvSpPr>
            <a:spLocks noGrp="1"/>
          </p:cNvSpPr>
          <p:nvPr>
            <p:ph type="body" sz="quarter" idx="12" hasCustomPrompt="1"/>
          </p:nvPr>
        </p:nvSpPr>
        <p:spPr>
          <a:xfrm>
            <a:off x="313769" y="268288"/>
            <a:ext cx="6096839" cy="4283075"/>
          </a:xfrm>
        </p:spPr>
        <p:txBody>
          <a:bodyPr>
            <a:normAutofit/>
          </a:bodyPr>
          <a:lstStyle>
            <a:lvl1pPr>
              <a:lnSpc>
                <a:spcPct val="85000"/>
              </a:lnSpc>
              <a:spcBef>
                <a:spcPts val="0"/>
              </a:spcBef>
              <a:buNone/>
              <a:defRPr sz="4800" b="1" i="0" baseline="0">
                <a:latin typeface="Verdana" panose="020B0604030504040204" pitchFamily="34" charset="0"/>
                <a:ea typeface="Verdana" panose="020B0604030504040204" pitchFamily="34" charset="0"/>
                <a:cs typeface="Verdana" panose="020B0604030504040204" pitchFamily="34" charset="0"/>
              </a:defRPr>
            </a:lvl1pPr>
            <a:lvl2pPr>
              <a:lnSpc>
                <a:spcPct val="85000"/>
              </a:lnSpc>
              <a:spcBef>
                <a:spcPts val="0"/>
              </a:spcBef>
              <a:defRPr sz="4800"/>
            </a:lvl2pPr>
            <a:lvl3pPr>
              <a:defRPr sz="5500"/>
            </a:lvl3pPr>
            <a:lvl4pPr>
              <a:defRPr sz="5500"/>
            </a:lvl4pPr>
            <a:lvl5pPr>
              <a:defRPr sz="5500"/>
            </a:lvl5pPr>
          </a:lstStyle>
          <a:p>
            <a:pPr lvl="0"/>
            <a:r>
              <a:rPr lang="fr-FR" noProof="0"/>
              <a:t>Cliquez pour ajouter un nom de section</a:t>
            </a:r>
          </a:p>
          <a:p>
            <a:pPr lvl="1"/>
            <a:r>
              <a:rPr lang="fr-FR" noProof="0"/>
              <a:t>Deuxième niveau</a:t>
            </a:r>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7319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14326" y="1181101"/>
            <a:ext cx="8515350" cy="3370262"/>
          </a:xfrm>
        </p:spPr>
        <p:txBody>
          <a:bodyPr/>
          <a:lstStyle>
            <a:lvl1pPr>
              <a:defRPr baseline="0"/>
            </a:lvl1pPr>
            <a:lvl2pPr>
              <a:defRPr sz="1600">
                <a:solidFill>
                  <a:schemeClr val="bg1"/>
                </a:solidFill>
              </a:defRPr>
            </a:lvl2pPr>
            <a:lvl3pPr>
              <a:defRPr sz="1600">
                <a:solidFill>
                  <a:schemeClr val="bg1"/>
                </a:solidFill>
              </a:defRPr>
            </a:lvl3pPr>
            <a:lvl4pPr>
              <a:defRPr baseline="0">
                <a:solidFill>
                  <a:schemeClr val="bg1"/>
                </a:solidFill>
              </a:defRPr>
            </a:lvl4pPr>
            <a:lvl5pPr>
              <a:defRPr>
                <a:solidFill>
                  <a:schemeClr val="bg1"/>
                </a:solidFill>
              </a:defRPr>
            </a:lvl5pPr>
            <a:lvl6pPr>
              <a:defRPr/>
            </a:lvl6pPr>
          </a:lstStyle>
          <a:p>
            <a:pPr lvl="0"/>
            <a:r>
              <a:rPr lang="fr-FR" noProof="0"/>
              <a:t>Cliquez pour saisir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TextBox 3"/>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7" name="Titre 6"/>
          <p:cNvSpPr>
            <a:spLocks noGrp="1"/>
          </p:cNvSpPr>
          <p:nvPr>
            <p:ph type="title" hasCustomPrompt="1"/>
          </p:nvPr>
        </p:nvSpPr>
        <p:spPr/>
        <p:txBody>
          <a:bodyPr/>
          <a:lstStyle>
            <a:lvl1pPr>
              <a:defRPr>
                <a:solidFill>
                  <a:srgbClr val="FF7900"/>
                </a:solidFill>
              </a:defRPr>
            </a:lvl1pPr>
          </a:lstStyle>
          <a:p>
            <a:r>
              <a:rPr lang="fr-FR"/>
              <a:t>Modifiez le titre</a:t>
            </a:r>
          </a:p>
        </p:txBody>
      </p:sp>
    </p:spTree>
    <p:extLst>
      <p:ext uri="{BB962C8B-B14F-4D97-AF65-F5344CB8AC3E}">
        <p14:creationId xmlns:p14="http://schemas.microsoft.com/office/powerpoint/2010/main" val="20353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7" name="Title slide"/>
          <p:cNvSpPr>
            <a:spLocks noGrp="1"/>
          </p:cNvSpPr>
          <p:nvPr>
            <p:ph type="title" hasCustomPrompt="1"/>
          </p:nvPr>
        </p:nvSpPr>
        <p:spPr>
          <a:xfrm>
            <a:off x="313199" y="268288"/>
            <a:ext cx="8516475" cy="741362"/>
          </a:xfrm>
        </p:spPr>
        <p:txBody>
          <a:bodyPr/>
          <a:lstStyle>
            <a:lvl1pPr>
              <a:defRPr baseline="0"/>
            </a:lvl1pPr>
          </a:lstStyle>
          <a:p>
            <a:r>
              <a:rPr lang="fr-FR" noProof="0"/>
              <a:t>Cliquez pour modifiez le titre</a:t>
            </a:r>
          </a:p>
        </p:txBody>
      </p:sp>
      <p:sp>
        <p:nvSpPr>
          <p:cNvPr id="3" name="Texte gauche"/>
          <p:cNvSpPr>
            <a:spLocks noGrp="1"/>
          </p:cNvSpPr>
          <p:nvPr>
            <p:ph sz="half" idx="1" hasCustomPrompt="1"/>
          </p:nvPr>
        </p:nvSpPr>
        <p:spPr>
          <a:xfrm>
            <a:off x="313200" y="1181100"/>
            <a:ext cx="3968055" cy="3370262"/>
          </a:xfrm>
        </p:spPr>
        <p:txBody>
          <a:bodyPr>
            <a:normAutofit/>
          </a:bodyPr>
          <a:lstStyle>
            <a:lvl1pPr>
              <a:defRPr sz="1600" baseline="0"/>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buClr>
                <a:schemeClr val="bg1"/>
              </a:buClr>
              <a:defRPr sz="1400" baseline="0">
                <a:solidFill>
                  <a:schemeClr val="bg1"/>
                </a:solidFill>
              </a:defRPr>
            </a:lvl5pPr>
            <a:lvl6pPr>
              <a:defRPr sz="1400"/>
            </a:lvl6pPr>
            <a:lvl7pPr>
              <a:defRPr sz="1800"/>
            </a:lvl7pPr>
            <a:lvl8pPr>
              <a:defRPr sz="1800"/>
            </a:lvl8pPr>
            <a:lvl9pPr>
              <a:defRPr sz="1800"/>
            </a:lvl9pPr>
          </a:lstStyle>
          <a:p>
            <a:pPr lvl="0"/>
            <a:r>
              <a:rPr lang="fr-FR" noProof="0"/>
              <a:t>Modifiez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Texte droite"/>
          <p:cNvSpPr>
            <a:spLocks noGrp="1"/>
          </p:cNvSpPr>
          <p:nvPr>
            <p:ph sz="half" idx="2" hasCustomPrompt="1"/>
          </p:nvPr>
        </p:nvSpPr>
        <p:spPr>
          <a:xfrm>
            <a:off x="4864795" y="1181100"/>
            <a:ext cx="3964880" cy="3370262"/>
          </a:xfrm>
        </p:spPr>
        <p:txBody>
          <a:bodyPr>
            <a:normAutofit/>
          </a:bodyPr>
          <a:lstStyle>
            <a:lvl1pPr>
              <a:defRPr sz="1600"/>
            </a:lvl1pPr>
            <a:lvl2pPr>
              <a:defRPr sz="1600">
                <a:solidFill>
                  <a:schemeClr val="bg1"/>
                </a:solidFill>
              </a:defRPr>
            </a:lvl2pPr>
            <a:lvl3pPr>
              <a:defRPr sz="1600">
                <a:solidFill>
                  <a:schemeClr val="bg1"/>
                </a:solidFill>
              </a:defRPr>
            </a:lvl3pPr>
            <a:lvl4pPr>
              <a:defRPr sz="1600">
                <a:solidFill>
                  <a:schemeClr val="bg1"/>
                </a:solidFill>
              </a:defRPr>
            </a:lvl4pPr>
            <a:lvl5pPr>
              <a:buClr>
                <a:schemeClr val="bg1"/>
              </a:buClr>
              <a:defRPr sz="1400">
                <a:solidFill>
                  <a:schemeClr val="bg1"/>
                </a:solidFill>
              </a:defRPr>
            </a:lvl5pPr>
            <a:lvl6pPr>
              <a:defRPr sz="1400"/>
            </a:lvl6pPr>
            <a:lvl7pPr>
              <a:defRPr sz="1800"/>
            </a:lvl7pPr>
            <a:lvl8pPr>
              <a:defRPr sz="1800"/>
            </a:lvl8pPr>
            <a:lvl9pPr>
              <a:defRPr sz="1800"/>
            </a:lvl9pPr>
          </a:lstStyle>
          <a:p>
            <a:pPr lvl="0"/>
            <a:r>
              <a:rPr lang="fr-FR" noProof="0"/>
              <a:t>Modifiez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6"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8922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Title slide"/>
          <p:cNvSpPr>
            <a:spLocks noGrp="1"/>
          </p:cNvSpPr>
          <p:nvPr>
            <p:ph type="title" hasCustomPrompt="1"/>
          </p:nvPr>
        </p:nvSpPr>
        <p:spPr/>
        <p:txBody>
          <a:bodyPr/>
          <a:lstStyle>
            <a:lvl1pPr>
              <a:defRPr/>
            </a:lvl1pPr>
          </a:lstStyle>
          <a:p>
            <a:r>
              <a:rPr lang="fr-FR" noProof="0"/>
              <a:t>Cliquez pour modifiez le titre</a:t>
            </a:r>
          </a:p>
        </p:txBody>
      </p:sp>
      <p:sp>
        <p:nvSpPr>
          <p:cNvPr id="5"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87368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pleine page">
    <p:spTree>
      <p:nvGrpSpPr>
        <p:cNvPr id="1" name=""/>
        <p:cNvGrpSpPr/>
        <p:nvPr/>
      </p:nvGrpSpPr>
      <p:grpSpPr>
        <a:xfrm>
          <a:off x="0" y="0"/>
          <a:ext cx="0" cy="0"/>
          <a:chOff x="0" y="0"/>
          <a:chExt cx="0" cy="0"/>
        </a:xfrm>
      </p:grpSpPr>
      <p:sp>
        <p:nvSpPr>
          <p:cNvPr id="2" name="Title slide"/>
          <p:cNvSpPr>
            <a:spLocks noGrp="1"/>
          </p:cNvSpPr>
          <p:nvPr>
            <p:ph type="title" hasCustomPrompt="1"/>
          </p:nvPr>
        </p:nvSpPr>
        <p:spPr/>
        <p:txBody>
          <a:bodyPr/>
          <a:lstStyle>
            <a:lvl1pPr>
              <a:defRPr baseline="0">
                <a:solidFill>
                  <a:srgbClr val="FF7900"/>
                </a:solidFill>
              </a:defRPr>
            </a:lvl1pPr>
          </a:lstStyle>
          <a:p>
            <a:r>
              <a:rPr lang="fr-FR" noProof="0"/>
              <a:t>Cliquez pour modifiez le titre</a:t>
            </a:r>
          </a:p>
        </p:txBody>
      </p:sp>
      <p:sp>
        <p:nvSpPr>
          <p:cNvPr id="4" name="Photo"/>
          <p:cNvSpPr>
            <a:spLocks noGrp="1"/>
          </p:cNvSpPr>
          <p:nvPr>
            <p:ph type="pic" sz="quarter" idx="12" hasCustomPrompt="1"/>
          </p:nvPr>
        </p:nvSpPr>
        <p:spPr>
          <a:xfrm>
            <a:off x="0" y="0"/>
            <a:ext cx="9144000" cy="5143500"/>
          </a:xfrm>
        </p:spPr>
        <p:txBody>
          <a:bodyPr/>
          <a:lstStyle>
            <a:lvl1pPr>
              <a:defRPr/>
            </a:lvl1pPr>
          </a:lstStyle>
          <a:p>
            <a:r>
              <a:rPr lang="fr-FR" noProof="0"/>
              <a:t>Cliquez sur l’icone pour ajouter une photo</a:t>
            </a:r>
          </a:p>
        </p:txBody>
      </p:sp>
    </p:spTree>
    <p:extLst>
      <p:ext uri="{BB962C8B-B14F-4D97-AF65-F5344CB8AC3E}">
        <p14:creationId xmlns:p14="http://schemas.microsoft.com/office/powerpoint/2010/main" val="399525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9702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re de section">
    <p:spTree>
      <p:nvGrpSpPr>
        <p:cNvPr id="1" name=""/>
        <p:cNvGrpSpPr/>
        <p:nvPr/>
      </p:nvGrpSpPr>
      <p:grpSpPr>
        <a:xfrm>
          <a:off x="0" y="0"/>
          <a:ext cx="0" cy="0"/>
          <a:chOff x="0" y="0"/>
          <a:chExt cx="0" cy="0"/>
        </a:xfrm>
      </p:grpSpPr>
      <p:sp>
        <p:nvSpPr>
          <p:cNvPr id="8" name="Titre slide"/>
          <p:cNvSpPr>
            <a:spLocks noGrp="1"/>
          </p:cNvSpPr>
          <p:nvPr>
            <p:ph type="body" sz="quarter" idx="12" hasCustomPrompt="1"/>
          </p:nvPr>
        </p:nvSpPr>
        <p:spPr>
          <a:xfrm>
            <a:off x="313769" y="268288"/>
            <a:ext cx="6096839" cy="4283075"/>
          </a:xfrm>
        </p:spPr>
        <p:txBody>
          <a:bodyPr>
            <a:normAutofit/>
          </a:bodyPr>
          <a:lstStyle>
            <a:lvl1pPr>
              <a:lnSpc>
                <a:spcPct val="85000"/>
              </a:lnSpc>
              <a:spcBef>
                <a:spcPts val="0"/>
              </a:spcBef>
              <a:buNone/>
              <a:defRPr sz="4800" baseline="0"/>
            </a:lvl1pPr>
            <a:lvl2pPr>
              <a:lnSpc>
                <a:spcPct val="85000"/>
              </a:lnSpc>
              <a:spcBef>
                <a:spcPts val="0"/>
              </a:spcBef>
              <a:defRPr sz="4800"/>
            </a:lvl2pPr>
            <a:lvl3pPr>
              <a:defRPr sz="5500"/>
            </a:lvl3pPr>
            <a:lvl4pPr>
              <a:defRPr sz="5500"/>
            </a:lvl4pPr>
            <a:lvl5pPr>
              <a:defRPr sz="5500"/>
            </a:lvl5pPr>
          </a:lstStyle>
          <a:p>
            <a:pPr lvl="0"/>
            <a:r>
              <a:rPr lang="fr-FR" noProof="0"/>
              <a:t>Cliquez pour modifier le nom de la section </a:t>
            </a:r>
          </a:p>
          <a:p>
            <a:pPr lvl="1"/>
            <a:r>
              <a:rPr lang="fr-FR" noProof="0"/>
              <a:t>Deuxième niveau</a:t>
            </a:r>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en-GB" sz="800" b="0" i="0" u="none" strike="noStrike" kern="1200" cap="none" spc="0" normalizeH="0" baseline="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54405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sp>
        <p:nvSpPr>
          <p:cNvPr id="3" name="Titre slide"/>
          <p:cNvSpPr>
            <a:spLocks noGrp="1"/>
          </p:cNvSpPr>
          <p:nvPr>
            <p:ph type="title" hasCustomPrompt="1"/>
          </p:nvPr>
        </p:nvSpPr>
        <p:spPr/>
        <p:txBody>
          <a:bodyPr/>
          <a:lstStyle>
            <a:lvl1pPr>
              <a:defRPr/>
            </a:lvl1pPr>
          </a:lstStyle>
          <a:p>
            <a:r>
              <a:rPr lang="en-US"/>
              <a:t>Click to edit title</a:t>
            </a:r>
            <a:endParaRPr lang="en-GB"/>
          </a:p>
        </p:txBody>
      </p:sp>
      <p:sp>
        <p:nvSpPr>
          <p:cNvPr id="4" name="Texte - Numéro de page"/>
          <p:cNvSpPr txBox="1"/>
          <p:nvPr userDrawn="1"/>
        </p:nvSpPr>
        <p:spPr>
          <a:xfrm>
            <a:off x="619545" y="4749146"/>
            <a:ext cx="65" cy="123111"/>
          </a:xfrm>
          <a:prstGeom prst="rect">
            <a:avLst/>
          </a:prstGeom>
          <a:noFill/>
        </p:spPr>
        <p:txBody>
          <a:bodyPr wrap="none" lIns="0" tIns="0" rIns="0" bIns="0" rtlCol="0">
            <a:spAutoFit/>
          </a:bodyPr>
          <a:lstStyle/>
          <a:p>
            <a:endParaRPr kumimoji="0" lang="en-GB" sz="800" b="0" i="0" u="none" strike="noStrike" kern="1200" cap="none" spc="0" normalizeH="0" baseline="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97121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2 lignes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4D29B8-CC73-E02A-7DEC-2CCF7A8E352C}"/>
              </a:ext>
            </a:extLst>
          </p:cNvPr>
          <p:cNvSpPr>
            <a:spLocks noGrp="1"/>
          </p:cNvSpPr>
          <p:nvPr>
            <p:ph type="title" hasCustomPrompt="1"/>
          </p:nvPr>
        </p:nvSpPr>
        <p:spPr/>
        <p:txBody>
          <a:bodyPr/>
          <a:lstStyle>
            <a:lvl1pPr>
              <a:defRPr/>
            </a:lvl1pPr>
          </a:lstStyle>
          <a:p>
            <a:r>
              <a:rPr lang="fr-FR"/>
              <a:t>Modifiez le titre</a:t>
            </a:r>
            <a:br>
              <a:rPr lang="fr-FR"/>
            </a:br>
            <a:r>
              <a:rPr lang="fr-FR">
                <a:solidFill>
                  <a:schemeClr val="bg1"/>
                </a:solidFill>
              </a:rPr>
              <a:t>Modifiez le complément du titre</a:t>
            </a:r>
            <a:endParaRPr lang="fr-FR"/>
          </a:p>
        </p:txBody>
      </p:sp>
      <p:sp>
        <p:nvSpPr>
          <p:cNvPr id="3" name="Content Placeholder 2">
            <a:extLst>
              <a:ext uri="{FF2B5EF4-FFF2-40B4-BE49-F238E27FC236}">
                <a16:creationId xmlns:a16="http://schemas.microsoft.com/office/drawing/2014/main" id="{C4572365-ADF5-0545-D7A8-1A854CF749C9}"/>
              </a:ext>
            </a:extLst>
          </p:cNvPr>
          <p:cNvSpPr>
            <a:spLocks noGrp="1"/>
          </p:cNvSpPr>
          <p:nvPr>
            <p:ph idx="1" hasCustomPrompt="1"/>
          </p:nvPr>
        </p:nvSpPr>
        <p:spPr>
          <a:xfrm>
            <a:off x="314326" y="1181101"/>
            <a:ext cx="8515350" cy="3370262"/>
          </a:xfrm>
        </p:spPr>
        <p:txBody>
          <a:bodyPr/>
          <a:lstStyle>
            <a:lvl1pPr>
              <a:defRPr baseline="0"/>
            </a:lvl1pPr>
            <a:lvl2pPr>
              <a:defRPr sz="1600">
                <a:solidFill>
                  <a:schemeClr val="bg1"/>
                </a:solidFill>
              </a:defRPr>
            </a:lvl2pPr>
            <a:lvl3pPr>
              <a:defRPr sz="1600">
                <a:solidFill>
                  <a:schemeClr val="bg1"/>
                </a:solidFill>
              </a:defRPr>
            </a:lvl3pPr>
            <a:lvl4pPr>
              <a:defRPr baseline="0">
                <a:solidFill>
                  <a:schemeClr val="bg1"/>
                </a:solidFill>
              </a:defRPr>
            </a:lvl4pPr>
            <a:lvl5pPr>
              <a:defRPr>
                <a:solidFill>
                  <a:schemeClr val="bg1"/>
                </a:solidFill>
              </a:defRPr>
            </a:lvl5pPr>
            <a:lvl6pPr>
              <a:defRPr/>
            </a:lvl6pPr>
          </a:lstStyle>
          <a:p>
            <a:pPr lvl="0"/>
            <a:r>
              <a:rPr lang="fr-FR" noProof="0"/>
              <a:t>Cliquez pour saisir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Tree>
    <p:extLst>
      <p:ext uri="{BB962C8B-B14F-4D97-AF65-F5344CB8AC3E}">
        <p14:creationId xmlns:p14="http://schemas.microsoft.com/office/powerpoint/2010/main" val="274777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3535" y="267618"/>
            <a:ext cx="4829289" cy="2844215"/>
          </a:xfrm>
        </p:spPr>
        <p:txBody>
          <a:bodyPr>
            <a:noAutofit/>
          </a:bodyPr>
          <a:lstStyle>
            <a:lvl1pPr algn="l">
              <a:lnSpc>
                <a:spcPct val="85000"/>
              </a:lnSpc>
              <a:defRPr sz="3600" baseline="0">
                <a:solidFill>
                  <a:schemeClr val="bg1"/>
                </a:solidFill>
              </a:defRPr>
            </a:lvl1pPr>
          </a:lstStyle>
          <a:p>
            <a:r>
              <a:rPr lang="fr-FR" noProof="0"/>
              <a:t>Modifiez le texte du masque</a:t>
            </a:r>
          </a:p>
        </p:txBody>
      </p:sp>
      <p:sp>
        <p:nvSpPr>
          <p:cNvPr id="17" name="Text Placeholder 17"/>
          <p:cNvSpPr>
            <a:spLocks noGrp="1"/>
          </p:cNvSpPr>
          <p:nvPr>
            <p:ph type="body" sz="quarter" idx="16" hasCustomPrompt="1"/>
          </p:nvPr>
        </p:nvSpPr>
        <p:spPr>
          <a:xfrm>
            <a:off x="5800726" y="267618"/>
            <a:ext cx="3028950" cy="3888307"/>
          </a:xfrm>
        </p:spPr>
        <p:txBody>
          <a:bodyPr/>
          <a:lstStyle>
            <a:lvl1pPr>
              <a:defRPr b="0" i="0" baseline="0">
                <a:latin typeface="Verdana" panose="020B0604030504040204" pitchFamily="34" charset="0"/>
                <a:ea typeface="Verdana" panose="020B0604030504040204" pitchFamily="34" charset="0"/>
                <a:cs typeface="Verdana" panose="020B0604030504040204" pitchFamily="34" charset="0"/>
              </a:defRPr>
            </a:lvl1pPr>
            <a:lvl2pPr>
              <a:defRPr/>
            </a:lvl2pPr>
          </a:lstStyle>
          <a:p>
            <a:pPr lvl="0"/>
            <a:r>
              <a:rPr lang="fr-FR" noProof="0"/>
              <a:t>Modifiez le texte</a:t>
            </a:r>
          </a:p>
          <a:p>
            <a:pPr lvl="1"/>
            <a:r>
              <a:rPr lang="fr-FR" noProof="0"/>
              <a:t>Deuxième niveau</a:t>
            </a:r>
          </a:p>
        </p:txBody>
      </p:sp>
      <p:sp>
        <p:nvSpPr>
          <p:cNvPr id="16" name="Subtitle 2"/>
          <p:cNvSpPr>
            <a:spLocks noGrp="1"/>
          </p:cNvSpPr>
          <p:nvPr>
            <p:ph type="subTitle" idx="1" hasCustomPrompt="1"/>
          </p:nvPr>
        </p:nvSpPr>
        <p:spPr>
          <a:xfrm>
            <a:off x="314325" y="3189770"/>
            <a:ext cx="4827547" cy="966156"/>
          </a:xfrm>
        </p:spPr>
        <p:txBody>
          <a:bodyPr/>
          <a:lstStyle>
            <a:lvl1pPr marL="0" indent="0" algn="l">
              <a:buNone/>
              <a:defRPr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noProof="0"/>
              <a:t>Cliquez pour indiquer le nom du présentateur</a:t>
            </a:r>
          </a:p>
        </p:txBody>
      </p:sp>
      <p:grpSp>
        <p:nvGrpSpPr>
          <p:cNvPr id="3" name="Group 2"/>
          <p:cNvGrpSpPr/>
          <p:nvPr userDrawn="1"/>
        </p:nvGrpSpPr>
        <p:grpSpPr>
          <a:xfrm>
            <a:off x="313535" y="4233863"/>
            <a:ext cx="612775" cy="612775"/>
            <a:chOff x="313535" y="4233863"/>
            <a:chExt cx="612775" cy="612775"/>
          </a:xfrm>
        </p:grpSpPr>
        <p:sp>
          <p:nvSpPr>
            <p:cNvPr id="50"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1"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2"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3"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4"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5"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6"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7"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grpSp>
    </p:spTree>
    <p:extLst>
      <p:ext uri="{BB962C8B-B14F-4D97-AF65-F5344CB8AC3E}">
        <p14:creationId xmlns:p14="http://schemas.microsoft.com/office/powerpoint/2010/main" val="74709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de titre a11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3535" y="267618"/>
            <a:ext cx="4829289" cy="2844215"/>
          </a:xfrm>
        </p:spPr>
        <p:txBody>
          <a:bodyPr>
            <a:noAutofit/>
          </a:bodyPr>
          <a:lstStyle>
            <a:lvl1pPr algn="l">
              <a:lnSpc>
                <a:spcPct val="85000"/>
              </a:lnSpc>
              <a:defRPr sz="3600" baseline="0">
                <a:solidFill>
                  <a:schemeClr val="bg1"/>
                </a:solidFill>
              </a:defRPr>
            </a:lvl1pPr>
          </a:lstStyle>
          <a:p>
            <a:r>
              <a:rPr lang="fr-FR" noProof="0"/>
              <a:t>Cliquer pour indiquer le titre de la formation</a:t>
            </a:r>
          </a:p>
        </p:txBody>
      </p:sp>
      <p:sp>
        <p:nvSpPr>
          <p:cNvPr id="17" name="Text Placeholder 17"/>
          <p:cNvSpPr>
            <a:spLocks noGrp="1"/>
          </p:cNvSpPr>
          <p:nvPr>
            <p:ph type="body" sz="quarter" idx="16" hasCustomPrompt="1"/>
          </p:nvPr>
        </p:nvSpPr>
        <p:spPr>
          <a:xfrm>
            <a:off x="8172400" y="3189769"/>
            <a:ext cx="657276" cy="966156"/>
          </a:xfrm>
        </p:spPr>
        <p:txBody>
          <a:bodyPr/>
          <a:lstStyle>
            <a:lvl1pPr algn="r">
              <a:defRPr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a:lvl2pPr>
          </a:lstStyle>
          <a:p>
            <a:pPr lvl="0"/>
            <a:r>
              <a:rPr lang="fr-FR" noProof="0"/>
              <a:t>1h00</a:t>
            </a:r>
          </a:p>
        </p:txBody>
      </p:sp>
      <p:sp>
        <p:nvSpPr>
          <p:cNvPr id="16" name="Subtitle 2"/>
          <p:cNvSpPr>
            <a:spLocks noGrp="1"/>
          </p:cNvSpPr>
          <p:nvPr>
            <p:ph type="subTitle" idx="1" hasCustomPrompt="1"/>
          </p:nvPr>
        </p:nvSpPr>
        <p:spPr>
          <a:xfrm>
            <a:off x="314325" y="3189770"/>
            <a:ext cx="4827547" cy="966156"/>
          </a:xfrm>
        </p:spPr>
        <p:txBody>
          <a:bodyPr/>
          <a:lstStyle>
            <a:lvl1pPr marL="0" indent="0" algn="l">
              <a:buNone/>
              <a:defRPr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2700">
              <a:lnSpc>
                <a:spcPct val="100000"/>
              </a:lnSpc>
              <a:spcBef>
                <a:spcPts val="434"/>
              </a:spcBef>
            </a:pPr>
            <a:r>
              <a:rPr lang="fr-FR" sz="1400" b="1">
                <a:solidFill>
                  <a:srgbClr val="FFFFFF"/>
                </a:solidFill>
                <a:latin typeface="Verdana" panose="020B0604030504040204" pitchFamily="34" charset="0"/>
                <a:ea typeface="Verdana" panose="020B0604030504040204" pitchFamily="34" charset="0"/>
                <a:cs typeface="Helvetica 55 Roman"/>
              </a:rPr>
              <a:t>Cliquez pour indiquer les auteurs de la formation</a:t>
            </a:r>
            <a:endParaRPr lang="fr-FR" sz="1400" spc="-25">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grpSp>
        <p:nvGrpSpPr>
          <p:cNvPr id="3" name="Group 2"/>
          <p:cNvGrpSpPr/>
          <p:nvPr userDrawn="1"/>
        </p:nvGrpSpPr>
        <p:grpSpPr>
          <a:xfrm>
            <a:off x="313535" y="4233863"/>
            <a:ext cx="612775" cy="612775"/>
            <a:chOff x="313535" y="4233863"/>
            <a:chExt cx="612775" cy="612775"/>
          </a:xfrm>
        </p:grpSpPr>
        <p:sp>
          <p:nvSpPr>
            <p:cNvPr id="50"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1"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2"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3"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4"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5"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6"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sp>
          <p:nvSpPr>
            <p:cNvPr id="57"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noProof="0"/>
            </a:p>
          </p:txBody>
        </p:sp>
      </p:grpSp>
      <p:pic>
        <p:nvPicPr>
          <p:cNvPr id="4" name="Image 3" descr="Durée de la formation :">
            <a:extLst>
              <a:ext uri="{FF2B5EF4-FFF2-40B4-BE49-F238E27FC236}">
                <a16:creationId xmlns:a16="http://schemas.microsoft.com/office/drawing/2014/main" id="{C2E0D47A-68E1-4FAE-07E1-63E24D563992}"/>
              </a:ext>
            </a:extLst>
          </p:cNvPr>
          <p:cNvPicPr>
            <a:picLocks noChangeAspect="1"/>
          </p:cNvPicPr>
          <p:nvPr userDrawn="1"/>
        </p:nvPicPr>
        <p:blipFill>
          <a:blip r:embed="rId2"/>
          <a:stretch>
            <a:fillRect/>
          </a:stretch>
        </p:blipFill>
        <p:spPr>
          <a:xfrm>
            <a:off x="7956376" y="3147814"/>
            <a:ext cx="288032" cy="288032"/>
          </a:xfrm>
          <a:prstGeom prst="rect">
            <a:avLst/>
          </a:prstGeom>
        </p:spPr>
      </p:pic>
      <p:pic>
        <p:nvPicPr>
          <p:cNvPr id="5" name="Image - Accessibilité">
            <a:extLst>
              <a:ext uri="{FF2B5EF4-FFF2-40B4-BE49-F238E27FC236}">
                <a16:creationId xmlns:a16="http://schemas.microsoft.com/office/drawing/2014/main" id="{78E3196C-DCE0-35A6-4247-DB9A3AFE566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8384" y="267618"/>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49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314325" y="267494"/>
            <a:ext cx="8515349" cy="4283869"/>
          </a:xfrm>
        </p:spPr>
        <p:txBody>
          <a:bodyPr/>
          <a:lstStyle>
            <a:lvl1pPr>
              <a:spcBef>
                <a:spcPts val="0"/>
              </a:spcBef>
              <a:defRPr sz="3000" b="1" i="0" baseline="0">
                <a:latin typeface="Verdana" panose="020B0604030504040204" pitchFamily="34" charset="0"/>
                <a:ea typeface="Verdana" panose="020B0604030504040204" pitchFamily="34" charset="0"/>
                <a:cs typeface="Verdana" panose="020B0604030504040204" pitchFamily="34" charset="0"/>
              </a:defRPr>
            </a:lvl1pPr>
            <a:lvl2pPr marL="361950" indent="-361950">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modifiez le texte</a:t>
            </a:r>
          </a:p>
          <a:p>
            <a:pPr lvl="1"/>
            <a:r>
              <a:rPr lang="fr-FR" noProof="0"/>
              <a:t>Deuxième niveau</a:t>
            </a:r>
          </a:p>
        </p:txBody>
      </p:sp>
      <p:sp>
        <p:nvSpPr>
          <p:cNvPr id="4" name="TextBox 3"/>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212774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de section ">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313769" y="268288"/>
            <a:ext cx="6096839" cy="4283075"/>
          </a:xfrm>
        </p:spPr>
        <p:txBody>
          <a:bodyPr>
            <a:normAutofit/>
          </a:bodyPr>
          <a:lstStyle>
            <a:lvl1pPr>
              <a:lnSpc>
                <a:spcPct val="85000"/>
              </a:lnSpc>
              <a:spcBef>
                <a:spcPts val="0"/>
              </a:spcBef>
              <a:buNone/>
              <a:defRPr sz="4800" b="1" i="0" baseline="0">
                <a:latin typeface="Verdana" panose="020B0604030504040204" pitchFamily="34" charset="0"/>
                <a:ea typeface="Verdana" panose="020B0604030504040204" pitchFamily="34" charset="0"/>
                <a:cs typeface="Verdana" panose="020B0604030504040204" pitchFamily="34" charset="0"/>
              </a:defRPr>
            </a:lvl1pPr>
            <a:lvl2pPr>
              <a:lnSpc>
                <a:spcPct val="85000"/>
              </a:lnSpc>
              <a:spcBef>
                <a:spcPts val="0"/>
              </a:spcBef>
              <a:defRPr sz="4800"/>
            </a:lvl2pPr>
            <a:lvl3pPr>
              <a:defRPr sz="5500"/>
            </a:lvl3pPr>
            <a:lvl4pPr>
              <a:defRPr sz="5500"/>
            </a:lvl4pPr>
            <a:lvl5pPr>
              <a:defRPr sz="5500"/>
            </a:lvl5pPr>
          </a:lstStyle>
          <a:p>
            <a:pPr lvl="0"/>
            <a:r>
              <a:rPr lang="fr-FR" noProof="0"/>
              <a:t>Cliquez pour ajouter un nom de section</a:t>
            </a:r>
          </a:p>
          <a:p>
            <a:pPr lvl="1"/>
            <a:r>
              <a:rPr lang="fr-FR" noProof="0"/>
              <a:t>Deuxième niveau</a:t>
            </a:r>
          </a:p>
        </p:txBody>
      </p:sp>
      <p:sp>
        <p:nvSpPr>
          <p:cNvPr id="4" name="TextBox 3"/>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62480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13200" y="1181100"/>
            <a:ext cx="3968055" cy="3370262"/>
          </a:xfrm>
        </p:spPr>
        <p:txBody>
          <a:bodyPr>
            <a:normAutofit/>
          </a:bodyPr>
          <a:lstStyle>
            <a:lvl1pPr>
              <a:defRPr sz="1400" baseline="0"/>
            </a:lvl1pPr>
            <a:lvl2pPr>
              <a:defRPr sz="1600" baseline="0">
                <a:solidFill>
                  <a:schemeClr val="bg1"/>
                </a:solidFill>
              </a:defRPr>
            </a:lvl2pPr>
            <a:lvl3pPr>
              <a:defRPr sz="1600" baseline="0">
                <a:solidFill>
                  <a:schemeClr val="bg1"/>
                </a:solidFill>
              </a:defRPr>
            </a:lvl3pPr>
            <a:lvl4pPr>
              <a:defRPr sz="1400" baseline="0">
                <a:solidFill>
                  <a:schemeClr val="bg1"/>
                </a:solidFill>
              </a:defRPr>
            </a:lvl4pPr>
            <a:lvl5pPr>
              <a:buClr>
                <a:schemeClr val="bg1"/>
              </a:buClr>
              <a:defRPr sz="1400" baseline="0">
                <a:solidFill>
                  <a:schemeClr val="bg1"/>
                </a:solidFill>
              </a:defRPr>
            </a:lvl5pPr>
            <a:lvl6pPr>
              <a:defRPr sz="1400"/>
            </a:lvl6pPr>
            <a:lvl7pPr>
              <a:defRPr sz="1800"/>
            </a:lvl7pPr>
            <a:lvl8pPr>
              <a:defRPr sz="1800"/>
            </a:lvl8pPr>
            <a:lvl9pPr>
              <a:defRPr sz="1800"/>
            </a:lvl9pPr>
          </a:lstStyle>
          <a:p>
            <a:pPr lvl="0"/>
            <a:r>
              <a:rPr lang="fr-FR" noProof="0"/>
              <a:t>Modifiez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Content Placeholder 3"/>
          <p:cNvSpPr>
            <a:spLocks noGrp="1"/>
          </p:cNvSpPr>
          <p:nvPr>
            <p:ph sz="half" idx="2" hasCustomPrompt="1"/>
          </p:nvPr>
        </p:nvSpPr>
        <p:spPr>
          <a:xfrm>
            <a:off x="4864795" y="1181100"/>
            <a:ext cx="3964880" cy="3370262"/>
          </a:xfrm>
        </p:spPr>
        <p:txBody>
          <a:bodyPr>
            <a:normAutofit/>
          </a:bodyPr>
          <a:lstStyle>
            <a:lvl1pPr>
              <a:defRPr sz="1400"/>
            </a:lvl1pPr>
            <a:lvl2pPr>
              <a:defRPr sz="1600">
                <a:solidFill>
                  <a:schemeClr val="bg1"/>
                </a:solidFill>
              </a:defRPr>
            </a:lvl2pPr>
            <a:lvl3pPr>
              <a:defRPr sz="1600">
                <a:solidFill>
                  <a:schemeClr val="bg1"/>
                </a:solidFill>
              </a:defRPr>
            </a:lvl3pPr>
            <a:lvl4pPr>
              <a:defRPr sz="1400">
                <a:solidFill>
                  <a:schemeClr val="bg1"/>
                </a:solidFill>
              </a:defRPr>
            </a:lvl4pPr>
            <a:lvl5pPr>
              <a:buClr>
                <a:schemeClr val="bg1"/>
              </a:buClr>
              <a:defRPr sz="1400">
                <a:solidFill>
                  <a:schemeClr val="bg1"/>
                </a:solidFill>
              </a:defRPr>
            </a:lvl5pPr>
            <a:lvl6pPr>
              <a:defRPr sz="1400"/>
            </a:lvl6pPr>
            <a:lvl7pPr>
              <a:defRPr sz="1800"/>
            </a:lvl7pPr>
            <a:lvl8pPr>
              <a:defRPr sz="1800"/>
            </a:lvl8pPr>
            <a:lvl9pPr>
              <a:defRPr sz="1800"/>
            </a:lvl9pPr>
          </a:lstStyle>
          <a:p>
            <a:pPr lvl="0"/>
            <a:r>
              <a:rPr lang="fr-FR" noProof="0"/>
              <a:t>Modifiez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7" name="Title 6"/>
          <p:cNvSpPr>
            <a:spLocks noGrp="1"/>
          </p:cNvSpPr>
          <p:nvPr>
            <p:ph type="title" hasCustomPrompt="1"/>
          </p:nvPr>
        </p:nvSpPr>
        <p:spPr>
          <a:xfrm>
            <a:off x="313199" y="268288"/>
            <a:ext cx="8516475" cy="741362"/>
          </a:xfrm>
        </p:spPr>
        <p:txBody>
          <a:bodyPr/>
          <a:lstStyle>
            <a:lvl1pPr>
              <a:defRPr baseline="0"/>
            </a:lvl1pPr>
          </a:lstStyle>
          <a:p>
            <a:r>
              <a:rPr lang="fr-FR" noProof="0"/>
              <a:t>Cliquez pour modifiez le titre</a:t>
            </a:r>
          </a:p>
        </p:txBody>
      </p:sp>
      <p:sp>
        <p:nvSpPr>
          <p:cNvPr id="6" name="TextBox 5"/>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66865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fr-FR" noProof="0"/>
              <a:t>Cliquez pour modifiez le titre</a:t>
            </a:r>
          </a:p>
        </p:txBody>
      </p:sp>
      <p:sp>
        <p:nvSpPr>
          <p:cNvPr id="5" name="TextBox 4"/>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41992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200" y="268288"/>
            <a:ext cx="8516475" cy="741362"/>
          </a:xfrm>
          <a:prstGeom prst="rect">
            <a:avLst/>
          </a:prstGeom>
        </p:spPr>
        <p:txBody>
          <a:bodyPr vert="horz" lIns="0" tIns="0" rIns="0" bIns="0" rtlCol="0" anchor="t" anchorCtr="0">
            <a:noAutofit/>
          </a:bodyPr>
          <a:lstStyle/>
          <a:p>
            <a:r>
              <a:rPr lang="fr-FR" noProof="0"/>
              <a:t>Cliquez ici pour saisir le titre</a:t>
            </a:r>
          </a:p>
        </p:txBody>
      </p:sp>
      <p:sp>
        <p:nvSpPr>
          <p:cNvPr id="3" name="Text Placeholder 2"/>
          <p:cNvSpPr>
            <a:spLocks noGrp="1"/>
          </p:cNvSpPr>
          <p:nvPr>
            <p:ph type="body" idx="1"/>
          </p:nvPr>
        </p:nvSpPr>
        <p:spPr>
          <a:xfrm>
            <a:off x="313200" y="1181100"/>
            <a:ext cx="8516475" cy="3370263"/>
          </a:xfrm>
          <a:prstGeom prst="rect">
            <a:avLst/>
          </a:prstGeom>
        </p:spPr>
        <p:txBody>
          <a:bodyPr vert="horz" lIns="0" tIns="0" rIns="0" bIns="0" rtlCol="0">
            <a:noAutofit/>
          </a:bodyPr>
          <a:lstStyle/>
          <a:p>
            <a:pPr lvl="0"/>
            <a:r>
              <a:rPr lang="fr-FR" noProof="0"/>
              <a:t>Modifier le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9" name="Text Placeholder 10"/>
          <p:cNvSpPr txBox="1">
            <a:spLocks/>
          </p:cNvSpPr>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fr-FR" sz="800" b="0" i="0" u="none" strike="noStrike" kern="1200" cap="none" spc="0" normalizeH="0" baseline="0" noProof="0" smtClean="0">
                <a:ln>
                  <a:noFill/>
                </a:ln>
                <a:solidFill>
                  <a:schemeClr val="bg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fr-FR" sz="800" b="0" i="0" u="none" strike="noStrike" kern="1200" cap="none" spc="0" normalizeH="0" baseline="0" noProof="0">
              <a:ln>
                <a:noFill/>
              </a:ln>
              <a:solidFill>
                <a:schemeClr val="bg1"/>
              </a:solidFill>
              <a:effectLst/>
              <a:uLnTx/>
              <a:uFillTx/>
              <a:latin typeface="Helvetica 75 Bold" panose="020B0804020202020204" pitchFamily="34" charset="0"/>
              <a:ea typeface="+mn-ea"/>
              <a:cs typeface="+mn-cs"/>
            </a:endParaRPr>
          </a:p>
        </p:txBody>
      </p:sp>
      <p:sp>
        <p:nvSpPr>
          <p:cNvPr id="4" name="MSIPCMContentMarking" descr="{&quot;HashCode&quot;:6032642,&quot;Placement&quot;:&quot;Footer&quot;,&quot;Top&quot;:387.034332,&quot;Left&quot;:320.845978,&quot;SlideWidth&quot;:720,&quot;SlideHeight&quot;:405}">
            <a:extLst>
              <a:ext uri="{FF2B5EF4-FFF2-40B4-BE49-F238E27FC236}">
                <a16:creationId xmlns:a16="http://schemas.microsoft.com/office/drawing/2014/main" id="{1FF1A567-A3C8-4B70-BAC6-4BDC43847A57}"/>
              </a:ext>
            </a:extLst>
          </p:cNvPr>
          <p:cNvSpPr txBox="1"/>
          <p:nvPr userDrawn="1"/>
        </p:nvSpPr>
        <p:spPr>
          <a:xfrm>
            <a:off x="4074744" y="4915336"/>
            <a:ext cx="994512" cy="228163"/>
          </a:xfrm>
          <a:prstGeom prst="rect">
            <a:avLst/>
          </a:prstGeom>
        </p:spPr>
        <p:txBody>
          <a:bodyPr vert="horz" wrap="square" lIns="0" tIns="0" rIns="0" bIns="0" rtlCol="0" anchor="ctr" anchorCtr="1">
            <a:spAutoFit/>
          </a:bodyPr>
          <a:lstStyle/>
          <a:p>
            <a:pPr algn="ctr">
              <a:spcBef>
                <a:spcPts val="0"/>
              </a:spcBef>
              <a:spcAft>
                <a:spcPts val="0"/>
              </a:spcAft>
            </a:pPr>
            <a:r>
              <a:rPr lang="fr-FR" sz="800">
                <a:solidFill>
                  <a:srgbClr val="ED7D31"/>
                </a:solidFill>
                <a:latin typeface="Calibri" panose="020F0502020204030204" pitchFamily="34" charset="0"/>
              </a:rPr>
              <a:t>Orange </a:t>
            </a:r>
            <a:r>
              <a:rPr lang="fr-FR" sz="800" err="1">
                <a:solidFill>
                  <a:srgbClr val="ED7D31"/>
                </a:solidFill>
                <a:latin typeface="Calibri" panose="020F0502020204030204" pitchFamily="34" charset="0"/>
              </a:rPr>
              <a:t>Restricted</a:t>
            </a:r>
            <a:endParaRPr lang="fr-FR" sz="800">
              <a:solidFill>
                <a:srgbClr val="ED7D31"/>
              </a:solidFill>
              <a:latin typeface="Calibri" panose="020F0502020204030204" pitchFamily="34" charset="0"/>
            </a:endParaRPr>
          </a:p>
        </p:txBody>
      </p:sp>
    </p:spTree>
    <p:extLst>
      <p:ext uri="{BB962C8B-B14F-4D97-AF65-F5344CB8AC3E}">
        <p14:creationId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70" r:id="rId1"/>
    <p:sldLayoutId id="2147483660" r:id="rId2"/>
    <p:sldLayoutId id="2147483669" r:id="rId3"/>
    <p:sldLayoutId id="2147483659" r:id="rId4"/>
    <p:sldLayoutId id="2147483671" r:id="rId5"/>
    <p:sldLayoutId id="2147483665" r:id="rId6"/>
    <p:sldLayoutId id="2147483664" r:id="rId7"/>
    <p:sldLayoutId id="2147483661" r:id="rId8"/>
    <p:sldLayoutId id="2147483662" r:id="rId9"/>
    <p:sldLayoutId id="2147483663" r:id="rId10"/>
    <p:sldLayoutId id="2147483666" r:id="rId11"/>
    <p:sldLayoutId id="214748366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indent="0" algn="l" defTabSz="914400" rtl="0" eaLnBrk="1" latinLnBrk="0" hangingPunct="1">
        <a:lnSpc>
          <a:spcPct val="90000"/>
        </a:lnSpc>
        <a:spcBef>
          <a:spcPct val="0"/>
        </a:spcBef>
        <a:buNone/>
        <a:defRPr sz="2000" b="1"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200" y="268288"/>
            <a:ext cx="8516475" cy="741362"/>
          </a:xfrm>
          <a:prstGeom prst="rect">
            <a:avLst/>
          </a:prstGeom>
        </p:spPr>
        <p:txBody>
          <a:bodyPr vert="horz" lIns="0" tIns="0" rIns="0" bIns="0" rtlCol="0" anchor="t" anchorCtr="0">
            <a:noAutofit/>
          </a:bodyPr>
          <a:lstStyle/>
          <a:p>
            <a:r>
              <a:rPr lang="fr-FR" noProof="0"/>
              <a:t>Cliquez ici pour saisir le titre</a:t>
            </a:r>
          </a:p>
        </p:txBody>
      </p:sp>
      <p:sp>
        <p:nvSpPr>
          <p:cNvPr id="3" name="Text Placeholder 2"/>
          <p:cNvSpPr>
            <a:spLocks noGrp="1"/>
          </p:cNvSpPr>
          <p:nvPr>
            <p:ph type="body" idx="1"/>
          </p:nvPr>
        </p:nvSpPr>
        <p:spPr>
          <a:xfrm>
            <a:off x="313200" y="1181100"/>
            <a:ext cx="8516475" cy="3370263"/>
          </a:xfrm>
          <a:prstGeom prst="rect">
            <a:avLst/>
          </a:prstGeom>
        </p:spPr>
        <p:txBody>
          <a:bodyPr vert="horz" lIns="0" tIns="0" rIns="0" bIns="0" rtlCol="0">
            <a:noAutofit/>
          </a:bodyPr>
          <a:lstStyle/>
          <a:p>
            <a:pPr lvl="0"/>
            <a:r>
              <a:rPr lang="fr-FR" noProof="0"/>
              <a:t>Modifier le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9" name="Page number Placeholder 3"/>
          <p:cNvSpPr txBox="1">
            <a:spLocks/>
          </p:cNvSpPr>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fr-FR" sz="800" b="0" i="0" u="none" strike="noStrike" kern="1200" cap="none" spc="0" normalizeH="0" baseline="0" noProof="0" smtClean="0">
                <a:ln>
                  <a:noFill/>
                </a:ln>
                <a:solidFill>
                  <a:schemeClr val="bg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fr-FR" sz="800" b="0" i="0" u="none" strike="noStrike" kern="1200" cap="none" spc="0" normalizeH="0" baseline="0" noProof="0">
              <a:ln>
                <a:noFill/>
              </a:ln>
              <a:solidFill>
                <a:schemeClr val="bg1"/>
              </a:solidFill>
              <a:effectLst/>
              <a:uLnTx/>
              <a:uFillTx/>
              <a:latin typeface="Helvetica 75 Bold" panose="020B0804020202020204" pitchFamily="34" charset="0"/>
              <a:ea typeface="+mn-ea"/>
              <a:cs typeface="+mn-cs"/>
            </a:endParaRPr>
          </a:p>
        </p:txBody>
      </p:sp>
      <p:sp>
        <p:nvSpPr>
          <p:cNvPr id="4" name="MSIPCMContentMarking" descr="{&quot;HashCode&quot;:6032642,&quot;Placement&quot;:&quot;Footer&quot;,&quot;Top&quot;:387.034332,&quot;Left&quot;:320.845978,&quot;SlideWidth&quot;:720,&quot;SlideHeight&quot;:405}">
            <a:extLst>
              <a:ext uri="{FF2B5EF4-FFF2-40B4-BE49-F238E27FC236}">
                <a16:creationId xmlns:a16="http://schemas.microsoft.com/office/drawing/2014/main" id="{1FF1A567-A3C8-4B70-BAC6-4BDC43847A57}"/>
              </a:ext>
            </a:extLst>
          </p:cNvPr>
          <p:cNvSpPr txBox="1"/>
          <p:nvPr userDrawn="1"/>
        </p:nvSpPr>
        <p:spPr>
          <a:xfrm>
            <a:off x="4074744" y="4915336"/>
            <a:ext cx="994512" cy="228163"/>
          </a:xfrm>
          <a:prstGeom prst="rect">
            <a:avLst/>
          </a:prstGeom>
        </p:spPr>
        <p:txBody>
          <a:bodyPr vert="horz" wrap="square" lIns="0" tIns="0" rIns="0" bIns="0" rtlCol="0" anchor="ctr" anchorCtr="1">
            <a:spAutoFit/>
          </a:bodyPr>
          <a:lstStyle/>
          <a:p>
            <a:pPr algn="ctr">
              <a:spcBef>
                <a:spcPts val="0"/>
              </a:spcBef>
              <a:spcAft>
                <a:spcPts val="0"/>
              </a:spcAft>
            </a:pPr>
            <a:r>
              <a:rPr lang="fr-FR" sz="800">
                <a:solidFill>
                  <a:srgbClr val="ED7D31"/>
                </a:solidFill>
                <a:latin typeface="Calibri" panose="020F0502020204030204" pitchFamily="34" charset="0"/>
              </a:rPr>
              <a:t>Orange </a:t>
            </a:r>
            <a:r>
              <a:rPr lang="fr-FR" sz="800" err="1">
                <a:solidFill>
                  <a:srgbClr val="ED7D31"/>
                </a:solidFill>
                <a:latin typeface="Calibri" panose="020F0502020204030204" pitchFamily="34" charset="0"/>
              </a:rPr>
              <a:t>Restricted</a:t>
            </a:r>
            <a:endParaRPr lang="fr-FR" sz="800">
              <a:solidFill>
                <a:srgbClr val="ED7D31"/>
              </a:solidFill>
              <a:latin typeface="Calibri" panose="020F0502020204030204" pitchFamily="34" charset="0"/>
            </a:endParaRPr>
          </a:p>
        </p:txBody>
      </p:sp>
    </p:spTree>
    <p:extLst>
      <p:ext uri="{BB962C8B-B14F-4D97-AF65-F5344CB8AC3E}">
        <p14:creationId xmlns:p14="http://schemas.microsoft.com/office/powerpoint/2010/main" val="35034513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indent="0" algn="l" defTabSz="914400" rtl="0" eaLnBrk="1" latinLnBrk="0" hangingPunct="1">
        <a:lnSpc>
          <a:spcPct val="90000"/>
        </a:lnSpc>
        <a:spcBef>
          <a:spcPct val="0"/>
        </a:spcBef>
        <a:buNone/>
        <a:defRPr sz="2000" b="1"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6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spcAft>
          <a:spcPts val="600"/>
        </a:spcAft>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spcAft>
          <a:spcPts val="600"/>
        </a:spcAft>
        <a:buFont typeface="Arial" panose="020B0604020202020204" pitchFamily="34" charset="0"/>
        <a:buChar char="–"/>
        <a:defRPr sz="16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ccessibility.support@orange.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org/TR/WCAG22/"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a11y-guidelines.orange.com/"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hyperlink" Target="https://a11y-guidelines.orange.com/"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a11y-guidelines.orange.com/fr/web/tester/"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plazza.orange.com/docs/DOC-1427626"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nvda.fr/a21" TargetMode="External"/><Relationship Id="rId3" Type="http://schemas.openxmlformats.org/officeDocument/2006/relationships/hyperlink" Target="https://a11y-guidelines.orange.com/" TargetMode="External"/><Relationship Id="rId7" Type="http://schemas.openxmlformats.org/officeDocument/2006/relationships/hyperlink" Target="https://www.paciellogroup.com/resources/contrastanalyser/"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hyperlink" Target="https://boosted.orange.com/" TargetMode="External"/><Relationship Id="rId5" Type="http://schemas.openxmlformats.org/officeDocument/2006/relationships/hyperlink" Target="https://system.design.orange.com/" TargetMode="External"/><Relationship Id="rId4" Type="http://schemas.openxmlformats.org/officeDocument/2006/relationships/hyperlink" Target="https://www.w3.org/TR/WCAG22/"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lazza.orange.com/groups/accessibilit&#233;-num&#233;rique"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hyperlink" Target="mailto:accessibility.support@orange.com" TargetMode="External"/><Relationship Id="rId5" Type="http://schemas.openxmlformats.org/officeDocument/2006/relationships/hyperlink" Target="https://teams.microsoft.com/l/team/19%3aQCmE-IrCDE-PVMFHHaqKlivOpgXFgXsWU9MX8Aqbh2s1%40thread.tacv2/conversations?groupId=6e6da976-9f71-48b1-a8d8-a059a8a9b473&amp;tenantId=90c7a20a-f34b-40bf-bc48-b9253b6f5d20" TargetMode="External"/><Relationship Id="rId4" Type="http://schemas.openxmlformats.org/officeDocument/2006/relationships/hyperlink" Target="https://plazza.orange.com/groups/boos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11y-guidelines.orange.com/fr/persona/"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1D55921A-73C7-2E06-D2F6-84E8368C74DD}"/>
              </a:ext>
            </a:extLst>
          </p:cNvPr>
          <p:cNvSpPr>
            <a:spLocks noGrp="1"/>
          </p:cNvSpPr>
          <p:nvPr>
            <p:ph type="ctrTitle"/>
          </p:nvPr>
        </p:nvSpPr>
        <p:spPr/>
        <p:txBody>
          <a:bodyPr/>
          <a:lstStyle/>
          <a:p>
            <a:r>
              <a:rPr lang="fr-FR" sz="3600" dirty="0">
                <a:ln>
                  <a:noFill/>
                </a:ln>
                <a:solidFill>
                  <a:srgbClr val="FF7900"/>
                </a:solidFill>
              </a:rPr>
              <a:t>Comprendre </a:t>
            </a:r>
            <a:br>
              <a:rPr lang="fr-FR" sz="3600" dirty="0">
                <a:ln>
                  <a:noFill/>
                </a:ln>
              </a:rPr>
            </a:br>
            <a:r>
              <a:rPr lang="fr-FR" sz="3600" dirty="0">
                <a:ln>
                  <a:noFill/>
                </a:ln>
                <a:solidFill>
                  <a:srgbClr val="FF7900"/>
                </a:solidFill>
              </a:rPr>
              <a:t>l’accessibilité numérique</a:t>
            </a:r>
            <a:br>
              <a:rPr lang="fr-FR" sz="3600" dirty="0">
                <a:ln>
                  <a:noFill/>
                </a:ln>
              </a:rPr>
            </a:br>
            <a:r>
              <a:rPr lang="fr-FR" sz="3600" dirty="0">
                <a:ln>
                  <a:noFill/>
                </a:ln>
                <a:solidFill>
                  <a:schemeClr val="bg1"/>
                </a:solidFill>
              </a:rPr>
              <a:t>et ses enjeux pour le groupe Orange</a:t>
            </a:r>
            <a:endParaRPr lang="fr-FR" dirty="0"/>
          </a:p>
        </p:txBody>
      </p:sp>
      <p:sp>
        <p:nvSpPr>
          <p:cNvPr id="3" name="Durée formation">
            <a:extLst>
              <a:ext uri="{FF2B5EF4-FFF2-40B4-BE49-F238E27FC236}">
                <a16:creationId xmlns:a16="http://schemas.microsoft.com/office/drawing/2014/main" id="{D54216A6-3D89-0E7B-D7FF-50AFE6C2EA06}"/>
              </a:ext>
            </a:extLst>
          </p:cNvPr>
          <p:cNvSpPr>
            <a:spLocks noGrp="1"/>
          </p:cNvSpPr>
          <p:nvPr>
            <p:ph type="body" sz="quarter" idx="16"/>
          </p:nvPr>
        </p:nvSpPr>
        <p:spPr/>
        <p:txBody>
          <a:bodyPr/>
          <a:lstStyle/>
          <a:p>
            <a:r>
              <a:rPr lang="fr-FR"/>
              <a:t>1h00</a:t>
            </a:r>
          </a:p>
        </p:txBody>
      </p:sp>
      <p:sp>
        <p:nvSpPr>
          <p:cNvPr id="4" name="Auteurs formation">
            <a:extLst>
              <a:ext uri="{FF2B5EF4-FFF2-40B4-BE49-F238E27FC236}">
                <a16:creationId xmlns:a16="http://schemas.microsoft.com/office/drawing/2014/main" id="{80B43356-F8A5-B26F-CA9B-A9FC5693C70B}"/>
              </a:ext>
            </a:extLst>
          </p:cNvPr>
          <p:cNvSpPr>
            <a:spLocks noGrp="1"/>
          </p:cNvSpPr>
          <p:nvPr>
            <p:ph type="subTitle" idx="1"/>
          </p:nvPr>
        </p:nvSpPr>
        <p:spPr/>
        <p:txBody>
          <a:bodyPr/>
          <a:lstStyle/>
          <a:p>
            <a:pPr marL="12700">
              <a:lnSpc>
                <a:spcPct val="100000"/>
              </a:lnSpc>
              <a:spcBef>
                <a:spcPts val="434"/>
              </a:spcBef>
            </a:pPr>
            <a:r>
              <a:rPr lang="fr-FR" sz="1400" b="1">
                <a:solidFill>
                  <a:srgbClr val="FFFFFF"/>
                </a:solidFill>
                <a:latin typeface="Verdana" panose="020B0604030504040204" pitchFamily="34" charset="0"/>
                <a:ea typeface="Verdana" panose="020B0604030504040204" pitchFamily="34" charset="0"/>
                <a:cs typeface="Helvetica 55 Roman"/>
              </a:rPr>
              <a:t>Orange</a:t>
            </a:r>
            <a:r>
              <a:rPr lang="fr-FR" sz="1400" b="1" spc="-25">
                <a:solidFill>
                  <a:srgbClr val="FFFFFF"/>
                </a:solidFill>
                <a:latin typeface="Verdana" panose="020B0604030504040204" pitchFamily="34" charset="0"/>
                <a:ea typeface="Verdana" panose="020B0604030504040204" pitchFamily="34" charset="0"/>
                <a:cs typeface="Helvetica 55 Roman"/>
              </a:rPr>
              <a:t> </a:t>
            </a:r>
            <a:r>
              <a:rPr lang="fr-FR" sz="1400" b="1">
                <a:solidFill>
                  <a:srgbClr val="FFFFFF"/>
                </a:solidFill>
                <a:latin typeface="Verdana" panose="020B0604030504040204" pitchFamily="34" charset="0"/>
                <a:ea typeface="Verdana" panose="020B0604030504040204" pitchFamily="34" charset="0"/>
                <a:cs typeface="Helvetica 55 Roman"/>
              </a:rPr>
              <a:t>/ INNOV</a:t>
            </a:r>
            <a:r>
              <a:rPr lang="fr-FR" sz="1400" b="1" spc="-30">
                <a:solidFill>
                  <a:srgbClr val="FFFFFF"/>
                </a:solidFill>
                <a:latin typeface="Verdana" panose="020B0604030504040204" pitchFamily="34" charset="0"/>
                <a:ea typeface="Verdana" panose="020B0604030504040204" pitchFamily="34" charset="0"/>
                <a:cs typeface="Helvetica 55 Roman"/>
              </a:rPr>
              <a:t> </a:t>
            </a:r>
            <a:r>
              <a:rPr lang="fr-FR" sz="1400" b="1">
                <a:solidFill>
                  <a:srgbClr val="FFFFFF"/>
                </a:solidFill>
                <a:latin typeface="Verdana" panose="020B0604030504040204" pitchFamily="34" charset="0"/>
                <a:ea typeface="Verdana" panose="020B0604030504040204" pitchFamily="34" charset="0"/>
                <a:cs typeface="Helvetica 55 Roman"/>
              </a:rPr>
              <a:t>/ IT-S</a:t>
            </a:r>
          </a:p>
          <a:p>
            <a:pPr marL="12700">
              <a:lnSpc>
                <a:spcPct val="100000"/>
              </a:lnSpc>
              <a:spcBef>
                <a:spcPts val="434"/>
              </a:spcBef>
            </a:pPr>
            <a:r>
              <a:rPr lang="fr-FR" sz="1400" b="1">
                <a:solidFill>
                  <a:srgbClr val="FFFFFF"/>
                </a:solidFill>
                <a:latin typeface="Verdana" panose="020B0604030504040204" pitchFamily="34" charset="0"/>
                <a:ea typeface="Verdana" panose="020B0604030504040204" pitchFamily="34" charset="0"/>
                <a:cs typeface="Helvetica 55 Roman"/>
              </a:rPr>
              <a:t>Centre de compétences accessibilité numérique</a:t>
            </a:r>
          </a:p>
          <a:p>
            <a:pPr marL="12700">
              <a:spcBef>
                <a:spcPts val="434"/>
              </a:spcBef>
            </a:pPr>
            <a:r>
              <a:rPr lang="fr-FR" sz="1400" spc="-25">
                <a:solidFill>
                  <a:srgbClr val="FFFFFF"/>
                </a:solidFill>
                <a:latin typeface="Verdana" panose="020B0604030504040204" pitchFamily="34" charset="0"/>
                <a:ea typeface="Verdana" panose="020B0604030504040204" pitchFamily="34" charset="0"/>
                <a:cs typeface="Verdana" panose="020B0604030504040204" pitchFamily="34" charset="0"/>
                <a:hlinkClick r:id="rId3"/>
              </a:rPr>
              <a:t>ZZZ accessibility support</a:t>
            </a:r>
            <a:endParaRPr lang="fr-FR" sz="1400" spc="-25">
              <a:solidFill>
                <a:srgbClr val="FFFFFF"/>
              </a:solidFill>
              <a:latin typeface="Verdana" panose="020B0604030504040204" pitchFamily="34" charset="0"/>
              <a:ea typeface="Verdana" panose="020B0604030504040204" pitchFamily="34" charset="0"/>
              <a:cs typeface="Verdana" panose="020B0604030504040204" pitchFamily="34" charset="0"/>
            </a:endParaRPr>
          </a:p>
          <a:p>
            <a:endParaRPr lang="fr-FR"/>
          </a:p>
        </p:txBody>
      </p:sp>
    </p:spTree>
    <p:extLst>
      <p:ext uri="{BB962C8B-B14F-4D97-AF65-F5344CB8AC3E}">
        <p14:creationId xmlns:p14="http://schemas.microsoft.com/office/powerpoint/2010/main" val="330717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05AFE81D-B660-7644-48C8-FE8B4B2E9001}"/>
              </a:ext>
            </a:extLst>
          </p:cNvPr>
          <p:cNvSpPr>
            <a:spLocks noGrp="1"/>
          </p:cNvSpPr>
          <p:nvPr>
            <p:ph type="title" idx="4294967295"/>
          </p:nvPr>
        </p:nvSpPr>
        <p:spPr>
          <a:xfrm>
            <a:off x="314325" y="268288"/>
            <a:ext cx="6096000"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dirty="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Situation de handicap</a:t>
            </a:r>
          </a:p>
          <a:p>
            <a:pPr marL="0" marR="0" lvl="1"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Qu’est-ce ?</a:t>
            </a:r>
          </a:p>
          <a:p>
            <a:pPr marL="0" marR="0" lvl="1"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Aides techniques</a:t>
            </a:r>
          </a:p>
        </p:txBody>
      </p:sp>
      <p:pic>
        <p:nvPicPr>
          <p:cNvPr id="5" name="Image">
            <a:extLst>
              <a:ext uri="{FF2B5EF4-FFF2-40B4-BE49-F238E27FC236}">
                <a16:creationId xmlns:a16="http://schemas.microsoft.com/office/drawing/2014/main" id="{A77219BA-4BAE-DD1F-2658-0448E5266AE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914551"/>
            <a:ext cx="3819336" cy="1785574"/>
          </a:xfrm>
          <a:prstGeom prst="rect">
            <a:avLst/>
          </a:prstGeom>
        </p:spPr>
      </p:pic>
    </p:spTree>
    <p:extLst>
      <p:ext uri="{BB962C8B-B14F-4D97-AF65-F5344CB8AC3E}">
        <p14:creationId xmlns:p14="http://schemas.microsoft.com/office/powerpoint/2010/main" val="160802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09C54BC3-67A6-8232-07F2-C8F7F708712F}"/>
              </a:ext>
            </a:extLst>
          </p:cNvPr>
          <p:cNvSpPr>
            <a:spLocks noGrp="1"/>
          </p:cNvSpPr>
          <p:nvPr>
            <p:ph type="title"/>
          </p:nvPr>
        </p:nvSpPr>
        <p:spPr/>
        <p:txBody>
          <a:bodyPr/>
          <a:lstStyle/>
          <a:p>
            <a:r>
              <a:rPr kumimoji="0" lang="fr-FR" b="1" i="0" u="none" strike="noStrike" kern="1200" cap="none" spc="-20" normalizeH="0" baseline="0" noProof="0" dirty="0">
                <a:ln>
                  <a:noFill/>
                </a:ln>
                <a:solidFill>
                  <a:srgbClr val="F16E00"/>
                </a:solidFill>
                <a:effectLst/>
                <a:uLnTx/>
                <a:uFillTx/>
                <a:cs typeface="Helvetica" panose="020B0604020202020204" pitchFamily="34" charset="0"/>
              </a:rPr>
              <a:t>Mais au fait, c’est quoi une situation de handicap ?</a:t>
            </a:r>
            <a:endParaRPr lang="fr-FR" dirty="0"/>
          </a:p>
        </p:txBody>
      </p:sp>
      <p:sp>
        <p:nvSpPr>
          <p:cNvPr id="5" name="Texte">
            <a:extLst>
              <a:ext uri="{FF2B5EF4-FFF2-40B4-BE49-F238E27FC236}">
                <a16:creationId xmlns:a16="http://schemas.microsoft.com/office/drawing/2014/main" id="{027CF6F9-40B9-C7F0-F94B-2DC3D7289011}"/>
              </a:ext>
            </a:extLst>
          </p:cNvPr>
          <p:cNvSpPr>
            <a:spLocks noGrp="1"/>
          </p:cNvSpPr>
          <p:nvPr>
            <p:ph sz="half" idx="1"/>
          </p:nvPr>
        </p:nvSpPr>
        <p:spPr/>
        <p:txBody>
          <a:bodyPr/>
          <a:lstStyle/>
          <a:p>
            <a:pPr>
              <a:spcAft>
                <a:spcPts val="2400"/>
              </a:spcAft>
            </a:pPr>
            <a:r>
              <a:rPr kumimoji="0" lang="fr-FR" sz="1600" b="0" u="none" strike="noStrike" kern="1200" cap="none" spc="-20" normalizeH="0" baseline="0" noProof="0" dirty="0">
                <a:ln>
                  <a:noFill/>
                </a:ln>
                <a:solidFill>
                  <a:schemeClr val="bg1"/>
                </a:solidFill>
                <a:effectLst/>
                <a:uLnTx/>
                <a:uFillTx/>
              </a:rPr>
              <a:t>Le</a:t>
            </a:r>
            <a:r>
              <a:rPr kumimoji="0" lang="fr-FR" sz="1600" b="0" u="none" strike="noStrike" kern="1200" cap="none" spc="-20" normalizeH="0" baseline="0" noProof="0" dirty="0">
                <a:ln>
                  <a:noFill/>
                </a:ln>
                <a:solidFill>
                  <a:srgbClr val="000000"/>
                </a:solidFill>
                <a:effectLst/>
                <a:uLnTx/>
                <a:uFillTx/>
              </a:rPr>
              <a:t> </a:t>
            </a:r>
            <a:r>
              <a:rPr kumimoji="0" lang="fr-FR" sz="1600" u="none" strike="noStrike" kern="1200" cap="none" spc="-20" normalizeH="0" baseline="0" noProof="0" dirty="0">
                <a:ln>
                  <a:noFill/>
                </a:ln>
                <a:solidFill>
                  <a:srgbClr val="F16E00"/>
                </a:solidFill>
                <a:effectLst/>
                <a:uLnTx/>
                <a:uFillTx/>
              </a:rPr>
              <a:t>handicap</a:t>
            </a:r>
            <a:r>
              <a:rPr kumimoji="0" lang="fr-FR" sz="1600" b="0" u="none" strike="noStrike" kern="1200" cap="none" spc="-20" normalizeH="0" baseline="0" noProof="0" dirty="0">
                <a:ln>
                  <a:noFill/>
                </a:ln>
                <a:solidFill>
                  <a:srgbClr val="000000"/>
                </a:solidFill>
                <a:effectLst/>
                <a:uLnTx/>
                <a:uFillTx/>
              </a:rPr>
              <a:t> </a:t>
            </a:r>
            <a:r>
              <a:rPr kumimoji="0" lang="fr-FR" sz="1600" b="0" u="none" strike="noStrike" kern="1200" cap="none" spc="-20" normalizeH="0" baseline="0" noProof="0" dirty="0">
                <a:ln>
                  <a:noFill/>
                </a:ln>
                <a:solidFill>
                  <a:schemeClr val="bg1"/>
                </a:solidFill>
                <a:effectLst/>
                <a:uLnTx/>
                <a:uFillTx/>
              </a:rPr>
              <a:t>résulte de l’interaction entre la personne et son environnement.</a:t>
            </a:r>
          </a:p>
          <a:p>
            <a:pPr>
              <a:spcAft>
                <a:spcPts val="2400"/>
              </a:spcAft>
            </a:pPr>
            <a:r>
              <a:rPr kumimoji="0" lang="fr-FR" sz="1600" b="0" u="none" strike="noStrike" kern="1200" cap="none" spc="-20" normalizeH="0" baseline="0" noProof="0" dirty="0">
                <a:ln>
                  <a:noFill/>
                </a:ln>
                <a:solidFill>
                  <a:schemeClr val="bg1"/>
                </a:solidFill>
                <a:effectLst/>
                <a:uLnTx/>
                <a:uFillTx/>
              </a:rPr>
              <a:t>Il est </a:t>
            </a:r>
            <a:r>
              <a:rPr kumimoji="0" lang="fr-FR" sz="1600" u="none" strike="noStrike" kern="1200" cap="none" spc="-20" normalizeH="0" baseline="0" noProof="0" dirty="0">
                <a:ln>
                  <a:noFill/>
                </a:ln>
                <a:solidFill>
                  <a:srgbClr val="F16E00"/>
                </a:solidFill>
                <a:effectLst/>
                <a:uLnTx/>
                <a:uFillTx/>
              </a:rPr>
              <a:t>situationnel</a:t>
            </a:r>
            <a:r>
              <a:rPr kumimoji="0" lang="fr-FR" sz="1600" b="0" u="none" strike="noStrike" kern="1200" cap="none" spc="-20" normalizeH="0" baseline="0" noProof="0" dirty="0">
                <a:ln>
                  <a:noFill/>
                </a:ln>
                <a:solidFill>
                  <a:schemeClr val="bg1"/>
                </a:solidFill>
                <a:effectLst/>
                <a:uLnTx/>
                <a:uFillTx/>
              </a:rPr>
              <a:t>.</a:t>
            </a:r>
            <a:endParaRPr lang="fr-FR" sz="1600" b="0" dirty="0">
              <a:solidFill>
                <a:schemeClr val="bg1"/>
              </a:solidFill>
            </a:endParaRPr>
          </a:p>
        </p:txBody>
      </p:sp>
      <p:pic>
        <p:nvPicPr>
          <p:cNvPr id="7" name="Image - Boite aux lettres" descr="Illustration d'une première situation de handicap :&#10;Une personne en fauteuil roulant au bas d'un trottoir qui n'arrive pas à mettre une lettre dans une boîte à lettres. La boite aux lettres est sur le trottoir et sa fente est positionnée trop haut par rapport à la personne en fauteuil.">
            <a:extLst>
              <a:ext uri="{FF2B5EF4-FFF2-40B4-BE49-F238E27FC236}">
                <a16:creationId xmlns:a16="http://schemas.microsoft.com/office/drawing/2014/main" id="{A071D469-2BBF-A8F1-887C-9091482B55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9522" r="55867"/>
          <a:stretch/>
        </p:blipFill>
        <p:spPr>
          <a:xfrm>
            <a:off x="2851034" y="1983334"/>
            <a:ext cx="2860442" cy="2861274"/>
          </a:xfrm>
          <a:prstGeom prst="rect">
            <a:avLst/>
          </a:prstGeom>
        </p:spPr>
      </p:pic>
      <p:pic>
        <p:nvPicPr>
          <p:cNvPr id="8" name="Image - Sacs de courses" descr="Illustration d'une deuxième situation de handicap :&#10;Une personne en fauteuil qui propose à une dame chargée de lui porter ses courses.">
            <a:extLst>
              <a:ext uri="{FF2B5EF4-FFF2-40B4-BE49-F238E27FC236}">
                <a16:creationId xmlns:a16="http://schemas.microsoft.com/office/drawing/2014/main" id="{11B6BD44-6C5C-169D-DED6-91DB0FAC4D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003" b="33437"/>
          <a:stretch/>
        </p:blipFill>
        <p:spPr>
          <a:xfrm>
            <a:off x="5940152" y="877567"/>
            <a:ext cx="2981285" cy="2702295"/>
          </a:xfrm>
          <a:prstGeom prst="rect">
            <a:avLst/>
          </a:prstGeom>
        </p:spPr>
      </p:pic>
    </p:spTree>
    <p:extLst>
      <p:ext uri="{BB962C8B-B14F-4D97-AF65-F5344CB8AC3E}">
        <p14:creationId xmlns:p14="http://schemas.microsoft.com/office/powerpoint/2010/main" val="4184544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7A135D01-F8AD-A719-10A2-46FE29ED3C5E}"/>
              </a:ext>
            </a:extLst>
          </p:cNvPr>
          <p:cNvSpPr>
            <a:spLocks noGrp="1"/>
          </p:cNvSpPr>
          <p:nvPr>
            <p:ph type="title"/>
          </p:nvPr>
        </p:nvSpPr>
        <p:spPr/>
        <p:txBody>
          <a:bodyPr/>
          <a:lstStyle/>
          <a:p>
            <a:r>
              <a:rPr kumimoji="0" lang="fr-FR" sz="2000" b="1" i="0" u="none" strike="noStrike" kern="1200" cap="none" spc="-20" normalizeH="0" baseline="0" noProof="0">
                <a:ln>
                  <a:noFill/>
                </a:ln>
                <a:solidFill>
                  <a:srgbClr val="F16E00"/>
                </a:solidFill>
                <a:effectLst/>
                <a:uLnTx/>
                <a:uFillTx/>
              </a:rPr>
              <a:t>Situations de handicap numérique</a:t>
            </a:r>
            <a:endParaRPr lang="fr-FR"/>
          </a:p>
        </p:txBody>
      </p:sp>
      <p:sp>
        <p:nvSpPr>
          <p:cNvPr id="2" name="Texte">
            <a:extLst>
              <a:ext uri="{FF2B5EF4-FFF2-40B4-BE49-F238E27FC236}">
                <a16:creationId xmlns:a16="http://schemas.microsoft.com/office/drawing/2014/main" id="{FEA78C24-6042-72E5-2491-094DCE7A4F2A}"/>
              </a:ext>
            </a:extLst>
          </p:cNvPr>
          <p:cNvSpPr>
            <a:spLocks noGrp="1"/>
          </p:cNvSpPr>
          <p:nvPr>
            <p:ph idx="1"/>
          </p:nvPr>
        </p:nvSpPr>
        <p:spPr>
          <a:xfrm>
            <a:off x="314326" y="4011909"/>
            <a:ext cx="8515350" cy="539453"/>
          </a:xfrm>
        </p:spPr>
        <p:txBody>
          <a:bodyPr anchor="t"/>
          <a:lstStyle/>
          <a:p>
            <a:pPr marL="0" marR="0" lvl="0" indent="0" algn="l" defTabSz="914400" rtl="0" eaLnBrk="1" fontAlgn="base" latinLnBrk="0" hangingPunct="1">
              <a:lnSpc>
                <a:spcPct val="90000"/>
              </a:lnSpc>
              <a:spcBef>
                <a:spcPts val="600"/>
              </a:spcBef>
              <a:spcAft>
                <a:spcPct val="0"/>
              </a:spcAft>
              <a:buClr>
                <a:srgbClr val="FFFFFF"/>
              </a:buClr>
              <a:buSzPct val="25000"/>
              <a:buFont typeface="Calibri" pitchFamily="34" charset="0"/>
              <a:buNone/>
              <a:tabLst/>
              <a:defRPr/>
            </a:pPr>
            <a:r>
              <a:rPr kumimoji="0" lang="fr-FR" sz="1600" b="0" i="0" u="none" strike="noStrike" kern="1200" cap="none" spc="-20" normalizeH="0" baseline="0" noProof="0">
                <a:ln>
                  <a:noFill/>
                </a:ln>
                <a:solidFill>
                  <a:schemeClr val="bg1"/>
                </a:solidFill>
                <a:effectLst/>
                <a:uLnTx/>
                <a:uFillTx/>
              </a:rPr>
              <a:t>Une personne atteinte d’une déficience visuelle, auditive, motrice voire mentale peut utiliser une </a:t>
            </a:r>
            <a:r>
              <a:rPr kumimoji="0" lang="fr-FR" sz="1600" i="0" u="none" strike="noStrike" kern="1200" cap="none" spc="-20" normalizeH="0" baseline="0" noProof="0">
                <a:ln>
                  <a:noFill/>
                </a:ln>
                <a:solidFill>
                  <a:srgbClr val="F16E00"/>
                </a:solidFill>
                <a:effectLst/>
                <a:uLnTx/>
                <a:uFillTx/>
              </a:rPr>
              <a:t>aide technique </a:t>
            </a:r>
            <a:r>
              <a:rPr kumimoji="0" lang="fr-FR" sz="1600" b="0" i="0" u="none" strike="noStrike" kern="1200" cap="none" spc="-20" normalizeH="0" baseline="0" noProof="0">
                <a:ln>
                  <a:noFill/>
                </a:ln>
                <a:solidFill>
                  <a:schemeClr val="bg1"/>
                </a:solidFill>
                <a:effectLst/>
                <a:uLnTx/>
                <a:uFillTx/>
              </a:rPr>
              <a:t>pour pallier une situation de handicap numérique…</a:t>
            </a:r>
          </a:p>
        </p:txBody>
      </p:sp>
      <p:pic>
        <p:nvPicPr>
          <p:cNvPr id="4" name="Image" descr="Personne aveugle qui demande à son chien de l'aider à utiliser son ordinateur">
            <a:extLst>
              <a:ext uri="{FF2B5EF4-FFF2-40B4-BE49-F238E27FC236}">
                <a16:creationId xmlns:a16="http://schemas.microsoft.com/office/drawing/2014/main" id="{737D6564-D626-855D-A7E0-A1ED01EB5C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771550"/>
            <a:ext cx="6930211" cy="3096344"/>
          </a:xfrm>
          <a:prstGeom prst="rect">
            <a:avLst/>
          </a:prstGeom>
          <a:solidFill>
            <a:schemeClr val="bg1"/>
          </a:solidFill>
        </p:spPr>
      </p:pic>
    </p:spTree>
    <p:extLst>
      <p:ext uri="{BB962C8B-B14F-4D97-AF65-F5344CB8AC3E}">
        <p14:creationId xmlns:p14="http://schemas.microsoft.com/office/powerpoint/2010/main" val="417763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D120E647-BB38-A0A9-0FD5-79ECCB68E1CA}"/>
              </a:ext>
            </a:extLst>
          </p:cNvPr>
          <p:cNvSpPr>
            <a:spLocks noGrp="1"/>
          </p:cNvSpPr>
          <p:nvPr>
            <p:ph type="title"/>
          </p:nvPr>
        </p:nvSpPr>
        <p:spPr/>
        <p:txBody>
          <a:bodyPr/>
          <a:lstStyle/>
          <a:p>
            <a:r>
              <a:rPr kumimoji="0" lang="fr-FR" b="1" i="0" u="none" strike="noStrike" kern="1200" cap="none" spc="-20" normalizeH="0" baseline="0" noProof="0">
                <a:ln>
                  <a:noFill/>
                </a:ln>
                <a:solidFill>
                  <a:srgbClr val="F16E00"/>
                </a:solidFill>
                <a:effectLst/>
                <a:uLnTx/>
                <a:uFillTx/>
              </a:rPr>
              <a:t>Exemples d’aides techniques</a:t>
            </a:r>
            <a:br>
              <a:rPr kumimoji="0" lang="fr-FR" b="1" i="0" u="none" strike="noStrike" kern="1200" cap="none" spc="-20" normalizeH="0" baseline="0" noProof="0">
                <a:ln>
                  <a:noFill/>
                </a:ln>
                <a:solidFill>
                  <a:srgbClr val="F16E00"/>
                </a:solidFill>
                <a:effectLst/>
                <a:uLnTx/>
                <a:uFillTx/>
              </a:rPr>
            </a:br>
            <a:r>
              <a:rPr kumimoji="0" lang="fr-FR" b="1" i="0" u="none" strike="noStrike" kern="1200" cap="none" spc="-20" normalizeH="0" baseline="0" noProof="0">
                <a:ln>
                  <a:noFill/>
                </a:ln>
                <a:solidFill>
                  <a:schemeClr val="bg1"/>
                </a:solidFill>
                <a:effectLst/>
                <a:uLnTx/>
                <a:uFillTx/>
              </a:rPr>
              <a:t>Utilisateur déficient visuel</a:t>
            </a:r>
            <a:endParaRPr lang="fr-FR"/>
          </a:p>
        </p:txBody>
      </p:sp>
      <p:grpSp>
        <p:nvGrpSpPr>
          <p:cNvPr id="3" name="Plage braille" descr="Une plage braille pour lire avec les doigts le contenu affiché à l'écran.">
            <a:extLst>
              <a:ext uri="{FF2B5EF4-FFF2-40B4-BE49-F238E27FC236}">
                <a16:creationId xmlns:a16="http://schemas.microsoft.com/office/drawing/2014/main" id="{AF0597DE-300B-22C8-6981-816892E0A597}"/>
              </a:ext>
              <a:ext uri="{C183D7F6-B498-43B3-948B-1728B52AA6E4}">
                <adec:decorative xmlns:adec="http://schemas.microsoft.com/office/drawing/2017/decorative" val="0"/>
              </a:ext>
            </a:extLst>
          </p:cNvPr>
          <p:cNvGrpSpPr/>
          <p:nvPr/>
        </p:nvGrpSpPr>
        <p:grpSpPr>
          <a:xfrm>
            <a:off x="3768105" y="794130"/>
            <a:ext cx="4896734" cy="1456824"/>
            <a:chOff x="3768105" y="843558"/>
            <a:chExt cx="4896734" cy="1456824"/>
          </a:xfrm>
        </p:grpSpPr>
        <p:sp>
          <p:nvSpPr>
            <p:cNvPr id="4" name="Texte - Plage braille">
              <a:extLst>
                <a:ext uri="{FF2B5EF4-FFF2-40B4-BE49-F238E27FC236}">
                  <a16:creationId xmlns:a16="http://schemas.microsoft.com/office/drawing/2014/main" id="{C1E7813D-CAD8-2789-3380-9F25446E07C2}"/>
                </a:ext>
              </a:extLst>
            </p:cNvPr>
            <p:cNvSpPr txBox="1">
              <a:spLocks/>
            </p:cNvSpPr>
            <p:nvPr/>
          </p:nvSpPr>
          <p:spPr>
            <a:xfrm>
              <a:off x="3768105" y="1059582"/>
              <a:ext cx="2448272" cy="992502"/>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400"/>
                </a:spcBef>
                <a:spcAft>
                  <a:spcPts val="1200"/>
                </a:spcAft>
                <a:buClr>
                  <a:srgbClr val="FFFFFF"/>
                </a:buClr>
                <a:buSzPct val="25000"/>
                <a:buFont typeface="Calibri" pitchFamily="34" charset="0"/>
                <a:buNone/>
                <a:tabLst/>
                <a:defRPr/>
              </a:pPr>
              <a:r>
                <a:rPr kumimoji="0" lang="fr-FR" sz="1600" b="0"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rPr>
                <a:t>Une</a:t>
              </a:r>
              <a:r>
                <a:rPr kumimoji="0" lang="fr-FR" sz="1600" b="0" i="0" u="none" strike="noStrike" kern="1200" cap="none" spc="-20" normalizeH="0" baseline="0" noProof="0">
                  <a:ln>
                    <a:noFill/>
                  </a:ln>
                  <a:solidFill>
                    <a:srgbClr val="000000"/>
                  </a:solidFill>
                  <a:effectLst/>
                  <a:uLnTx/>
                  <a:uFillTx/>
                  <a:latin typeface="Verdana" panose="020B0604030504040204" pitchFamily="34" charset="0"/>
                  <a:ea typeface="Verdana" panose="020B0604030504040204" pitchFamily="34" charset="0"/>
                </a:rPr>
                <a:t> </a:t>
              </a:r>
              <a:r>
                <a:rPr kumimoji="0" lang="fr-FR" sz="1600" b="1" i="0" u="none" strike="noStrike" kern="1200" cap="none" spc="-20" normalizeH="0" baseline="0" noProof="0">
                  <a:ln>
                    <a:noFill/>
                  </a:ln>
                  <a:solidFill>
                    <a:srgbClr val="F16E00"/>
                  </a:solidFill>
                  <a:effectLst/>
                  <a:uLnTx/>
                  <a:uFillTx/>
                  <a:latin typeface="Verdana" panose="020B0604030504040204" pitchFamily="34" charset="0"/>
                  <a:ea typeface="Verdana" panose="020B0604030504040204" pitchFamily="34" charset="0"/>
                </a:rPr>
                <a:t>plage braille </a:t>
              </a:r>
              <a:r>
                <a:rPr kumimoji="0" lang="fr-FR" sz="1600" b="0"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rPr>
                <a:t>pour lire avec les doigts le contenu affiché à l’écran.</a:t>
              </a:r>
            </a:p>
          </p:txBody>
        </p:sp>
        <p:pic>
          <p:nvPicPr>
            <p:cNvPr id="5" name="Image - Plage braille" title="Plage Braille">
              <a:extLst>
                <a:ext uri="{FF2B5EF4-FFF2-40B4-BE49-F238E27FC236}">
                  <a16:creationId xmlns:a16="http://schemas.microsoft.com/office/drawing/2014/main" id="{4C806803-F928-43BD-FB37-FC7C6AA76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843558"/>
              <a:ext cx="2724687" cy="1456824"/>
            </a:xfrm>
            <a:prstGeom prst="rect">
              <a:avLst/>
            </a:prstGeom>
            <a:ln>
              <a:solidFill>
                <a:schemeClr val="bg1"/>
              </a:solidFill>
            </a:ln>
          </p:spPr>
        </p:pic>
      </p:grpSp>
      <p:grpSp>
        <p:nvGrpSpPr>
          <p:cNvPr id="6" name="Synthèse vocale" descr="Une synthèse vocale (ou lecteur d’écran) pour écouter le contenu affiché à l’écran.">
            <a:extLst>
              <a:ext uri="{FF2B5EF4-FFF2-40B4-BE49-F238E27FC236}">
                <a16:creationId xmlns:a16="http://schemas.microsoft.com/office/drawing/2014/main" id="{D98E911E-BE09-54FF-714E-564226610A7E}"/>
              </a:ext>
            </a:extLst>
          </p:cNvPr>
          <p:cNvGrpSpPr/>
          <p:nvPr/>
        </p:nvGrpSpPr>
        <p:grpSpPr>
          <a:xfrm>
            <a:off x="370234" y="1339807"/>
            <a:ext cx="5075993" cy="2816119"/>
            <a:chOff x="971600" y="1339807"/>
            <a:chExt cx="5075993" cy="2816119"/>
          </a:xfrm>
        </p:grpSpPr>
        <p:pic>
          <p:nvPicPr>
            <p:cNvPr id="7" name="Image - Synthèses vocales" title="Synthèse d'écran PC (Jaws et NVDA) et Mobile (Voice Over et Talkback)">
              <a:extLst>
                <a:ext uri="{FF2B5EF4-FFF2-40B4-BE49-F238E27FC236}">
                  <a16:creationId xmlns:a16="http://schemas.microsoft.com/office/drawing/2014/main" id="{E90BD4BB-BB7C-4B64-DCD7-7C8C7AE8E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339807"/>
              <a:ext cx="2407721" cy="2816119"/>
            </a:xfrm>
            <a:prstGeom prst="rect">
              <a:avLst/>
            </a:prstGeom>
            <a:solidFill>
              <a:schemeClr val="bg1"/>
            </a:solidFill>
          </p:spPr>
        </p:pic>
        <p:sp>
          <p:nvSpPr>
            <p:cNvPr id="8" name="Texte - Synthèse vocale">
              <a:extLst>
                <a:ext uri="{FF2B5EF4-FFF2-40B4-BE49-F238E27FC236}">
                  <a16:creationId xmlns:a16="http://schemas.microsoft.com/office/drawing/2014/main" id="{DDCD5A4B-58E2-66CA-E477-E2D4703C57BB}"/>
                </a:ext>
              </a:extLst>
            </p:cNvPr>
            <p:cNvSpPr txBox="1">
              <a:spLocks/>
            </p:cNvSpPr>
            <p:nvPr/>
          </p:nvSpPr>
          <p:spPr>
            <a:xfrm>
              <a:off x="3599321" y="2232564"/>
              <a:ext cx="2448272" cy="1164239"/>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400"/>
                </a:spcBef>
                <a:spcAft>
                  <a:spcPts val="1200"/>
                </a:spcAft>
                <a:buClr>
                  <a:srgbClr val="FFFFFF"/>
                </a:buClr>
                <a:buSzPct val="25000"/>
                <a:buFont typeface="Calibri" pitchFamily="34" charset="0"/>
                <a:buNone/>
                <a:tabLst/>
                <a:defRPr/>
              </a:pPr>
              <a:r>
                <a:rPr kumimoji="0" lang="fr-FR" sz="1600" b="0"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rPr>
                <a:t>Une</a:t>
              </a:r>
              <a:r>
                <a:rPr kumimoji="0" lang="fr-FR" sz="1600" b="0" i="0" u="none" strike="noStrike" kern="1200" cap="none" spc="-20" normalizeH="0" baseline="0" noProof="0">
                  <a:ln>
                    <a:noFill/>
                  </a:ln>
                  <a:solidFill>
                    <a:srgbClr val="000000"/>
                  </a:solidFill>
                  <a:effectLst/>
                  <a:uLnTx/>
                  <a:uFillTx/>
                  <a:latin typeface="Verdana" panose="020B0604030504040204" pitchFamily="34" charset="0"/>
                  <a:ea typeface="Verdana" panose="020B0604030504040204" pitchFamily="34" charset="0"/>
                </a:rPr>
                <a:t> </a:t>
              </a:r>
              <a:r>
                <a:rPr kumimoji="0" lang="fr-FR" sz="1600" b="1" i="0" u="none" strike="noStrike" kern="1200" cap="none" spc="-20" normalizeH="0" baseline="0" noProof="0">
                  <a:ln>
                    <a:noFill/>
                  </a:ln>
                  <a:solidFill>
                    <a:srgbClr val="F16E00"/>
                  </a:solidFill>
                  <a:effectLst/>
                  <a:uLnTx/>
                  <a:uFillTx/>
                  <a:latin typeface="Verdana" panose="020B0604030504040204" pitchFamily="34" charset="0"/>
                  <a:ea typeface="Verdana" panose="020B0604030504040204" pitchFamily="34" charset="0"/>
                </a:rPr>
                <a:t>synthèse vocale </a:t>
              </a:r>
              <a:r>
                <a:rPr kumimoji="0" lang="fr-FR" sz="1600" b="0"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rPr>
                <a:t>(ou lecteur d’écran) pour écouter le contenu affiché à l’écran.</a:t>
              </a:r>
            </a:p>
          </p:txBody>
        </p:sp>
      </p:grpSp>
      <p:grpSp>
        <p:nvGrpSpPr>
          <p:cNvPr id="9" name="Loupe écran" descr="Une loupe écran pour agrandir l’information affichée et ajuster les couleurs.">
            <a:extLst>
              <a:ext uri="{FF2B5EF4-FFF2-40B4-BE49-F238E27FC236}">
                <a16:creationId xmlns:a16="http://schemas.microsoft.com/office/drawing/2014/main" id="{AEBEE978-B00B-286C-00E6-B77CA936DE54}"/>
              </a:ext>
            </a:extLst>
          </p:cNvPr>
          <p:cNvGrpSpPr/>
          <p:nvPr/>
        </p:nvGrpSpPr>
        <p:grpSpPr>
          <a:xfrm>
            <a:off x="3646946" y="3285726"/>
            <a:ext cx="5017893" cy="1359821"/>
            <a:chOff x="3646946" y="3219822"/>
            <a:chExt cx="5017893" cy="1359821"/>
          </a:xfrm>
        </p:grpSpPr>
        <p:pic>
          <p:nvPicPr>
            <p:cNvPr id="10" name="Image - Loupe écran" title="Loupe écran PC et téléphone">
              <a:extLst>
                <a:ext uri="{FF2B5EF4-FFF2-40B4-BE49-F238E27FC236}">
                  <a16:creationId xmlns:a16="http://schemas.microsoft.com/office/drawing/2014/main" id="{E187C22F-5BB3-A00E-CB9D-982A24FE81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343" y="3219822"/>
              <a:ext cx="2712496" cy="1164240"/>
            </a:xfrm>
            <a:prstGeom prst="rect">
              <a:avLst/>
            </a:prstGeom>
            <a:ln>
              <a:solidFill>
                <a:schemeClr val="bg1"/>
              </a:solidFill>
            </a:ln>
          </p:spPr>
        </p:pic>
        <p:sp>
          <p:nvSpPr>
            <p:cNvPr id="11" name="Texte - Loupe écran">
              <a:extLst>
                <a:ext uri="{FF2B5EF4-FFF2-40B4-BE49-F238E27FC236}">
                  <a16:creationId xmlns:a16="http://schemas.microsoft.com/office/drawing/2014/main" id="{5DE13D8D-7A04-4CD2-4BFF-2C486EC1E1B0}"/>
                </a:ext>
              </a:extLst>
            </p:cNvPr>
            <p:cNvSpPr txBox="1">
              <a:spLocks/>
            </p:cNvSpPr>
            <p:nvPr/>
          </p:nvSpPr>
          <p:spPr>
            <a:xfrm>
              <a:off x="3646946" y="3415403"/>
              <a:ext cx="2448272" cy="1164240"/>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400"/>
                </a:spcBef>
                <a:spcAft>
                  <a:spcPts val="1200"/>
                </a:spcAft>
                <a:buClr>
                  <a:srgbClr val="FFFFFF"/>
                </a:buClr>
                <a:buSzPct val="25000"/>
                <a:buFont typeface="Calibri" pitchFamily="34" charset="0"/>
                <a:buNone/>
                <a:tabLst/>
                <a:defRPr/>
              </a:pPr>
              <a:r>
                <a:rPr kumimoji="0" lang="fr-FR" sz="1600" b="0"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rPr>
                <a:t>Une</a:t>
              </a:r>
              <a:r>
                <a:rPr kumimoji="0" lang="fr-FR" sz="1600" b="0" i="0" u="none" strike="noStrike" kern="1200" cap="none" spc="-20" normalizeH="0" baseline="0" noProof="0">
                  <a:ln>
                    <a:noFill/>
                  </a:ln>
                  <a:solidFill>
                    <a:srgbClr val="000000"/>
                  </a:solidFill>
                  <a:effectLst/>
                  <a:uLnTx/>
                  <a:uFillTx/>
                  <a:latin typeface="Verdana" panose="020B0604030504040204" pitchFamily="34" charset="0"/>
                  <a:ea typeface="Verdana" panose="020B0604030504040204" pitchFamily="34" charset="0"/>
                </a:rPr>
                <a:t> </a:t>
              </a:r>
              <a:r>
                <a:rPr kumimoji="0" lang="fr-FR" sz="1600" b="1" i="0" u="none" strike="noStrike" kern="1200" cap="none" spc="-20" normalizeH="0" baseline="0" noProof="0">
                  <a:ln>
                    <a:noFill/>
                  </a:ln>
                  <a:solidFill>
                    <a:srgbClr val="F16E00"/>
                  </a:solidFill>
                  <a:effectLst/>
                  <a:uLnTx/>
                  <a:uFillTx/>
                  <a:latin typeface="Verdana" panose="020B0604030504040204" pitchFamily="34" charset="0"/>
                  <a:ea typeface="Verdana" panose="020B0604030504040204" pitchFamily="34" charset="0"/>
                </a:rPr>
                <a:t>loupe écran </a:t>
              </a:r>
              <a:r>
                <a:rPr kumimoji="0" lang="fr-FR" sz="1600" b="0"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rPr>
                <a:t>pour agrandir l’information affichée et ajuster les couleurs.</a:t>
              </a:r>
            </a:p>
          </p:txBody>
        </p:sp>
      </p:grpSp>
    </p:spTree>
    <p:extLst>
      <p:ext uri="{BB962C8B-B14F-4D97-AF65-F5344CB8AC3E}">
        <p14:creationId xmlns:p14="http://schemas.microsoft.com/office/powerpoint/2010/main" val="3976760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E6B07F8C-B0D1-9FB5-2357-36A69741B4F8}"/>
              </a:ext>
            </a:extLst>
          </p:cNvPr>
          <p:cNvSpPr>
            <a:spLocks noGrp="1"/>
          </p:cNvSpPr>
          <p:nvPr>
            <p:ph type="title"/>
          </p:nvPr>
        </p:nvSpPr>
        <p:spPr/>
        <p:txBody>
          <a:bodyPr/>
          <a:lstStyle/>
          <a:p>
            <a:r>
              <a:rPr kumimoji="0" lang="fr-FR" b="1" i="0" u="none" strike="noStrike" kern="1200" cap="none" spc="-20" normalizeH="0" baseline="0" noProof="0">
                <a:ln>
                  <a:noFill/>
                </a:ln>
                <a:solidFill>
                  <a:srgbClr val="F16E00"/>
                </a:solidFill>
                <a:effectLst/>
                <a:uLnTx/>
                <a:uFillTx/>
              </a:rPr>
              <a:t>Exemples d’aides techniques</a:t>
            </a:r>
            <a:br>
              <a:rPr kumimoji="0" lang="fr-FR" b="1" i="0" u="none" strike="noStrike" kern="1200" cap="none" spc="-20" normalizeH="0" baseline="0" noProof="0">
                <a:ln>
                  <a:noFill/>
                </a:ln>
                <a:solidFill>
                  <a:srgbClr val="F16E00"/>
                </a:solidFill>
                <a:effectLst/>
                <a:uLnTx/>
                <a:uFillTx/>
              </a:rPr>
            </a:br>
            <a:r>
              <a:rPr kumimoji="0" lang="fr-FR" b="1" i="0" u="none" strike="noStrike" kern="1200" cap="none" spc="-20" normalizeH="0" baseline="0" noProof="0">
                <a:ln>
                  <a:noFill/>
                </a:ln>
                <a:solidFill>
                  <a:schemeClr val="bg1"/>
                </a:solidFill>
                <a:effectLst/>
                <a:uLnTx/>
                <a:uFillTx/>
              </a:rPr>
              <a:t>Utilisateur déficient auditif</a:t>
            </a:r>
            <a:endParaRPr lang="fr-FR"/>
          </a:p>
        </p:txBody>
      </p:sp>
      <p:sp>
        <p:nvSpPr>
          <p:cNvPr id="2" name="Texte">
            <a:extLst>
              <a:ext uri="{FF2B5EF4-FFF2-40B4-BE49-F238E27FC236}">
                <a16:creationId xmlns:a16="http://schemas.microsoft.com/office/drawing/2014/main" id="{E81BB1B2-80BF-08A7-7912-A5B92610AF4E}"/>
              </a:ext>
            </a:extLst>
          </p:cNvPr>
          <p:cNvSpPr>
            <a:spLocks noGrp="1"/>
          </p:cNvSpPr>
          <p:nvPr>
            <p:ph sz="half" idx="1"/>
          </p:nvPr>
        </p:nvSpPr>
        <p:spPr/>
        <p:txBody>
          <a:bodyPr/>
          <a:lstStyle/>
          <a:p>
            <a:pPr lvl="2">
              <a:spcAft>
                <a:spcPts val="4800"/>
              </a:spcAft>
            </a:pP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Les</a:t>
            </a:r>
            <a:r>
              <a:rPr lang="fr-FR" altLang="fr-FR" b="0" dirty="0">
                <a:solidFill>
                  <a:srgbClr val="F16E00"/>
                </a:solidFill>
                <a:latin typeface="Verdana" panose="020B0604030504040204" pitchFamily="34" charset="0"/>
                <a:ea typeface="Verdana" panose="020B0604030504040204" pitchFamily="34" charset="0"/>
                <a:cs typeface="Times New Roman" pitchFamily="18" charset="0"/>
              </a:rPr>
              <a:t> </a:t>
            </a:r>
            <a:r>
              <a:rPr lang="fr-FR" altLang="fr-FR" dirty="0">
                <a:solidFill>
                  <a:srgbClr val="F16E00"/>
                </a:solidFill>
                <a:latin typeface="Verdana" panose="020B0604030504040204" pitchFamily="34" charset="0"/>
                <a:ea typeface="Verdana" panose="020B0604030504040204" pitchFamily="34" charset="0"/>
                <a:cs typeface="Times New Roman" pitchFamily="18" charset="0"/>
              </a:rPr>
              <a:t>alertes visuelles </a:t>
            </a: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ou les </a:t>
            </a:r>
            <a:r>
              <a:rPr lang="fr-FR" altLang="fr-FR" dirty="0">
                <a:solidFill>
                  <a:srgbClr val="F16E00"/>
                </a:solidFill>
                <a:latin typeface="Verdana" panose="020B0604030504040204" pitchFamily="34" charset="0"/>
                <a:ea typeface="Verdana" panose="020B0604030504040204" pitchFamily="34" charset="0"/>
                <a:cs typeface="Times New Roman" pitchFamily="18" charset="0"/>
              </a:rPr>
              <a:t>retours</a:t>
            </a:r>
            <a:r>
              <a:rPr lang="fr-FR" altLang="fr-FR" dirty="0">
                <a:solidFill>
                  <a:schemeClr val="tx1"/>
                </a:solidFill>
                <a:latin typeface="Verdana" panose="020B0604030504040204" pitchFamily="34" charset="0"/>
                <a:ea typeface="Verdana" panose="020B0604030504040204" pitchFamily="34" charset="0"/>
                <a:cs typeface="Times New Roman" pitchFamily="18" charset="0"/>
              </a:rPr>
              <a:t> </a:t>
            </a:r>
            <a:r>
              <a:rPr lang="fr-FR" altLang="fr-FR" dirty="0">
                <a:solidFill>
                  <a:srgbClr val="F16E00"/>
                </a:solidFill>
                <a:latin typeface="Verdana" panose="020B0604030504040204" pitchFamily="34" charset="0"/>
                <a:ea typeface="Verdana" panose="020B0604030504040204" pitchFamily="34" charset="0"/>
                <a:cs typeface="Times New Roman" pitchFamily="18" charset="0"/>
              </a:rPr>
              <a:t>tactiles</a:t>
            </a:r>
            <a:r>
              <a:rPr lang="fr-FR" altLang="fr-FR" b="0" dirty="0">
                <a:solidFill>
                  <a:srgbClr val="F16E00"/>
                </a:solidFill>
                <a:latin typeface="Verdana" panose="020B0604030504040204" pitchFamily="34" charset="0"/>
                <a:ea typeface="Verdana" panose="020B0604030504040204" pitchFamily="34" charset="0"/>
                <a:cs typeface="Times New Roman" pitchFamily="18" charset="0"/>
              </a:rPr>
              <a:t> </a:t>
            </a: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sur mobile</a:t>
            </a:r>
          </a:p>
          <a:p>
            <a:pPr lvl="2">
              <a:spcAft>
                <a:spcPts val="4800"/>
              </a:spcAft>
            </a:pPr>
            <a:r>
              <a:rPr lang="fr-FR" altLang="fr-FR" sz="1600" b="0" dirty="0">
                <a:solidFill>
                  <a:schemeClr val="bg1"/>
                </a:solidFill>
                <a:latin typeface="Verdana" panose="020B0604030504040204" pitchFamily="34" charset="0"/>
                <a:ea typeface="Verdana" panose="020B0604030504040204" pitchFamily="34" charset="0"/>
                <a:cs typeface="Times New Roman" pitchFamily="18" charset="0"/>
              </a:rPr>
              <a:t>La</a:t>
            </a:r>
            <a:r>
              <a:rPr lang="fr-FR" altLang="fr-FR" sz="1600" b="0"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sz="1600" dirty="0">
                <a:solidFill>
                  <a:srgbClr val="F16E00"/>
                </a:solidFill>
                <a:latin typeface="Verdana" panose="020B0604030504040204" pitchFamily="34" charset="0"/>
                <a:ea typeface="Verdana" panose="020B0604030504040204" pitchFamily="34" charset="0"/>
                <a:cs typeface="Times New Roman" pitchFamily="18" charset="0"/>
              </a:rPr>
              <a:t>retranscription</a:t>
            </a:r>
            <a:r>
              <a:rPr lang="fr-FR" altLang="fr-FR" sz="1600" b="0"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sz="1600" b="0" dirty="0">
                <a:solidFill>
                  <a:schemeClr val="bg1"/>
                </a:solidFill>
                <a:latin typeface="Verdana" panose="020B0604030504040204" pitchFamily="34" charset="0"/>
                <a:ea typeface="Verdana" panose="020B0604030504040204" pitchFamily="34" charset="0"/>
                <a:cs typeface="Times New Roman" pitchFamily="18" charset="0"/>
              </a:rPr>
              <a:t>automatique</a:t>
            </a:r>
            <a:r>
              <a:rPr lang="fr-FR" altLang="fr-FR" sz="1600" b="0"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sz="1600" dirty="0">
                <a:solidFill>
                  <a:srgbClr val="F16E00"/>
                </a:solidFill>
                <a:latin typeface="Verdana" panose="020B0604030504040204" pitchFamily="34" charset="0"/>
                <a:ea typeface="Verdana" panose="020B0604030504040204" pitchFamily="34" charset="0"/>
                <a:cs typeface="Times New Roman" pitchFamily="18" charset="0"/>
              </a:rPr>
              <a:t>des</a:t>
            </a:r>
            <a:r>
              <a:rPr lang="fr-FR" altLang="fr-FR" sz="1600" b="0" dirty="0">
                <a:solidFill>
                  <a:srgbClr val="F16E00"/>
                </a:solidFill>
                <a:latin typeface="Verdana" panose="020B0604030504040204" pitchFamily="34" charset="0"/>
                <a:ea typeface="Verdana" panose="020B0604030504040204" pitchFamily="34" charset="0"/>
                <a:cs typeface="Times New Roman" pitchFamily="18" charset="0"/>
              </a:rPr>
              <a:t> </a:t>
            </a:r>
            <a:r>
              <a:rPr lang="fr-FR" altLang="fr-FR" sz="1600" dirty="0">
                <a:solidFill>
                  <a:srgbClr val="F16E00"/>
                </a:solidFill>
                <a:latin typeface="Verdana" panose="020B0604030504040204" pitchFamily="34" charset="0"/>
                <a:ea typeface="Verdana" panose="020B0604030504040204" pitchFamily="34" charset="0"/>
                <a:cs typeface="Times New Roman" pitchFamily="18" charset="0"/>
              </a:rPr>
              <a:t>paroles</a:t>
            </a:r>
            <a:r>
              <a:rPr lang="fr-FR" altLang="fr-FR" sz="1600" b="0" dirty="0">
                <a:solidFill>
                  <a:srgbClr val="F16E00"/>
                </a:solidFill>
                <a:latin typeface="Verdana" panose="020B0604030504040204" pitchFamily="34" charset="0"/>
                <a:ea typeface="Verdana" panose="020B0604030504040204" pitchFamily="34" charset="0"/>
                <a:cs typeface="Times New Roman" pitchFamily="18" charset="0"/>
              </a:rPr>
              <a:t> </a:t>
            </a:r>
            <a:r>
              <a:rPr lang="fr-FR" altLang="fr-FR" sz="1600" b="0" dirty="0">
                <a:solidFill>
                  <a:schemeClr val="bg1"/>
                </a:solidFill>
                <a:latin typeface="Verdana" panose="020B0604030504040204" pitchFamily="34" charset="0"/>
                <a:ea typeface="Verdana" panose="020B0604030504040204" pitchFamily="34" charset="0"/>
                <a:cs typeface="Times New Roman" pitchFamily="18" charset="0"/>
              </a:rPr>
              <a:t>de l’interlocuteur (application </a:t>
            </a:r>
            <a:r>
              <a:rPr lang="en-GB" altLang="fr-FR" sz="1600" b="0" dirty="0" err="1">
                <a:solidFill>
                  <a:schemeClr val="bg1"/>
                </a:solidFill>
                <a:latin typeface="Verdana" panose="020B0604030504040204" pitchFamily="34" charset="0"/>
                <a:ea typeface="Verdana" panose="020B0604030504040204" pitchFamily="34" charset="0"/>
                <a:cs typeface="Times New Roman" pitchFamily="18" charset="0"/>
              </a:rPr>
              <a:t>RogerVoice</a:t>
            </a:r>
            <a:r>
              <a:rPr lang="fr-FR" altLang="fr-FR" sz="1600" b="0" dirty="0">
                <a:solidFill>
                  <a:schemeClr val="bg1"/>
                </a:solidFill>
                <a:latin typeface="Verdana" panose="020B0604030504040204" pitchFamily="34" charset="0"/>
                <a:ea typeface="Verdana" panose="020B0604030504040204" pitchFamily="34" charset="0"/>
                <a:cs typeface="Times New Roman" pitchFamily="18" charset="0"/>
              </a:rPr>
              <a:t>)</a:t>
            </a:r>
          </a:p>
          <a:p>
            <a:pPr lvl="2">
              <a:spcAft>
                <a:spcPts val="1200"/>
              </a:spcAft>
            </a:pPr>
            <a:r>
              <a:rPr kumimoji="0" lang="fr-FR" altLang="fr-FR" sz="1600" b="0" i="0" u="none" strike="noStrike" kern="1200" cap="none" spc="-20" normalizeH="0" baseline="0" noProof="0" dirty="0">
                <a:ln>
                  <a:noFill/>
                </a:ln>
                <a:solidFill>
                  <a:schemeClr val="bg1"/>
                </a:solidFill>
                <a:effectLst/>
                <a:uLnTx/>
                <a:uFillTx/>
                <a:latin typeface="Verdana" panose="020B0604030504040204" pitchFamily="34" charset="0"/>
                <a:ea typeface="Verdana" panose="020B0604030504040204" pitchFamily="34" charset="0"/>
                <a:cs typeface="Times New Roman" pitchFamily="18" charset="0"/>
              </a:rPr>
              <a:t>Le</a:t>
            </a:r>
            <a:r>
              <a:rPr kumimoji="0" lang="fr-FR" altLang="fr-FR" sz="1600" b="0" i="0" u="none" strike="noStrike" kern="1200" cap="none" spc="-20" normalizeH="0" baseline="0" noProof="0" dirty="0">
                <a:ln>
                  <a:noFill/>
                </a:ln>
                <a:solidFill>
                  <a:srgbClr val="F16E00"/>
                </a:solidFill>
                <a:effectLst/>
                <a:uLnTx/>
                <a:uFillTx/>
                <a:latin typeface="Verdana" panose="020B0604030504040204" pitchFamily="34" charset="0"/>
                <a:ea typeface="Verdana" panose="020B0604030504040204" pitchFamily="34" charset="0"/>
                <a:cs typeface="Times New Roman" pitchFamily="18" charset="0"/>
              </a:rPr>
              <a:t> </a:t>
            </a:r>
            <a:r>
              <a:rPr kumimoji="0" lang="fr-FR" altLang="fr-FR" sz="1600" i="0" u="none" strike="noStrike" kern="1200" cap="none" spc="-20" normalizeH="0" baseline="0" noProof="0" dirty="0">
                <a:ln>
                  <a:noFill/>
                </a:ln>
                <a:solidFill>
                  <a:srgbClr val="F16E00"/>
                </a:solidFill>
                <a:effectLst/>
                <a:uLnTx/>
                <a:uFillTx/>
                <a:latin typeface="Verdana" panose="020B0604030504040204" pitchFamily="34" charset="0"/>
                <a:ea typeface="Verdana" panose="020B0604030504040204" pitchFamily="34" charset="0"/>
                <a:cs typeface="Times New Roman" pitchFamily="18" charset="0"/>
              </a:rPr>
              <a:t>sous-titrage</a:t>
            </a:r>
            <a:r>
              <a:rPr kumimoji="0" lang="fr-FR" altLang="fr-FR" sz="1600" b="0" i="0" u="none" strike="noStrike" kern="1200" cap="none" spc="-20" normalizeH="0" baseline="0" noProof="0" dirty="0">
                <a:ln>
                  <a:noFill/>
                </a:ln>
                <a:solidFill>
                  <a:srgbClr val="F16E00"/>
                </a:solidFill>
                <a:effectLst/>
                <a:uLnTx/>
                <a:uFillTx/>
                <a:latin typeface="Verdana" panose="020B0604030504040204" pitchFamily="34" charset="0"/>
                <a:ea typeface="Verdana" panose="020B0604030504040204" pitchFamily="34" charset="0"/>
                <a:cs typeface="Times New Roman" pitchFamily="18" charset="0"/>
              </a:rPr>
              <a:t> </a:t>
            </a:r>
            <a:r>
              <a:rPr kumimoji="0" lang="fr-FR" altLang="fr-FR" sz="1600" b="0" i="0" u="none" strike="noStrike" kern="1200" cap="none" spc="-20" normalizeH="0" baseline="0" noProof="0" dirty="0">
                <a:ln>
                  <a:noFill/>
                </a:ln>
                <a:solidFill>
                  <a:schemeClr val="bg1"/>
                </a:solidFill>
                <a:effectLst/>
                <a:uLnTx/>
                <a:uFillTx/>
                <a:latin typeface="Verdana" panose="020B0604030504040204" pitchFamily="34" charset="0"/>
                <a:ea typeface="Verdana" panose="020B0604030504040204" pitchFamily="34" charset="0"/>
                <a:cs typeface="Times New Roman" pitchFamily="18" charset="0"/>
              </a:rPr>
              <a:t>des contenus audiovisuels</a:t>
            </a:r>
          </a:p>
          <a:p>
            <a:pPr lvl="2"/>
            <a:r>
              <a:rPr kumimoji="0" lang="fr-FR" altLang="fr-FR" sz="1600" b="0" i="0" u="none" strike="noStrike" kern="1200" cap="none" spc="-20" normalizeH="0" baseline="0" noProof="0" dirty="0">
                <a:ln>
                  <a:noFill/>
                </a:ln>
                <a:solidFill>
                  <a:schemeClr val="bg1"/>
                </a:solidFill>
                <a:effectLst/>
                <a:uLnTx/>
                <a:uFillTx/>
                <a:latin typeface="Verdana" panose="020B0604030504040204" pitchFamily="34" charset="0"/>
                <a:ea typeface="Verdana" panose="020B0604030504040204" pitchFamily="34" charset="0"/>
                <a:cs typeface="Times New Roman" pitchFamily="18" charset="0"/>
              </a:rPr>
              <a:t>Les</a:t>
            </a:r>
            <a:r>
              <a:rPr kumimoji="0" lang="fr-FR" altLang="fr-FR" sz="1600" b="0" i="0" u="none" strike="noStrike" kern="1200" cap="none" spc="-20" normalizeH="0" baseline="0" noProof="0" dirty="0">
                <a:ln>
                  <a:noFill/>
                </a:ln>
                <a:solidFill>
                  <a:srgbClr val="F16E00"/>
                </a:solidFill>
                <a:effectLst/>
                <a:uLnTx/>
                <a:uFillTx/>
                <a:latin typeface="Verdana" panose="020B0604030504040204" pitchFamily="34" charset="0"/>
                <a:ea typeface="Verdana" panose="020B0604030504040204" pitchFamily="34" charset="0"/>
                <a:cs typeface="Times New Roman" pitchFamily="18" charset="0"/>
              </a:rPr>
              <a:t> </a:t>
            </a:r>
            <a:r>
              <a:rPr kumimoji="0" lang="fr-FR" altLang="fr-FR" sz="1600" i="0" u="none" strike="noStrike" kern="1200" cap="none" spc="-20" normalizeH="0" baseline="0" noProof="0" dirty="0">
                <a:ln>
                  <a:noFill/>
                </a:ln>
                <a:solidFill>
                  <a:srgbClr val="F16E00"/>
                </a:solidFill>
                <a:effectLst/>
                <a:uLnTx/>
                <a:uFillTx/>
                <a:latin typeface="Verdana" panose="020B0604030504040204" pitchFamily="34" charset="0"/>
                <a:ea typeface="Verdana" panose="020B0604030504040204" pitchFamily="34" charset="0"/>
                <a:cs typeface="Times New Roman" pitchFamily="18" charset="0"/>
              </a:rPr>
              <a:t>chatbot</a:t>
            </a:r>
            <a:endParaRPr kumimoji="0" lang="fr-FR" altLang="fr-FR" sz="1600" i="0" u="none" strike="noStrike" kern="1200" cap="none" spc="-20" normalizeH="0" baseline="0" noProof="0" dirty="0">
              <a:ln>
                <a:noFill/>
              </a:ln>
              <a:solidFill>
                <a:srgbClr val="000000"/>
              </a:solidFill>
              <a:effectLst/>
              <a:uLnTx/>
              <a:uFillTx/>
              <a:latin typeface="Verdana" panose="020B0604030504040204" pitchFamily="34" charset="0"/>
              <a:ea typeface="Verdana" panose="020B0604030504040204" pitchFamily="34" charset="0"/>
              <a:cs typeface="Times New Roman" pitchFamily="18" charset="0"/>
            </a:endParaRPr>
          </a:p>
        </p:txBody>
      </p:sp>
      <p:pic>
        <p:nvPicPr>
          <p:cNvPr id="5" name="Image - Paramètres alertes visuelles tél mobile" descr="Menu accessibilité d'un téléphone mobile, rubrique audition">
            <a:extLst>
              <a:ext uri="{FF2B5EF4-FFF2-40B4-BE49-F238E27FC236}">
                <a16:creationId xmlns:a16="http://schemas.microsoft.com/office/drawing/2014/main" id="{49E7C69B-EB15-B4D2-12AB-1328C586EA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644"/>
          <a:stretch/>
        </p:blipFill>
        <p:spPr bwMode="auto">
          <a:xfrm>
            <a:off x="5004048" y="987574"/>
            <a:ext cx="1584685" cy="20160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Image - Retranscription téléphone mobile" descr="Illustration RogerVoice sur un téléphone mobile.">
            <a:extLst>
              <a:ext uri="{FF2B5EF4-FFF2-40B4-BE49-F238E27FC236}">
                <a16:creationId xmlns:a16="http://schemas.microsoft.com/office/drawing/2014/main" id="{E327FCF7-1F34-0AD2-DE0C-5ECD98562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07" r="24372"/>
          <a:stretch/>
        </p:blipFill>
        <p:spPr bwMode="auto">
          <a:xfrm>
            <a:off x="6876256" y="987574"/>
            <a:ext cx="1824171" cy="2016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Image -Sous-titrage vidéo" title="Illustration d'une vidéo Orange sous-titrée">
            <a:extLst>
              <a:ext uri="{FF2B5EF4-FFF2-40B4-BE49-F238E27FC236}">
                <a16:creationId xmlns:a16="http://schemas.microsoft.com/office/drawing/2014/main" id="{69BC504F-D5BD-7617-F6DC-104A4FB67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088" y="3147814"/>
            <a:ext cx="2715178" cy="1595995"/>
          </a:xfrm>
          <a:prstGeom prst="rect">
            <a:avLst/>
          </a:prstGeom>
          <a:ln>
            <a:solidFill>
              <a:schemeClr val="bg1"/>
            </a:solidFill>
          </a:ln>
        </p:spPr>
      </p:pic>
      <p:pic>
        <p:nvPicPr>
          <p:cNvPr id="9" name="Image - Roger Voice">
            <a:extLst>
              <a:ext uri="{FF2B5EF4-FFF2-40B4-BE49-F238E27FC236}">
                <a16:creationId xmlns:a16="http://schemas.microsoft.com/office/drawing/2014/main" id="{A53EACD8-C070-9D82-6FFC-169F92E765C9}"/>
              </a:ext>
              <a:ext uri="{C183D7F6-B498-43B3-948B-1728B52AA6E4}">
                <adec:decorative xmlns:adec="http://schemas.microsoft.com/office/drawing/2017/decorative" val="1"/>
              </a:ext>
            </a:extLst>
          </p:cNvPr>
          <p:cNvPicPr>
            <a:picLocks noChangeAspect="1"/>
          </p:cNvPicPr>
          <p:nvPr/>
        </p:nvPicPr>
        <p:blipFill rotWithShape="1">
          <a:blip r:embed="rId6"/>
          <a:srcRect t="11892" b="4821"/>
          <a:stretch/>
        </p:blipFill>
        <p:spPr>
          <a:xfrm>
            <a:off x="3236927" y="2571750"/>
            <a:ext cx="1529273" cy="644324"/>
          </a:xfrm>
          <a:prstGeom prst="rect">
            <a:avLst/>
          </a:prstGeom>
        </p:spPr>
      </p:pic>
      <p:pic>
        <p:nvPicPr>
          <p:cNvPr id="8" name="Image - Tchat-bot">
            <a:extLst>
              <a:ext uri="{FF2B5EF4-FFF2-40B4-BE49-F238E27FC236}">
                <a16:creationId xmlns:a16="http://schemas.microsoft.com/office/drawing/2014/main" id="{E5C40221-661C-466F-B885-8F4F627F651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907704" y="4236978"/>
            <a:ext cx="659339" cy="655696"/>
          </a:xfrm>
          <a:prstGeom prst="rect">
            <a:avLst/>
          </a:prstGeom>
        </p:spPr>
      </p:pic>
    </p:spTree>
    <p:extLst>
      <p:ext uri="{BB962C8B-B14F-4D97-AF65-F5344CB8AC3E}">
        <p14:creationId xmlns:p14="http://schemas.microsoft.com/office/powerpoint/2010/main" val="3317907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AB8FD314-CBE5-3388-ACA5-9DD50C20627F}"/>
              </a:ext>
            </a:extLst>
          </p:cNvPr>
          <p:cNvSpPr>
            <a:spLocks noGrp="1"/>
          </p:cNvSpPr>
          <p:nvPr>
            <p:ph type="title"/>
          </p:nvPr>
        </p:nvSpPr>
        <p:spPr/>
        <p:txBody>
          <a:bodyPr/>
          <a:lstStyle/>
          <a:p>
            <a:r>
              <a:rPr kumimoji="0" lang="fr-FR" b="1" i="0" u="none" strike="noStrike" kern="1200" cap="none" spc="-20" normalizeH="0" baseline="0" noProof="0">
                <a:ln>
                  <a:noFill/>
                </a:ln>
                <a:solidFill>
                  <a:srgbClr val="F16E00"/>
                </a:solidFill>
                <a:effectLst/>
                <a:uLnTx/>
                <a:uFillTx/>
              </a:rPr>
              <a:t>Exemples d’aides techniques</a:t>
            </a:r>
            <a:br>
              <a:rPr kumimoji="0" lang="fr-FR" b="1" i="0" u="none" strike="noStrike" kern="1200" cap="none" spc="-20" normalizeH="0" baseline="0" noProof="0">
                <a:ln>
                  <a:noFill/>
                </a:ln>
                <a:solidFill>
                  <a:srgbClr val="F16E00"/>
                </a:solidFill>
                <a:effectLst/>
                <a:uLnTx/>
                <a:uFillTx/>
              </a:rPr>
            </a:br>
            <a:r>
              <a:rPr kumimoji="0" lang="fr-FR" b="1" i="0" u="none" strike="noStrike" kern="1200" cap="none" spc="-20" normalizeH="0" baseline="0" noProof="0">
                <a:ln>
                  <a:noFill/>
                </a:ln>
                <a:solidFill>
                  <a:schemeClr val="bg1"/>
                </a:solidFill>
                <a:effectLst/>
                <a:uLnTx/>
                <a:uFillTx/>
              </a:rPr>
              <a:t>Utilisateur déficient moteur</a:t>
            </a:r>
            <a:endParaRPr lang="fr-FR"/>
          </a:p>
        </p:txBody>
      </p:sp>
      <p:sp>
        <p:nvSpPr>
          <p:cNvPr id="2" name="Texte - Sur PC">
            <a:extLst>
              <a:ext uri="{FF2B5EF4-FFF2-40B4-BE49-F238E27FC236}">
                <a16:creationId xmlns:a16="http://schemas.microsoft.com/office/drawing/2014/main" id="{A0A686E9-3279-DD93-6AC8-5C520DDC88AF}"/>
              </a:ext>
            </a:extLst>
          </p:cNvPr>
          <p:cNvSpPr>
            <a:spLocks noGrp="1"/>
          </p:cNvSpPr>
          <p:nvPr>
            <p:ph sz="half" idx="1"/>
          </p:nvPr>
        </p:nvSpPr>
        <p:spPr/>
        <p:txBody>
          <a:bodyPr/>
          <a:lstStyle/>
          <a:p>
            <a:pPr lvl="1" fontAlgn="base">
              <a:spcAft>
                <a:spcPts val="600"/>
              </a:spcAft>
              <a:buClr>
                <a:srgbClr val="FFFFFF"/>
              </a:buClr>
            </a:pPr>
            <a:r>
              <a:rPr lang="fr-FR" dirty="0">
                <a:solidFill>
                  <a:srgbClr val="FF7900"/>
                </a:solidFill>
                <a:latin typeface="Verdana" panose="020B0604030504040204" pitchFamily="34" charset="0"/>
                <a:ea typeface="Verdana" panose="020B0604030504040204" pitchFamily="34" charset="0"/>
              </a:rPr>
              <a:t>Sur PC : </a:t>
            </a:r>
          </a:p>
          <a:p>
            <a:pPr lvl="1" fontAlgn="base">
              <a:spcBef>
                <a:spcPts val="0"/>
              </a:spcBef>
              <a:spcAft>
                <a:spcPct val="0"/>
              </a:spcAft>
              <a:buClr>
                <a:srgbClr val="FFFFFF"/>
              </a:buClr>
            </a:pPr>
            <a:r>
              <a:rPr lang="fr-FR" b="0" dirty="0">
                <a:solidFill>
                  <a:schemeClr val="bg1"/>
                </a:solidFill>
                <a:latin typeface="Verdana" panose="020B0604030504040204" pitchFamily="34" charset="0"/>
                <a:ea typeface="Verdana" panose="020B0604030504040204" pitchFamily="34" charset="0"/>
              </a:rPr>
              <a:t>Clavier une main, guide doigts, </a:t>
            </a:r>
          </a:p>
          <a:p>
            <a:pPr lvl="1" fontAlgn="base">
              <a:spcBef>
                <a:spcPts val="0"/>
              </a:spcBef>
              <a:spcAft>
                <a:spcPct val="0"/>
              </a:spcAft>
              <a:buClr>
                <a:srgbClr val="FFFFFF"/>
              </a:buClr>
            </a:pPr>
            <a:r>
              <a:rPr lang="fr-FR" b="0" dirty="0">
                <a:solidFill>
                  <a:schemeClr val="bg1"/>
                </a:solidFill>
                <a:latin typeface="Verdana" panose="020B0604030504040204" pitchFamily="34" charset="0"/>
                <a:ea typeface="Verdana" panose="020B0604030504040204" pitchFamily="34" charset="0"/>
              </a:rPr>
              <a:t>souris aux pieds ou encore trackball </a:t>
            </a:r>
          </a:p>
        </p:txBody>
      </p:sp>
      <p:pic>
        <p:nvPicPr>
          <p:cNvPr id="7" name="Image - Clavier une main" descr="Photo clavier une main">
            <a:extLst>
              <a:ext uri="{FF2B5EF4-FFF2-40B4-BE49-F238E27FC236}">
                <a16:creationId xmlns:a16="http://schemas.microsoft.com/office/drawing/2014/main" id="{5FA92A26-1167-84AA-F253-71AB03F32C11}"/>
              </a:ext>
            </a:extLst>
          </p:cNvPr>
          <p:cNvPicPr>
            <a:picLocks noChangeAspect="1"/>
          </p:cNvPicPr>
          <p:nvPr/>
        </p:nvPicPr>
        <p:blipFill rotWithShape="1">
          <a:blip r:embed="rId3">
            <a:extLst>
              <a:ext uri="{28A0092B-C50C-407E-A947-70E740481C1C}">
                <a14:useLocalDpi xmlns:a14="http://schemas.microsoft.com/office/drawing/2010/main" val="0"/>
              </a:ext>
            </a:extLst>
          </a:blip>
          <a:srcRect b="46707"/>
          <a:stretch/>
        </p:blipFill>
        <p:spPr>
          <a:xfrm>
            <a:off x="323528" y="2139702"/>
            <a:ext cx="2014371" cy="1362174"/>
          </a:xfrm>
          <a:prstGeom prst="rect">
            <a:avLst/>
          </a:prstGeom>
          <a:ln>
            <a:solidFill>
              <a:schemeClr val="bg1"/>
            </a:solidFill>
          </a:ln>
        </p:spPr>
      </p:pic>
      <p:pic>
        <p:nvPicPr>
          <p:cNvPr id="8" name="Image - Clavier guide doigts" descr="Photo clavier guide doigts">
            <a:extLst>
              <a:ext uri="{FF2B5EF4-FFF2-40B4-BE49-F238E27FC236}">
                <a16:creationId xmlns:a16="http://schemas.microsoft.com/office/drawing/2014/main" id="{FEA73CD0-F117-3F69-76FA-3D4D0FC68857}"/>
              </a:ext>
            </a:extLst>
          </p:cNvPr>
          <p:cNvPicPr>
            <a:picLocks noChangeAspect="1"/>
          </p:cNvPicPr>
          <p:nvPr/>
        </p:nvPicPr>
        <p:blipFill rotWithShape="1">
          <a:blip r:embed="rId3">
            <a:extLst>
              <a:ext uri="{28A0092B-C50C-407E-A947-70E740481C1C}">
                <a14:useLocalDpi xmlns:a14="http://schemas.microsoft.com/office/drawing/2010/main" val="0"/>
              </a:ext>
            </a:extLst>
          </a:blip>
          <a:srcRect t="55048"/>
          <a:stretch/>
        </p:blipFill>
        <p:spPr>
          <a:xfrm>
            <a:off x="330892" y="3546744"/>
            <a:ext cx="2014371" cy="1148958"/>
          </a:xfrm>
          <a:prstGeom prst="rect">
            <a:avLst/>
          </a:prstGeom>
          <a:ln>
            <a:solidFill>
              <a:schemeClr val="bg1"/>
            </a:solidFill>
          </a:ln>
        </p:spPr>
      </p:pic>
      <p:pic>
        <p:nvPicPr>
          <p:cNvPr id="9" name="Image - Souris au pieds" descr="Photo de souris adaptée aux pieds (foot mouse)">
            <a:extLst>
              <a:ext uri="{FF2B5EF4-FFF2-40B4-BE49-F238E27FC236}">
                <a16:creationId xmlns:a16="http://schemas.microsoft.com/office/drawing/2014/main" id="{C2C08DA1-45C1-E78D-49CD-E775790F80A7}"/>
              </a:ext>
            </a:extLst>
          </p:cNvPr>
          <p:cNvPicPr>
            <a:picLocks noChangeAspect="1"/>
          </p:cNvPicPr>
          <p:nvPr/>
        </p:nvPicPr>
        <p:blipFill rotWithShape="1">
          <a:blip r:embed="rId4">
            <a:extLst>
              <a:ext uri="{28A0092B-C50C-407E-A947-70E740481C1C}">
                <a14:useLocalDpi xmlns:a14="http://schemas.microsoft.com/office/drawing/2010/main" val="0"/>
              </a:ext>
            </a:extLst>
          </a:blip>
          <a:srcRect b="46707"/>
          <a:stretch/>
        </p:blipFill>
        <p:spPr>
          <a:xfrm>
            <a:off x="2491132" y="2139702"/>
            <a:ext cx="2009586" cy="1362174"/>
          </a:xfrm>
          <a:prstGeom prst="rect">
            <a:avLst/>
          </a:prstGeom>
          <a:ln>
            <a:solidFill>
              <a:schemeClr val="bg1"/>
            </a:solidFill>
          </a:ln>
        </p:spPr>
      </p:pic>
      <p:pic>
        <p:nvPicPr>
          <p:cNvPr id="10" name="Image - Trackball" descr="Photo de souris adaptée (trackball)">
            <a:extLst>
              <a:ext uri="{FF2B5EF4-FFF2-40B4-BE49-F238E27FC236}">
                <a16:creationId xmlns:a16="http://schemas.microsoft.com/office/drawing/2014/main" id="{74A734B8-38AD-B01C-3433-334E0FE2BB29}"/>
              </a:ext>
            </a:extLst>
          </p:cNvPr>
          <p:cNvPicPr>
            <a:picLocks noChangeAspect="1"/>
          </p:cNvPicPr>
          <p:nvPr/>
        </p:nvPicPr>
        <p:blipFill rotWithShape="1">
          <a:blip r:embed="rId4">
            <a:extLst>
              <a:ext uri="{28A0092B-C50C-407E-A947-70E740481C1C}">
                <a14:useLocalDpi xmlns:a14="http://schemas.microsoft.com/office/drawing/2010/main" val="0"/>
              </a:ext>
            </a:extLst>
          </a:blip>
          <a:srcRect t="55048"/>
          <a:stretch/>
        </p:blipFill>
        <p:spPr>
          <a:xfrm>
            <a:off x="2491132" y="3553636"/>
            <a:ext cx="2009586" cy="1148958"/>
          </a:xfrm>
          <a:prstGeom prst="rect">
            <a:avLst/>
          </a:prstGeom>
          <a:ln>
            <a:solidFill>
              <a:schemeClr val="bg1"/>
            </a:solidFill>
          </a:ln>
        </p:spPr>
      </p:pic>
      <p:sp>
        <p:nvSpPr>
          <p:cNvPr id="3" name="Texte - Sur mobile">
            <a:extLst>
              <a:ext uri="{FF2B5EF4-FFF2-40B4-BE49-F238E27FC236}">
                <a16:creationId xmlns:a16="http://schemas.microsoft.com/office/drawing/2014/main" id="{6878734F-A3BB-8C12-B70A-2304614E769A}"/>
              </a:ext>
            </a:extLst>
          </p:cNvPr>
          <p:cNvSpPr>
            <a:spLocks noGrp="1"/>
          </p:cNvSpPr>
          <p:nvPr>
            <p:ph sz="half" idx="2"/>
          </p:nvPr>
        </p:nvSpPr>
        <p:spPr/>
        <p:txBody>
          <a:bodyPr/>
          <a:lstStyle/>
          <a:p>
            <a:pPr lvl="1"/>
            <a:r>
              <a:rPr lang="fr-FR">
                <a:solidFill>
                  <a:srgbClr val="FF7900"/>
                </a:solidFill>
                <a:latin typeface="Verdana" panose="020B0604030504040204" pitchFamily="34" charset="0"/>
                <a:ea typeface="Verdana" panose="020B0604030504040204" pitchFamily="34" charset="0"/>
              </a:rPr>
              <a:t>Sur mobile : </a:t>
            </a:r>
          </a:p>
          <a:p>
            <a:pPr lvl="1"/>
            <a:r>
              <a:rPr lang="fr-FR" altLang="fr-FR" b="0">
                <a:solidFill>
                  <a:schemeClr val="bg1"/>
                </a:solidFill>
                <a:latin typeface="Verdana" panose="020B0604030504040204" pitchFamily="34" charset="0"/>
                <a:ea typeface="Verdana" panose="020B0604030504040204" pitchFamily="34" charset="0"/>
                <a:cs typeface="Times New Roman" pitchFamily="18" charset="0"/>
              </a:rPr>
              <a:t>Personnalisation des commandes gestuelles ou contrôle de la sélection</a:t>
            </a:r>
          </a:p>
          <a:p>
            <a:r>
              <a:rPr lang="fr-FR"/>
              <a:t>	</a:t>
            </a:r>
          </a:p>
        </p:txBody>
      </p:sp>
      <p:pic>
        <p:nvPicPr>
          <p:cNvPr id="11" name="Image - Commandes gestuelles" descr="Ecran mobile de personnalisation des gestes.">
            <a:extLst>
              <a:ext uri="{FF2B5EF4-FFF2-40B4-BE49-F238E27FC236}">
                <a16:creationId xmlns:a16="http://schemas.microsoft.com/office/drawing/2014/main" id="{D027BF2C-D867-69DE-4A6D-524B137EF669}"/>
              </a:ext>
            </a:extLst>
          </p:cNvPr>
          <p:cNvPicPr>
            <a:picLocks noChangeAspect="1"/>
          </p:cNvPicPr>
          <p:nvPr/>
        </p:nvPicPr>
        <p:blipFill rotWithShape="1">
          <a:blip r:embed="rId5">
            <a:extLst>
              <a:ext uri="{28A0092B-C50C-407E-A947-70E740481C1C}">
                <a14:useLocalDpi xmlns:a14="http://schemas.microsoft.com/office/drawing/2010/main" val="0"/>
              </a:ext>
            </a:extLst>
          </a:blip>
          <a:srcRect r="49543"/>
          <a:stretch/>
        </p:blipFill>
        <p:spPr>
          <a:xfrm>
            <a:off x="4921129" y="2142405"/>
            <a:ext cx="1757358" cy="2556000"/>
          </a:xfrm>
          <a:prstGeom prst="rect">
            <a:avLst/>
          </a:prstGeom>
          <a:ln>
            <a:solidFill>
              <a:schemeClr val="bg1"/>
            </a:solidFill>
          </a:ln>
        </p:spPr>
      </p:pic>
      <p:pic>
        <p:nvPicPr>
          <p:cNvPr id="12" name="Image - écran tél mobile" descr="Ecran mobile qui montre le contrôle sélection">
            <a:extLst>
              <a:ext uri="{FF2B5EF4-FFF2-40B4-BE49-F238E27FC236}">
                <a16:creationId xmlns:a16="http://schemas.microsoft.com/office/drawing/2014/main" id="{AE145FCE-484B-B9E0-805A-909385B43F53}"/>
              </a:ext>
            </a:extLst>
          </p:cNvPr>
          <p:cNvPicPr>
            <a:picLocks noChangeAspect="1"/>
          </p:cNvPicPr>
          <p:nvPr/>
        </p:nvPicPr>
        <p:blipFill rotWithShape="1">
          <a:blip r:embed="rId5">
            <a:extLst>
              <a:ext uri="{28A0092B-C50C-407E-A947-70E740481C1C}">
                <a14:useLocalDpi xmlns:a14="http://schemas.microsoft.com/office/drawing/2010/main" val="0"/>
              </a:ext>
            </a:extLst>
          </a:blip>
          <a:srcRect l="54324"/>
          <a:stretch/>
        </p:blipFill>
        <p:spPr>
          <a:xfrm>
            <a:off x="6869569" y="2146594"/>
            <a:ext cx="1590863" cy="2556000"/>
          </a:xfrm>
          <a:prstGeom prst="rect">
            <a:avLst/>
          </a:prstGeom>
          <a:ln>
            <a:solidFill>
              <a:schemeClr val="bg1"/>
            </a:solidFill>
          </a:ln>
        </p:spPr>
      </p:pic>
    </p:spTree>
    <p:extLst>
      <p:ext uri="{BB962C8B-B14F-4D97-AF65-F5344CB8AC3E}">
        <p14:creationId xmlns:p14="http://schemas.microsoft.com/office/powerpoint/2010/main" val="3382415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FE25F488-2AF0-203D-83CD-1A56A9115B98}"/>
              </a:ext>
            </a:extLst>
          </p:cNvPr>
          <p:cNvSpPr>
            <a:spLocks noGrp="1"/>
          </p:cNvSpPr>
          <p:nvPr>
            <p:ph type="title"/>
          </p:nvPr>
        </p:nvSpPr>
        <p:spPr/>
        <p:txBody>
          <a:bodyPr/>
          <a:lstStyle/>
          <a:p>
            <a:r>
              <a:rPr kumimoji="0" lang="fr-FR" b="1" i="0" u="none" strike="noStrike" kern="1200" cap="none" spc="-20" normalizeH="0" baseline="0" noProof="0">
                <a:ln>
                  <a:noFill/>
                </a:ln>
                <a:solidFill>
                  <a:srgbClr val="F16E00"/>
                </a:solidFill>
                <a:effectLst/>
                <a:uLnTx/>
                <a:uFillTx/>
              </a:rPr>
              <a:t>Exemples d’aides techniques</a:t>
            </a:r>
            <a:br>
              <a:rPr kumimoji="0" lang="fr-FR" b="1" i="0" u="none" strike="noStrike" kern="1200" cap="none" spc="-20" normalizeH="0" baseline="0" noProof="0">
                <a:ln>
                  <a:noFill/>
                </a:ln>
                <a:solidFill>
                  <a:srgbClr val="F16E00"/>
                </a:solidFill>
                <a:effectLst/>
                <a:uLnTx/>
                <a:uFillTx/>
              </a:rPr>
            </a:br>
            <a:r>
              <a:rPr kumimoji="0" lang="fr-FR" b="1" i="0" u="none" strike="noStrike" kern="1200" cap="none" spc="-20" normalizeH="0" baseline="0" noProof="0">
                <a:ln>
                  <a:noFill/>
                </a:ln>
                <a:solidFill>
                  <a:schemeClr val="bg1"/>
                </a:solidFill>
                <a:effectLst/>
                <a:uLnTx/>
                <a:uFillTx/>
              </a:rPr>
              <a:t>Utilisateur déficient dyslexique</a:t>
            </a:r>
            <a:endParaRPr lang="fr-FR"/>
          </a:p>
        </p:txBody>
      </p:sp>
      <p:sp>
        <p:nvSpPr>
          <p:cNvPr id="3" name="Espace réservé du contenu 2">
            <a:extLst>
              <a:ext uri="{FF2B5EF4-FFF2-40B4-BE49-F238E27FC236}">
                <a16:creationId xmlns:a16="http://schemas.microsoft.com/office/drawing/2014/main" id="{29A30656-1600-B964-9960-317CDCBC4A2F}"/>
              </a:ext>
            </a:extLst>
          </p:cNvPr>
          <p:cNvSpPr>
            <a:spLocks noGrp="1"/>
          </p:cNvSpPr>
          <p:nvPr>
            <p:ph idx="1"/>
          </p:nvPr>
        </p:nvSpPr>
        <p:spPr/>
        <p:txBody>
          <a:bodyPr/>
          <a:lstStyle/>
          <a:p>
            <a:pPr marL="285750" lvl="1" indent="-285750" fontAlgn="base">
              <a:lnSpc>
                <a:spcPct val="100000"/>
              </a:lnSpc>
              <a:spcBef>
                <a:spcPts val="0"/>
              </a:spcBef>
              <a:spcAft>
                <a:spcPts val="1200"/>
              </a:spcAft>
              <a:buClr>
                <a:srgbClr val="F16E00"/>
              </a:buClr>
              <a:buSzPct val="100000"/>
              <a:buFont typeface="Wingdings" panose="05000000000000000000" pitchFamily="2" charset="2"/>
              <a:buChar char="§"/>
            </a:pP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Les</a:t>
            </a:r>
            <a:r>
              <a:rPr lang="fr-FR" altLang="fr-FR" b="0"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dirty="0">
                <a:solidFill>
                  <a:srgbClr val="F16E00"/>
                </a:solidFill>
                <a:latin typeface="Verdana" panose="020B0604030504040204" pitchFamily="34" charset="0"/>
                <a:ea typeface="Verdana" panose="020B0604030504040204" pitchFamily="34" charset="0"/>
                <a:cs typeface="+mj-cs"/>
              </a:rPr>
              <a:t>correcteurs</a:t>
            </a:r>
            <a:r>
              <a:rPr lang="fr-FR" altLang="fr-FR"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dirty="0">
                <a:solidFill>
                  <a:srgbClr val="F16E00"/>
                </a:solidFill>
                <a:latin typeface="Verdana" panose="020B0604030504040204" pitchFamily="34" charset="0"/>
                <a:ea typeface="Verdana" panose="020B0604030504040204" pitchFamily="34" charset="0"/>
                <a:cs typeface="+mj-cs"/>
              </a:rPr>
              <a:t>orthographiques</a:t>
            </a:r>
            <a:r>
              <a:rPr lang="fr-FR" altLang="fr-FR"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comme Antidote</a:t>
            </a:r>
          </a:p>
          <a:p>
            <a:pPr marL="285750" lvl="1" indent="-285750" fontAlgn="base">
              <a:lnSpc>
                <a:spcPct val="100000"/>
              </a:lnSpc>
              <a:spcBef>
                <a:spcPts val="0"/>
              </a:spcBef>
              <a:spcAft>
                <a:spcPts val="1200"/>
              </a:spcAft>
              <a:buClr>
                <a:srgbClr val="F16E00"/>
              </a:buClr>
              <a:buSzPct val="100000"/>
              <a:buFont typeface="Wingdings" panose="05000000000000000000" pitchFamily="2" charset="2"/>
              <a:buChar char="§"/>
            </a:pP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Les</a:t>
            </a:r>
            <a:r>
              <a:rPr lang="fr-FR" altLang="fr-FR" b="0"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dirty="0">
                <a:solidFill>
                  <a:srgbClr val="F16E00"/>
                </a:solidFill>
                <a:latin typeface="Verdana" panose="020B0604030504040204" pitchFamily="34" charset="0"/>
                <a:ea typeface="Verdana" panose="020B0604030504040204" pitchFamily="34" charset="0"/>
                <a:cs typeface="+mj-cs"/>
              </a:rPr>
              <a:t>reconnaissances</a:t>
            </a:r>
            <a:r>
              <a:rPr lang="fr-FR" altLang="fr-FR"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dirty="0">
                <a:solidFill>
                  <a:srgbClr val="F16E00"/>
                </a:solidFill>
                <a:latin typeface="Verdana" panose="020B0604030504040204" pitchFamily="34" charset="0"/>
                <a:ea typeface="Verdana" panose="020B0604030504040204" pitchFamily="34" charset="0"/>
                <a:cs typeface="+mj-cs"/>
              </a:rPr>
              <a:t>vocales</a:t>
            </a:r>
            <a:r>
              <a:rPr lang="fr-FR" altLang="fr-FR"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comme Dragon</a:t>
            </a:r>
          </a:p>
          <a:p>
            <a:pPr marL="285750" lvl="1" indent="-285750" fontAlgn="base">
              <a:lnSpc>
                <a:spcPct val="100000"/>
              </a:lnSpc>
              <a:spcBef>
                <a:spcPts val="0"/>
              </a:spcBef>
              <a:spcAft>
                <a:spcPts val="1200"/>
              </a:spcAft>
              <a:buClr>
                <a:srgbClr val="F16E00"/>
              </a:buClr>
              <a:buSzPct val="100000"/>
              <a:buFont typeface="Wingdings" panose="05000000000000000000" pitchFamily="2" charset="2"/>
              <a:buChar char="§"/>
            </a:pP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Les</a:t>
            </a:r>
            <a:r>
              <a:rPr lang="fr-FR" altLang="fr-FR" b="0"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dirty="0">
                <a:solidFill>
                  <a:srgbClr val="F16E00"/>
                </a:solidFill>
                <a:latin typeface="Verdana" panose="020B0604030504040204" pitchFamily="34" charset="0"/>
                <a:ea typeface="Verdana" panose="020B0604030504040204" pitchFamily="34" charset="0"/>
                <a:cs typeface="+mj-cs"/>
              </a:rPr>
              <a:t>polices</a:t>
            </a:r>
            <a:r>
              <a:rPr lang="fr-FR" altLang="fr-FR"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dirty="0">
                <a:solidFill>
                  <a:srgbClr val="F16E00"/>
                </a:solidFill>
                <a:latin typeface="Verdana" panose="020B0604030504040204" pitchFamily="34" charset="0"/>
                <a:ea typeface="Verdana" panose="020B0604030504040204" pitchFamily="34" charset="0"/>
                <a:cs typeface="+mj-cs"/>
              </a:rPr>
              <a:t>dédiées</a:t>
            </a:r>
            <a:r>
              <a:rPr lang="fr-FR" altLang="fr-FR"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comme Accessible-DfA</a:t>
            </a:r>
          </a:p>
          <a:p>
            <a:pPr marL="285750" lvl="1" indent="-285750" fontAlgn="base">
              <a:lnSpc>
                <a:spcPct val="100000"/>
              </a:lnSpc>
              <a:spcBef>
                <a:spcPts val="0"/>
              </a:spcBef>
              <a:spcAft>
                <a:spcPts val="1200"/>
              </a:spcAft>
              <a:buClr>
                <a:srgbClr val="F16E00"/>
              </a:buClr>
              <a:buSzPct val="100000"/>
              <a:buFont typeface="Wingdings" panose="05000000000000000000" pitchFamily="2" charset="2"/>
              <a:buChar char="§"/>
            </a:pP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Des</a:t>
            </a:r>
            <a:r>
              <a:rPr lang="fr-FR" altLang="fr-FR" b="0" dirty="0">
                <a:solidFill>
                  <a:srgbClr val="000000"/>
                </a:solidFill>
                <a:latin typeface="Verdana" panose="020B0604030504040204" pitchFamily="34" charset="0"/>
                <a:ea typeface="Verdana" panose="020B0604030504040204" pitchFamily="34" charset="0"/>
                <a:cs typeface="Times New Roman" pitchFamily="18" charset="0"/>
              </a:rPr>
              <a:t> </a:t>
            </a:r>
            <a:r>
              <a:rPr lang="fr-FR" altLang="fr-FR" dirty="0">
                <a:solidFill>
                  <a:srgbClr val="F16E00"/>
                </a:solidFill>
                <a:latin typeface="Verdana" panose="020B0604030504040204" pitchFamily="34" charset="0"/>
                <a:ea typeface="Verdana" panose="020B0604030504040204" pitchFamily="34" charset="0"/>
                <a:cs typeface="+mj-cs"/>
              </a:rPr>
              <a:t>outils Web </a:t>
            </a:r>
            <a:r>
              <a:rPr lang="fr-FR" altLang="fr-FR" b="0" dirty="0">
                <a:solidFill>
                  <a:schemeClr val="bg1"/>
                </a:solidFill>
                <a:latin typeface="Verdana" panose="020B0604030504040204" pitchFamily="34" charset="0"/>
                <a:ea typeface="Verdana" panose="020B0604030504040204" pitchFamily="34" charset="0"/>
                <a:cs typeface="Times New Roman" pitchFamily="18" charset="0"/>
              </a:rPr>
              <a:t>comme Orange Confort +, pour entres autres, modifier les espaces entre les lignes et/ou les mots, activer un masque de lecture…</a:t>
            </a:r>
            <a:endParaRPr lang="fr-FR" b="0" dirty="0">
              <a:solidFill>
                <a:schemeClr val="bg1"/>
              </a:solidFill>
              <a:latin typeface="Verdana" panose="020B0604030504040204" pitchFamily="34" charset="0"/>
              <a:ea typeface="Verdana" panose="020B0604030504040204" pitchFamily="34" charset="0"/>
              <a:cs typeface="Times New Roman" pitchFamily="18" charset="0"/>
            </a:endParaRPr>
          </a:p>
        </p:txBody>
      </p:sp>
      <p:pic>
        <p:nvPicPr>
          <p:cNvPr id="6" name="Image - Antidote">
            <a:extLst>
              <a:ext uri="{FF2B5EF4-FFF2-40B4-BE49-F238E27FC236}">
                <a16:creationId xmlns:a16="http://schemas.microsoft.com/office/drawing/2014/main" id="{44B9A0A8-3333-EAC2-86E5-4615CE8181F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9022" y="936533"/>
            <a:ext cx="506695" cy="459461"/>
          </a:xfrm>
          <a:prstGeom prst="rect">
            <a:avLst/>
          </a:prstGeom>
        </p:spPr>
      </p:pic>
      <p:pic>
        <p:nvPicPr>
          <p:cNvPr id="7" name="Image - Dragon">
            <a:extLst>
              <a:ext uri="{FF2B5EF4-FFF2-40B4-BE49-F238E27FC236}">
                <a16:creationId xmlns:a16="http://schemas.microsoft.com/office/drawing/2014/main" id="{FBB74BD6-6C0E-2BB4-6CF9-CF16632A7FFC}"/>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855"/>
          <a:stretch/>
        </p:blipFill>
        <p:spPr>
          <a:xfrm>
            <a:off x="5518048" y="1478367"/>
            <a:ext cx="515409" cy="459461"/>
          </a:xfrm>
          <a:prstGeom prst="rect">
            <a:avLst/>
          </a:prstGeom>
        </p:spPr>
      </p:pic>
      <p:grpSp>
        <p:nvGrpSpPr>
          <p:cNvPr id="8" name="Image - Accessible DfA">
            <a:extLst>
              <a:ext uri="{FF2B5EF4-FFF2-40B4-BE49-F238E27FC236}">
                <a16:creationId xmlns:a16="http://schemas.microsoft.com/office/drawing/2014/main" id="{533C3D43-2A77-A698-399D-E0FCEF762B92}"/>
              </a:ext>
              <a:ext uri="{C183D7F6-B498-43B3-948B-1728B52AA6E4}">
                <adec:decorative xmlns:adec="http://schemas.microsoft.com/office/drawing/2017/decorative" val="1"/>
              </a:ext>
            </a:extLst>
          </p:cNvPr>
          <p:cNvGrpSpPr/>
          <p:nvPr/>
        </p:nvGrpSpPr>
        <p:grpSpPr>
          <a:xfrm>
            <a:off x="5178158" y="1980264"/>
            <a:ext cx="1179743" cy="343601"/>
            <a:chOff x="4998110" y="1723185"/>
            <a:chExt cx="1179743" cy="343601"/>
          </a:xfrm>
        </p:grpSpPr>
        <p:pic>
          <p:nvPicPr>
            <p:cNvPr id="9" name="Image - Accessible DfA">
              <a:extLst>
                <a:ext uri="{FF2B5EF4-FFF2-40B4-BE49-F238E27FC236}">
                  <a16:creationId xmlns:a16="http://schemas.microsoft.com/office/drawing/2014/main" id="{B24D6B3F-294E-894B-D2F3-2AC9A2C740B4}"/>
                </a:ext>
              </a:extLst>
            </p:cNvPr>
            <p:cNvPicPr>
              <a:picLocks noChangeAspect="1"/>
            </p:cNvPicPr>
            <p:nvPr/>
          </p:nvPicPr>
          <p:blipFill>
            <a:blip r:embed="rId5"/>
            <a:stretch>
              <a:fillRect/>
            </a:stretch>
          </p:blipFill>
          <p:spPr>
            <a:xfrm>
              <a:off x="5004571" y="1765900"/>
              <a:ext cx="1173282" cy="156856"/>
            </a:xfrm>
            <a:prstGeom prst="rect">
              <a:avLst/>
            </a:prstGeom>
          </p:spPr>
        </p:pic>
        <p:pic>
          <p:nvPicPr>
            <p:cNvPr id="10" name="Image - Ceci est un exemple">
              <a:extLst>
                <a:ext uri="{FF2B5EF4-FFF2-40B4-BE49-F238E27FC236}">
                  <a16:creationId xmlns:a16="http://schemas.microsoft.com/office/drawing/2014/main" id="{C9A2FA4B-8CF2-C5D2-0062-DBBFB3F806CE}"/>
                </a:ext>
              </a:extLst>
            </p:cNvPr>
            <p:cNvPicPr>
              <a:picLocks noChangeAspect="1"/>
            </p:cNvPicPr>
            <p:nvPr/>
          </p:nvPicPr>
          <p:blipFill rotWithShape="1">
            <a:blip r:embed="rId6"/>
            <a:srcRect l="1" r="50973" b="-32009"/>
            <a:stretch/>
          </p:blipFill>
          <p:spPr>
            <a:xfrm>
              <a:off x="5014223" y="1928683"/>
              <a:ext cx="873515" cy="138102"/>
            </a:xfrm>
            <a:prstGeom prst="rect">
              <a:avLst/>
            </a:prstGeom>
          </p:spPr>
        </p:pic>
        <p:cxnSp>
          <p:nvCxnSpPr>
            <p:cNvPr id="11" name="Trait blanc">
              <a:extLst>
                <a:ext uri="{FF2B5EF4-FFF2-40B4-BE49-F238E27FC236}">
                  <a16:creationId xmlns:a16="http://schemas.microsoft.com/office/drawing/2014/main" id="{FCC85BD9-F28F-E7CA-576F-764B88D353C4}"/>
                </a:ext>
              </a:extLst>
            </p:cNvPr>
            <p:cNvCxnSpPr>
              <a:cxnSpLocks/>
            </p:cNvCxnSpPr>
            <p:nvPr/>
          </p:nvCxnSpPr>
          <p:spPr>
            <a:xfrm>
              <a:off x="5004571" y="1767602"/>
              <a:ext cx="117328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adre image">
              <a:extLst>
                <a:ext uri="{FF2B5EF4-FFF2-40B4-BE49-F238E27FC236}">
                  <a16:creationId xmlns:a16="http://schemas.microsoft.com/office/drawing/2014/main" id="{A8EC906A-9EB9-942E-7596-62229CD4FE72}"/>
                </a:ext>
              </a:extLst>
            </p:cNvPr>
            <p:cNvSpPr/>
            <p:nvPr/>
          </p:nvSpPr>
          <p:spPr>
            <a:xfrm>
              <a:off x="4998110" y="1723185"/>
              <a:ext cx="1179743" cy="34360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sz="1600" b="1">
                <a:solidFill>
                  <a:srgbClr val="000000"/>
                </a:solidFill>
                <a:latin typeface="Helvetica" pitchFamily="2" charset="0"/>
                <a:ea typeface="Verdana" panose="020B0604030504040204" pitchFamily="34" charset="0"/>
              </a:endParaRPr>
            </a:p>
          </p:txBody>
        </p:sp>
      </p:grpSp>
      <p:pic>
        <p:nvPicPr>
          <p:cNvPr id="13" name="Image - Confort +" descr="Illustration de la mise en survbrillance d'une partie du texte avec Confort +">
            <a:extLst>
              <a:ext uri="{FF2B5EF4-FFF2-40B4-BE49-F238E27FC236}">
                <a16:creationId xmlns:a16="http://schemas.microsoft.com/office/drawing/2014/main" id="{95250F1C-D087-B6F4-35C9-1ACF06EB46C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4358"/>
          <a:stretch/>
        </p:blipFill>
        <p:spPr>
          <a:xfrm>
            <a:off x="5045426" y="3053504"/>
            <a:ext cx="3648101" cy="1822502"/>
          </a:xfrm>
          <a:prstGeom prst="rect">
            <a:avLst/>
          </a:prstGeom>
          <a:ln>
            <a:solidFill>
              <a:schemeClr val="bg1"/>
            </a:solidFill>
          </a:ln>
        </p:spPr>
      </p:pic>
      <p:pic>
        <p:nvPicPr>
          <p:cNvPr id="14" name="Image - Confort +" descr="Activation du menu d'aide à la lecture de Confort +">
            <a:extLst>
              <a:ext uri="{FF2B5EF4-FFF2-40B4-BE49-F238E27FC236}">
                <a16:creationId xmlns:a16="http://schemas.microsoft.com/office/drawing/2014/main" id="{BEF15A3F-3713-4000-5DDA-35CD4453825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46350"/>
          <a:stretch/>
        </p:blipFill>
        <p:spPr>
          <a:xfrm>
            <a:off x="632161" y="3053504"/>
            <a:ext cx="4288181" cy="1822502"/>
          </a:xfrm>
          <a:prstGeom prst="rect">
            <a:avLst/>
          </a:prstGeom>
          <a:ln>
            <a:solidFill>
              <a:schemeClr val="bg1"/>
            </a:solidFill>
          </a:ln>
        </p:spPr>
      </p:pic>
    </p:spTree>
    <p:extLst>
      <p:ext uri="{BB962C8B-B14F-4D97-AF65-F5344CB8AC3E}">
        <p14:creationId xmlns:p14="http://schemas.microsoft.com/office/powerpoint/2010/main" val="2655624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319CEB52-618A-0737-014B-47EAA598E6CE}"/>
              </a:ext>
            </a:extLst>
          </p:cNvPr>
          <p:cNvSpPr>
            <a:spLocks noGrp="1"/>
          </p:cNvSpPr>
          <p:nvPr>
            <p:ph type="title"/>
          </p:nvPr>
        </p:nvSpPr>
        <p:spPr/>
        <p:txBody>
          <a:bodyPr/>
          <a:lstStyle/>
          <a:p>
            <a:r>
              <a:rPr lang="fr-FR" altLang="fr-FR" b="1">
                <a:solidFill>
                  <a:srgbClr val="F16E00"/>
                </a:solidFill>
              </a:rPr>
              <a:t>Hélas, bon nombre de ces aides sont </a:t>
            </a:r>
            <a:r>
              <a:rPr lang="fr-FR" altLang="fr-FR" b="1">
                <a:solidFill>
                  <a:schemeClr val="bg1"/>
                </a:solidFill>
              </a:rPr>
              <a:t>inopérantes</a:t>
            </a:r>
            <a:r>
              <a:rPr lang="fr-FR" altLang="fr-FR" b="1">
                <a:solidFill>
                  <a:srgbClr val="000000"/>
                </a:solidFill>
              </a:rPr>
              <a:t> </a:t>
            </a:r>
            <a:br>
              <a:rPr lang="fr-FR" altLang="fr-FR" b="1">
                <a:solidFill>
                  <a:srgbClr val="F16E00"/>
                </a:solidFill>
              </a:rPr>
            </a:br>
            <a:r>
              <a:rPr lang="fr-FR" altLang="fr-FR" b="1">
                <a:solidFill>
                  <a:srgbClr val="F16E00"/>
                </a:solidFill>
              </a:rPr>
              <a:t>si l’application n’est pas accessible…</a:t>
            </a:r>
            <a:endParaRPr lang="fr-FR"/>
          </a:p>
        </p:txBody>
      </p:sp>
      <p:sp>
        <p:nvSpPr>
          <p:cNvPr id="3" name="Texte - Changement de langue">
            <a:extLst>
              <a:ext uri="{FF2B5EF4-FFF2-40B4-BE49-F238E27FC236}">
                <a16:creationId xmlns:a16="http://schemas.microsoft.com/office/drawing/2014/main" id="{C09F5A2C-F0A0-59C0-7B98-B78561A6BDC1}"/>
              </a:ext>
            </a:extLst>
          </p:cNvPr>
          <p:cNvSpPr txBox="1">
            <a:spLocks/>
          </p:cNvSpPr>
          <p:nvPr/>
        </p:nvSpPr>
        <p:spPr>
          <a:xfrm>
            <a:off x="294069" y="1515294"/>
            <a:ext cx="2909779" cy="1560512"/>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nSpc>
                <a:spcPct val="100000"/>
              </a:lnSpc>
              <a:spcBef>
                <a:spcPts val="0"/>
              </a:spcBef>
              <a:spcAft>
                <a:spcPct val="0"/>
              </a:spcAft>
              <a:buClrTx/>
              <a:buSzTx/>
            </a:pPr>
            <a:r>
              <a:rPr lang="fr-FR" sz="1600" spc="0">
                <a:solidFill>
                  <a:schemeClr val="bg1"/>
                </a:solidFill>
                <a:latin typeface="Verdana" panose="020B0604030504040204" pitchFamily="34" charset="0"/>
                <a:ea typeface="Verdana" panose="020B0604030504040204" pitchFamily="34" charset="0"/>
                <a:cs typeface="Arial" panose="020B0604020202020204" pitchFamily="34" charset="0"/>
              </a:rPr>
              <a:t>Si les changements de langue à l’intérieur d’une page ne sont pas indiqués, comment voulez-vous que la synthèse les devine ?</a:t>
            </a:r>
            <a:endParaRPr lang="fr-FR" altLang="fr-FR" sz="1600" spc="0">
              <a:solidFill>
                <a:schemeClr val="bg1"/>
              </a:solidFill>
              <a:latin typeface="Verdana" panose="020B0604030504040204" pitchFamily="34" charset="0"/>
              <a:ea typeface="Verdana" panose="020B0604030504040204" pitchFamily="34" charset="0"/>
              <a:cs typeface="Arial" charset="0"/>
            </a:endParaRPr>
          </a:p>
        </p:txBody>
      </p:sp>
      <p:pic>
        <p:nvPicPr>
          <p:cNvPr id="4" name="Image - Changement de langue" title="Illustration d'une application en français avec un item de menu en anglais">
            <a:extLst>
              <a:ext uri="{FF2B5EF4-FFF2-40B4-BE49-F238E27FC236}">
                <a16:creationId xmlns:a16="http://schemas.microsoft.com/office/drawing/2014/main" id="{6390627E-342D-9FD5-3921-69B27999BD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1687" y="3070283"/>
            <a:ext cx="4096867" cy="1877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e - Si le site">
            <a:extLst>
              <a:ext uri="{FF2B5EF4-FFF2-40B4-BE49-F238E27FC236}">
                <a16:creationId xmlns:a16="http://schemas.microsoft.com/office/drawing/2014/main" id="{C24312A9-BAAA-59EC-C444-51250B13DCDA}"/>
              </a:ext>
            </a:extLst>
          </p:cNvPr>
          <p:cNvSpPr txBox="1">
            <a:spLocks/>
          </p:cNvSpPr>
          <p:nvPr/>
        </p:nvSpPr>
        <p:spPr>
          <a:xfrm>
            <a:off x="3567531" y="896072"/>
            <a:ext cx="2635726" cy="2049359"/>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spcAft>
                <a:spcPct val="0"/>
              </a:spcAft>
              <a:buClrTx/>
              <a:buSzTx/>
            </a:pPr>
            <a:r>
              <a:rPr lang="fr-FR" sz="1600">
                <a:solidFill>
                  <a:schemeClr val="bg1"/>
                </a:solidFill>
                <a:latin typeface="Verdana" panose="020B0604030504040204" pitchFamily="34" charset="0"/>
                <a:ea typeface="Verdana" panose="020B0604030504040204" pitchFamily="34" charset="0"/>
                <a:cs typeface="Arial" panose="020B0604020202020204" pitchFamily="34" charset="0"/>
              </a:rPr>
              <a:t>Si le site n’a pas été conçu correctement (par exemple, avec une définition en pixel et non en unités relatives), l’agrandissement risque fort de se traduire par une chevauchée fantastique…</a:t>
            </a:r>
            <a:endParaRPr lang="fr-FR" altLang="fr-FR" sz="1600">
              <a:solidFill>
                <a:schemeClr val="bg1"/>
              </a:solidFill>
              <a:latin typeface="Verdana" panose="020B0604030504040204" pitchFamily="34" charset="0"/>
              <a:ea typeface="Verdana" panose="020B0604030504040204" pitchFamily="34" charset="0"/>
            </a:endParaRPr>
          </a:p>
          <a:p>
            <a:pPr lvl="0" fontAlgn="base">
              <a:spcAft>
                <a:spcPct val="0"/>
              </a:spcAft>
              <a:buClr>
                <a:srgbClr val="F16E00"/>
              </a:buClr>
              <a:buSzPct val="100000"/>
            </a:pPr>
            <a:endParaRPr lang="fr-FR">
              <a:solidFill>
                <a:schemeClr val="bg1"/>
              </a:solidFill>
              <a:latin typeface="Verdana" panose="020B0604030504040204" pitchFamily="34" charset="0"/>
              <a:ea typeface="Verdana" panose="020B0604030504040204" pitchFamily="34" charset="0"/>
              <a:cs typeface="Times New Roman" pitchFamily="18" charset="0"/>
            </a:endParaRPr>
          </a:p>
        </p:txBody>
      </p:sp>
      <p:pic>
        <p:nvPicPr>
          <p:cNvPr id="6" name="Image - Si le site" descr="Illustration du zoom à 200% sur une page non accessible. Les éléments de la page se chevauchent.">
            <a:extLst>
              <a:ext uri="{FF2B5EF4-FFF2-40B4-BE49-F238E27FC236}">
                <a16:creationId xmlns:a16="http://schemas.microsoft.com/office/drawing/2014/main" id="{4097B136-F75A-D43D-44BD-B9ECF4A61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3562" y="1079265"/>
            <a:ext cx="2761260" cy="3797494"/>
          </a:xfrm>
          <a:prstGeom prst="rect">
            <a:avLst/>
          </a:prstGeom>
        </p:spPr>
      </p:pic>
    </p:spTree>
    <p:extLst>
      <p:ext uri="{BB962C8B-B14F-4D97-AF65-F5344CB8AC3E}">
        <p14:creationId xmlns:p14="http://schemas.microsoft.com/office/powerpoint/2010/main" val="1508838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BE51D3FF-5241-044D-CD36-34F415CEA683}"/>
              </a:ext>
            </a:extLst>
          </p:cNvPr>
          <p:cNvSpPr>
            <a:spLocks noGrp="1"/>
          </p:cNvSpPr>
          <p:nvPr>
            <p:ph type="title"/>
          </p:nvPr>
        </p:nvSpPr>
        <p:spPr/>
        <p:txBody>
          <a:bodyPr/>
          <a:lstStyle/>
          <a:p>
            <a:r>
              <a:rPr lang="fr-FR" altLang="fr-FR" b="1">
                <a:solidFill>
                  <a:srgbClr val="F16E00"/>
                </a:solidFill>
                <a:cs typeface="Helvetica Neue" panose="02000503000000020004" pitchFamily="2" charset="0"/>
              </a:rPr>
              <a:t>L’accessibilité</a:t>
            </a:r>
            <a:r>
              <a:rPr lang="fr-FR" altLang="fr-FR" b="1">
                <a:cs typeface="Helvetica Neue" panose="02000503000000020004" pitchFamily="2" charset="0"/>
              </a:rPr>
              <a:t> numérique </a:t>
            </a:r>
            <a:r>
              <a:rPr lang="fr-FR" altLang="fr-FR" b="1">
                <a:solidFill>
                  <a:srgbClr val="F16E00"/>
                </a:solidFill>
                <a:cs typeface="Helvetica Neue" panose="02000503000000020004" pitchFamily="2" charset="0"/>
              </a:rPr>
              <a:t>c’est</a:t>
            </a:r>
            <a:r>
              <a:rPr lang="fr-FR" altLang="fr-FR" b="1">
                <a:cs typeface="Helvetica Neue" panose="02000503000000020004" pitchFamily="2" charset="0"/>
              </a:rPr>
              <a:t> …</a:t>
            </a:r>
            <a:endParaRPr lang="fr-FR"/>
          </a:p>
        </p:txBody>
      </p:sp>
      <p:sp>
        <p:nvSpPr>
          <p:cNvPr id="2" name="Texte">
            <a:extLst>
              <a:ext uri="{FF2B5EF4-FFF2-40B4-BE49-F238E27FC236}">
                <a16:creationId xmlns:a16="http://schemas.microsoft.com/office/drawing/2014/main" id="{F57AC891-B0AD-F5E1-D8D4-F2BF5831F3C7}"/>
              </a:ext>
            </a:extLst>
          </p:cNvPr>
          <p:cNvSpPr>
            <a:spLocks noGrp="1"/>
          </p:cNvSpPr>
          <p:nvPr>
            <p:ph idx="1"/>
          </p:nvPr>
        </p:nvSpPr>
        <p:spPr/>
        <p:txBody>
          <a:bodyPr/>
          <a:lstStyle/>
          <a:p>
            <a:pPr eaLnBrk="0" hangingPunct="0">
              <a:spcBef>
                <a:spcPct val="50000"/>
              </a:spcBef>
              <a:buClr>
                <a:srgbClr val="000000"/>
              </a:buClr>
              <a:buSzPct val="80000"/>
              <a:defRPr/>
            </a:pPr>
            <a:r>
              <a:rPr lang="fr-FR" sz="1600" b="0" dirty="0">
                <a:solidFill>
                  <a:schemeClr val="bg1"/>
                </a:solidFill>
                <a:cs typeface="Arial" panose="020B0604020202020204" pitchFamily="34" charset="0"/>
              </a:rPr>
              <a:t>La capacité d’un produit ou d’un service à </a:t>
            </a:r>
            <a:r>
              <a:rPr lang="fr-FR" sz="1600" dirty="0">
                <a:solidFill>
                  <a:srgbClr val="F16E00"/>
                </a:solidFill>
                <a:cs typeface="Arial" panose="020B0604020202020204" pitchFamily="34" charset="0"/>
              </a:rPr>
              <a:t>être</a:t>
            </a:r>
            <a:r>
              <a:rPr lang="fr-FR" sz="1600" dirty="0">
                <a:solidFill>
                  <a:schemeClr val="tx1"/>
                </a:solidFill>
                <a:cs typeface="Arial" panose="020B0604020202020204" pitchFamily="34" charset="0"/>
              </a:rPr>
              <a:t> </a:t>
            </a:r>
            <a:r>
              <a:rPr lang="fr-FR" sz="1600" dirty="0">
                <a:solidFill>
                  <a:srgbClr val="F16E00"/>
                </a:solidFill>
                <a:cs typeface="Arial" panose="020B0604020202020204" pitchFamily="34" charset="0"/>
              </a:rPr>
              <a:t>utilisable</a:t>
            </a:r>
            <a:r>
              <a:rPr lang="fr-FR" sz="1600" dirty="0">
                <a:solidFill>
                  <a:schemeClr val="tx1"/>
                </a:solidFill>
                <a:cs typeface="Arial" panose="020B0604020202020204" pitchFamily="34" charset="0"/>
              </a:rPr>
              <a:t> </a:t>
            </a:r>
            <a:r>
              <a:rPr lang="fr-FR" sz="1600" b="0" dirty="0">
                <a:solidFill>
                  <a:schemeClr val="tx1"/>
                </a:solidFill>
                <a:cs typeface="Arial" panose="020B0604020202020204" pitchFamily="34" charset="0"/>
              </a:rPr>
              <a:t>:</a:t>
            </a:r>
          </a:p>
          <a:p>
            <a:pPr marL="512763" lvl="3" indent="-285750" eaLnBrk="0" hangingPunct="0">
              <a:buClr>
                <a:srgbClr val="F16E00"/>
              </a:buClr>
              <a:buSzPct val="80000"/>
              <a:buFont typeface="Wingdings" panose="05000000000000000000" pitchFamily="2" charset="2"/>
              <a:buChar char="§"/>
              <a:defRPr/>
            </a:pPr>
            <a:r>
              <a:rPr lang="fr-FR" sz="1600" b="1" dirty="0">
                <a:solidFill>
                  <a:srgbClr val="F16E00"/>
                </a:solidFill>
                <a:cs typeface="Arial" panose="020B0604020202020204" pitchFamily="34" charset="0"/>
              </a:rPr>
              <a:t>par tous</a:t>
            </a:r>
          </a:p>
          <a:p>
            <a:pPr marL="512763" lvl="3" indent="-285750" eaLnBrk="0" hangingPunct="0">
              <a:buClr>
                <a:srgbClr val="F16E00"/>
              </a:buClr>
              <a:buSzPct val="80000"/>
              <a:buFont typeface="Wingdings" panose="05000000000000000000" pitchFamily="2" charset="2"/>
              <a:buChar char="§"/>
              <a:defRPr/>
            </a:pPr>
            <a:r>
              <a:rPr lang="fr-FR" sz="1600" dirty="0">
                <a:solidFill>
                  <a:schemeClr val="bg1"/>
                </a:solidFill>
                <a:cs typeface="Arial" panose="020B0604020202020204" pitchFamily="34" charset="0"/>
              </a:rPr>
              <a:t>dans </a:t>
            </a:r>
            <a:r>
              <a:rPr lang="fr-FR" sz="1600" b="1" dirty="0">
                <a:solidFill>
                  <a:srgbClr val="FF7900"/>
                </a:solidFill>
                <a:cs typeface="Arial" panose="020B0604020202020204" pitchFamily="34" charset="0"/>
              </a:rPr>
              <a:t>tous les contextes</a:t>
            </a:r>
          </a:p>
          <a:p>
            <a:pPr marL="512763" lvl="3" indent="-285750" eaLnBrk="0" hangingPunct="0">
              <a:buClr>
                <a:srgbClr val="F16E00"/>
              </a:buClr>
              <a:buSzPct val="80000"/>
              <a:buFont typeface="Wingdings" panose="05000000000000000000" pitchFamily="2" charset="2"/>
              <a:buChar char="§"/>
              <a:defRPr/>
            </a:pPr>
            <a:r>
              <a:rPr lang="fr-FR" sz="1600" dirty="0">
                <a:solidFill>
                  <a:schemeClr val="bg1"/>
                </a:solidFill>
                <a:cs typeface="Arial" panose="020B0604020202020204" pitchFamily="34" charset="0"/>
              </a:rPr>
              <a:t>de manière </a:t>
            </a:r>
            <a:r>
              <a:rPr lang="fr-FR" sz="1600" b="1" dirty="0">
                <a:solidFill>
                  <a:srgbClr val="FF7900"/>
                </a:solidFill>
                <a:cs typeface="Arial" panose="020B0604020202020204" pitchFamily="34" charset="0"/>
              </a:rPr>
              <a:t>autonome</a:t>
            </a:r>
            <a:r>
              <a:rPr lang="fr-FR" sz="1600" dirty="0">
                <a:solidFill>
                  <a:schemeClr val="bg1"/>
                </a:solidFill>
                <a:cs typeface="Arial" panose="020B0604020202020204" pitchFamily="34" charset="0"/>
              </a:rPr>
              <a:t>, </a:t>
            </a:r>
            <a:r>
              <a:rPr lang="fr-FR" sz="1600" b="1" dirty="0">
                <a:solidFill>
                  <a:srgbClr val="FF7900"/>
                </a:solidFill>
                <a:cs typeface="Arial" panose="020B0604020202020204" pitchFamily="34" charset="0"/>
              </a:rPr>
              <a:t>en toute confidentialité</a:t>
            </a:r>
            <a:r>
              <a:rPr lang="fr-FR" sz="1600" dirty="0">
                <a:solidFill>
                  <a:schemeClr val="bg1"/>
                </a:solidFill>
                <a:cs typeface="Arial" panose="020B0604020202020204" pitchFamily="34" charset="0"/>
              </a:rPr>
              <a:t> et </a:t>
            </a:r>
            <a:r>
              <a:rPr lang="fr-FR" sz="1600" b="1" dirty="0">
                <a:solidFill>
                  <a:srgbClr val="FF7900"/>
                </a:solidFill>
                <a:cs typeface="Arial" panose="020B0604020202020204" pitchFamily="34" charset="0"/>
              </a:rPr>
              <a:t>sécurité</a:t>
            </a:r>
          </a:p>
          <a:p>
            <a:pPr marL="0" lvl="2" indent="0" eaLnBrk="0" hangingPunct="0">
              <a:spcBef>
                <a:spcPts val="1800"/>
              </a:spcBef>
              <a:spcAft>
                <a:spcPts val="11400"/>
              </a:spcAft>
              <a:buClr>
                <a:srgbClr val="F16E00"/>
              </a:buClr>
              <a:buSzPct val="80000"/>
              <a:buNone/>
              <a:defRPr/>
            </a:pPr>
            <a:r>
              <a:rPr lang="fr-FR" sz="1600" b="0" dirty="0">
                <a:solidFill>
                  <a:schemeClr val="bg1"/>
                </a:solidFill>
              </a:rPr>
              <a:t>C’est</a:t>
            </a:r>
            <a:r>
              <a:rPr lang="fr-FR" sz="1600" b="0" dirty="0"/>
              <a:t> </a:t>
            </a:r>
            <a:r>
              <a:rPr lang="fr-FR" sz="1600" dirty="0">
                <a:solidFill>
                  <a:srgbClr val="F16E00"/>
                </a:solidFill>
              </a:rPr>
              <a:t>un droit </a:t>
            </a:r>
            <a:r>
              <a:rPr lang="fr-FR" sz="1600" b="0" dirty="0">
                <a:solidFill>
                  <a:schemeClr val="bg1"/>
                </a:solidFill>
              </a:rPr>
              <a:t>mais surtout </a:t>
            </a:r>
            <a:r>
              <a:rPr lang="fr-FR" sz="1600" dirty="0">
                <a:solidFill>
                  <a:srgbClr val="FF6600"/>
                </a:solidFill>
              </a:rPr>
              <a:t>une nécessité</a:t>
            </a:r>
            <a:r>
              <a:rPr lang="fr-FR" sz="1600" dirty="0"/>
              <a:t> </a:t>
            </a:r>
            <a:r>
              <a:rPr lang="fr-FR" sz="1600" b="0" dirty="0">
                <a:solidFill>
                  <a:schemeClr val="bg1"/>
                </a:solidFill>
              </a:rPr>
              <a:t>qui représente </a:t>
            </a:r>
            <a:r>
              <a:rPr lang="fr-FR" sz="1600" dirty="0">
                <a:solidFill>
                  <a:srgbClr val="F16E00"/>
                </a:solidFill>
              </a:rPr>
              <a:t>un</a:t>
            </a:r>
            <a:r>
              <a:rPr lang="fr-FR" sz="1600" dirty="0"/>
              <a:t> </a:t>
            </a:r>
            <a:r>
              <a:rPr lang="fr-FR" sz="1600" dirty="0">
                <a:solidFill>
                  <a:srgbClr val="FF6600"/>
                </a:solidFill>
              </a:rPr>
              <a:t>enjeu sociétal et individuel</a:t>
            </a:r>
            <a:r>
              <a:rPr lang="fr-FR" sz="1600" b="0" dirty="0"/>
              <a:t> </a:t>
            </a:r>
            <a:r>
              <a:rPr lang="fr-FR" sz="1600" b="0" dirty="0">
                <a:solidFill>
                  <a:schemeClr val="bg1"/>
                </a:solidFill>
              </a:rPr>
              <a:t>essentiel</a:t>
            </a:r>
            <a:r>
              <a:rPr lang="fr-FR" sz="1600" b="0" dirty="0"/>
              <a:t>.</a:t>
            </a:r>
          </a:p>
          <a:p>
            <a:pPr marL="0" lvl="2" indent="0" eaLnBrk="0" hangingPunct="0">
              <a:spcBef>
                <a:spcPts val="1200"/>
              </a:spcBef>
              <a:buClr>
                <a:srgbClr val="F16E00"/>
              </a:buClr>
              <a:buSzPct val="80000"/>
              <a:buNone/>
              <a:defRPr/>
            </a:pPr>
            <a:r>
              <a:rPr lang="fr-FR" sz="1600" b="0" dirty="0">
                <a:solidFill>
                  <a:schemeClr val="bg1"/>
                </a:solidFill>
              </a:rPr>
              <a:t>L’accessibilité numérique est </a:t>
            </a:r>
            <a:r>
              <a:rPr lang="fr-FR" sz="1600" dirty="0">
                <a:solidFill>
                  <a:srgbClr val="F16E00"/>
                </a:solidFill>
              </a:rPr>
              <a:t>l’affaire de tous.</a:t>
            </a:r>
          </a:p>
        </p:txBody>
      </p:sp>
      <p:pic>
        <p:nvPicPr>
          <p:cNvPr id="4" name="Image - main">
            <a:extLst>
              <a:ext uri="{FF2B5EF4-FFF2-40B4-BE49-F238E27FC236}">
                <a16:creationId xmlns:a16="http://schemas.microsoft.com/office/drawing/2014/main" id="{468252C4-BF71-06CC-8C5D-A06DB0A7ACE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834" y="701253"/>
            <a:ext cx="1584308" cy="966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e 3 images">
            <a:extLst>
              <a:ext uri="{FF2B5EF4-FFF2-40B4-BE49-F238E27FC236}">
                <a16:creationId xmlns:a16="http://schemas.microsoft.com/office/drawing/2014/main" id="{58653B57-7860-563F-7A86-BBA8BBBB4280}"/>
              </a:ext>
              <a:ext uri="{C183D7F6-B498-43B3-948B-1728B52AA6E4}">
                <adec:decorative xmlns:adec="http://schemas.microsoft.com/office/drawing/2017/decorative" val="1"/>
              </a:ext>
            </a:extLst>
          </p:cNvPr>
          <p:cNvGrpSpPr/>
          <p:nvPr/>
        </p:nvGrpSpPr>
        <p:grpSpPr>
          <a:xfrm>
            <a:off x="347068" y="3007697"/>
            <a:ext cx="7442267" cy="1292245"/>
            <a:chOff x="347068" y="2829539"/>
            <a:chExt cx="7442267" cy="1292245"/>
          </a:xfrm>
        </p:grpSpPr>
        <p:pic>
          <p:nvPicPr>
            <p:cNvPr id="6" name="Image 1">
              <a:extLst>
                <a:ext uri="{FF2B5EF4-FFF2-40B4-BE49-F238E27FC236}">
                  <a16:creationId xmlns:a16="http://schemas.microsoft.com/office/drawing/2014/main" id="{E9C67086-0721-2420-3F12-B93D1D682FE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68270"/>
            <a:stretch/>
          </p:blipFill>
          <p:spPr>
            <a:xfrm>
              <a:off x="347068" y="2829539"/>
              <a:ext cx="2286067" cy="1292245"/>
            </a:xfrm>
            <a:prstGeom prst="rect">
              <a:avLst/>
            </a:prstGeom>
            <a:ln>
              <a:solidFill>
                <a:schemeClr val="bg1"/>
              </a:solidFill>
            </a:ln>
          </p:spPr>
        </p:pic>
        <p:pic>
          <p:nvPicPr>
            <p:cNvPr id="7" name="Image 2">
              <a:extLst>
                <a:ext uri="{FF2B5EF4-FFF2-40B4-BE49-F238E27FC236}">
                  <a16:creationId xmlns:a16="http://schemas.microsoft.com/office/drawing/2014/main" id="{0C8DB90A-0EE3-D33B-E565-6FA5B38F46A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4785" r="40067"/>
            <a:stretch/>
          </p:blipFill>
          <p:spPr>
            <a:xfrm>
              <a:off x="3005668" y="2829539"/>
              <a:ext cx="1811867" cy="1292245"/>
            </a:xfrm>
            <a:prstGeom prst="rect">
              <a:avLst/>
            </a:prstGeom>
            <a:ln>
              <a:solidFill>
                <a:schemeClr val="bg1"/>
              </a:solidFill>
            </a:ln>
          </p:spPr>
        </p:pic>
        <p:pic>
          <p:nvPicPr>
            <p:cNvPr id="8" name="Image 3">
              <a:extLst>
                <a:ext uri="{FF2B5EF4-FFF2-40B4-BE49-F238E27FC236}">
                  <a16:creationId xmlns:a16="http://schemas.microsoft.com/office/drawing/2014/main" id="{FA209E3E-A3C8-E1F7-5C36-A6473DFE5B2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62988" r="935"/>
            <a:stretch/>
          </p:blipFill>
          <p:spPr>
            <a:xfrm>
              <a:off x="5190068" y="2829539"/>
              <a:ext cx="2599267" cy="1292245"/>
            </a:xfrm>
            <a:prstGeom prst="rect">
              <a:avLst/>
            </a:prstGeom>
            <a:ln>
              <a:solidFill>
                <a:schemeClr val="bg1"/>
              </a:solidFill>
            </a:ln>
          </p:spPr>
        </p:pic>
      </p:grpSp>
    </p:spTree>
    <p:extLst>
      <p:ext uri="{BB962C8B-B14F-4D97-AF65-F5344CB8AC3E}">
        <p14:creationId xmlns:p14="http://schemas.microsoft.com/office/powerpoint/2010/main" val="344671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1D1A48-3495-C0E7-94A2-45ACDB12D4BA}"/>
              </a:ext>
            </a:extLst>
          </p:cNvPr>
          <p:cNvSpPr>
            <a:spLocks noGrp="1"/>
          </p:cNvSpPr>
          <p:nvPr>
            <p:ph type="title" idx="4294967295"/>
          </p:nvPr>
        </p:nvSpPr>
        <p:spPr>
          <a:xfrm>
            <a:off x="314325" y="268288"/>
            <a:ext cx="6096000"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Obligations légales</a:t>
            </a:r>
          </a:p>
          <a:p>
            <a:pPr marL="0" marR="0" lvl="1"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Ce que dit la loi</a:t>
            </a:r>
          </a:p>
        </p:txBody>
      </p:sp>
      <p:pic>
        <p:nvPicPr>
          <p:cNvPr id="3" name="Image">
            <a:extLst>
              <a:ext uri="{FF2B5EF4-FFF2-40B4-BE49-F238E27FC236}">
                <a16:creationId xmlns:a16="http://schemas.microsoft.com/office/drawing/2014/main" id="{41D8A16C-C0BC-DF6A-F97E-75CF523A4E8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571750"/>
            <a:ext cx="3819336" cy="1785574"/>
          </a:xfrm>
          <a:prstGeom prst="rect">
            <a:avLst/>
          </a:prstGeom>
        </p:spPr>
      </p:pic>
    </p:spTree>
    <p:extLst>
      <p:ext uri="{BB962C8B-B14F-4D97-AF65-F5344CB8AC3E}">
        <p14:creationId xmlns:p14="http://schemas.microsoft.com/office/powerpoint/2010/main" val="392870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0F6FD-50A7-0B1A-73EA-75158D906D60}"/>
              </a:ext>
            </a:extLst>
          </p:cNvPr>
          <p:cNvSpPr>
            <a:spLocks noGrp="1"/>
          </p:cNvSpPr>
          <p:nvPr>
            <p:ph type="title"/>
          </p:nvPr>
        </p:nvSpPr>
        <p:spPr/>
        <p:txBody>
          <a:bodyPr/>
          <a:lstStyle/>
          <a:p>
            <a:r>
              <a:rPr lang="fr-FR">
                <a:ln>
                  <a:noFill/>
                </a:ln>
              </a:rPr>
              <a:t>Objectifs de cette sensibilisation…</a:t>
            </a:r>
            <a:endParaRPr lang="fr-FR"/>
          </a:p>
        </p:txBody>
      </p:sp>
      <p:sp>
        <p:nvSpPr>
          <p:cNvPr id="3" name="Texte">
            <a:extLst>
              <a:ext uri="{FF2B5EF4-FFF2-40B4-BE49-F238E27FC236}">
                <a16:creationId xmlns:a16="http://schemas.microsoft.com/office/drawing/2014/main" id="{C21E98A3-2925-0081-9732-A6CA21C10F8D}"/>
              </a:ext>
            </a:extLst>
          </p:cNvPr>
          <p:cNvSpPr>
            <a:spLocks noGrp="1"/>
          </p:cNvSpPr>
          <p:nvPr>
            <p:ph type="body" sz="quarter" idx="10"/>
          </p:nvPr>
        </p:nvSpPr>
        <p:spPr/>
        <p:txBody>
          <a:bodyPr/>
          <a:lstStyle/>
          <a:p>
            <a:pPr marL="266700" lvl="2" indent="-266700">
              <a:spcBef>
                <a:spcPts val="0"/>
              </a:spcBef>
              <a:spcAft>
                <a:spcPts val="1800"/>
              </a:spcAft>
              <a:buFont typeface="Wingdings" panose="05000000000000000000" pitchFamily="2" charset="2"/>
              <a:buChar char="ü"/>
            </a:pPr>
            <a:r>
              <a:rPr lang="fr-FR" sz="1800" b="0" dirty="0">
                <a:solidFill>
                  <a:schemeClr val="bg1"/>
                </a:solidFill>
              </a:rPr>
              <a:t>Comprendre le terme </a:t>
            </a:r>
            <a:r>
              <a:rPr lang="fr-FR" sz="1800" dirty="0">
                <a:solidFill>
                  <a:srgbClr val="F16E00"/>
                </a:solidFill>
              </a:rPr>
              <a:t>accessibilité</a:t>
            </a:r>
            <a:endParaRPr lang="fr-FR" sz="1800" b="0" dirty="0"/>
          </a:p>
          <a:p>
            <a:pPr marL="266700" lvl="2" indent="-266700">
              <a:spcBef>
                <a:spcPts val="0"/>
              </a:spcBef>
              <a:spcAft>
                <a:spcPts val="1800"/>
              </a:spcAft>
              <a:buFont typeface="Wingdings" panose="05000000000000000000" pitchFamily="2" charset="2"/>
              <a:buChar char="ü"/>
            </a:pPr>
            <a:r>
              <a:rPr lang="fr-FR" sz="1800" b="0" dirty="0">
                <a:solidFill>
                  <a:schemeClr val="bg1"/>
                </a:solidFill>
              </a:rPr>
              <a:t>Reconnaitre les </a:t>
            </a:r>
            <a:r>
              <a:rPr lang="fr-FR" sz="1800" dirty="0">
                <a:solidFill>
                  <a:srgbClr val="F16E00"/>
                </a:solidFill>
              </a:rPr>
              <a:t>situations de handicap</a:t>
            </a:r>
            <a:r>
              <a:rPr lang="fr-FR" sz="1800" dirty="0"/>
              <a:t> </a:t>
            </a:r>
          </a:p>
          <a:p>
            <a:pPr marL="266700" lvl="2" indent="-266700">
              <a:spcBef>
                <a:spcPts val="0"/>
              </a:spcBef>
              <a:spcAft>
                <a:spcPts val="1800"/>
              </a:spcAft>
              <a:buFont typeface="Wingdings" panose="05000000000000000000" pitchFamily="2" charset="2"/>
              <a:buChar char="ü"/>
            </a:pPr>
            <a:r>
              <a:rPr lang="fr-FR" sz="1800" b="0" dirty="0">
                <a:solidFill>
                  <a:schemeClr val="bg1"/>
                </a:solidFill>
              </a:rPr>
              <a:t>Présenter les principales </a:t>
            </a:r>
            <a:r>
              <a:rPr lang="fr-FR" sz="1800" dirty="0">
                <a:solidFill>
                  <a:srgbClr val="F16E00"/>
                </a:solidFill>
              </a:rPr>
              <a:t>aides techniques </a:t>
            </a:r>
            <a:r>
              <a:rPr lang="fr-FR" sz="1800" b="0" dirty="0">
                <a:solidFill>
                  <a:schemeClr val="bg1"/>
                </a:solidFill>
              </a:rPr>
              <a:t>pour pallier une incapacité d’accès numérique</a:t>
            </a:r>
          </a:p>
          <a:p>
            <a:pPr marL="266700" lvl="2" indent="-266700">
              <a:spcBef>
                <a:spcPts val="0"/>
              </a:spcBef>
              <a:spcAft>
                <a:spcPts val="1800"/>
              </a:spcAft>
              <a:buFont typeface="Wingdings" panose="05000000000000000000" pitchFamily="2" charset="2"/>
              <a:buChar char="ü"/>
            </a:pPr>
            <a:r>
              <a:rPr lang="fr-FR" sz="1800" b="0" dirty="0">
                <a:solidFill>
                  <a:schemeClr val="bg1"/>
                </a:solidFill>
              </a:rPr>
              <a:t>Faire un tour d'horizon de ce que dit la loi en matière d’accessibilité et comment se positionne le </a:t>
            </a:r>
            <a:r>
              <a:rPr lang="fr-FR" sz="1800" dirty="0">
                <a:solidFill>
                  <a:srgbClr val="F16E00"/>
                </a:solidFill>
              </a:rPr>
              <a:t>groupe Orange </a:t>
            </a:r>
            <a:r>
              <a:rPr lang="fr-FR" sz="1800" b="0" dirty="0">
                <a:solidFill>
                  <a:schemeClr val="bg1"/>
                </a:solidFill>
              </a:rPr>
              <a:t>vis-à-vis d’elle</a:t>
            </a:r>
          </a:p>
          <a:p>
            <a:pPr marL="266700" lvl="2" indent="-266700">
              <a:spcBef>
                <a:spcPts val="0"/>
              </a:spcBef>
              <a:spcAft>
                <a:spcPts val="1800"/>
              </a:spcAft>
              <a:buFont typeface="Wingdings" panose="05000000000000000000" pitchFamily="2" charset="2"/>
              <a:buChar char="ü"/>
            </a:pPr>
            <a:r>
              <a:rPr lang="fr-FR" sz="1800" b="0" dirty="0">
                <a:solidFill>
                  <a:schemeClr val="bg1"/>
                </a:solidFill>
              </a:rPr>
              <a:t>Vous donner des</a:t>
            </a:r>
            <a:r>
              <a:rPr lang="fr-FR" sz="1800" b="0" dirty="0"/>
              <a:t> </a:t>
            </a:r>
            <a:r>
              <a:rPr lang="fr-FR" sz="1800" dirty="0">
                <a:solidFill>
                  <a:srgbClr val="F16E00"/>
                </a:solidFill>
              </a:rPr>
              <a:t>contacts</a:t>
            </a:r>
            <a:r>
              <a:rPr lang="fr-FR" sz="1800" dirty="0"/>
              <a:t> </a:t>
            </a:r>
            <a:r>
              <a:rPr lang="fr-FR" sz="1800" b="0" dirty="0">
                <a:solidFill>
                  <a:schemeClr val="bg1"/>
                </a:solidFill>
              </a:rPr>
              <a:t>et</a:t>
            </a:r>
            <a:r>
              <a:rPr lang="fr-FR" sz="1800" dirty="0"/>
              <a:t> </a:t>
            </a:r>
            <a:r>
              <a:rPr lang="fr-FR" sz="1800" b="0" dirty="0">
                <a:solidFill>
                  <a:schemeClr val="bg1"/>
                </a:solidFill>
              </a:rPr>
              <a:t>des</a:t>
            </a:r>
            <a:r>
              <a:rPr lang="fr-FR" sz="1800" dirty="0">
                <a:solidFill>
                  <a:srgbClr val="F16E00"/>
                </a:solidFill>
              </a:rPr>
              <a:t> liens utiles </a:t>
            </a:r>
            <a:r>
              <a:rPr lang="fr-FR" sz="1800" b="0" dirty="0">
                <a:solidFill>
                  <a:schemeClr val="bg1"/>
                </a:solidFill>
              </a:rPr>
              <a:t>pour en savoir plus </a:t>
            </a:r>
            <a:endParaRPr lang="fr-FR" sz="1400" dirty="0"/>
          </a:p>
        </p:txBody>
      </p:sp>
    </p:spTree>
    <p:extLst>
      <p:ext uri="{BB962C8B-B14F-4D97-AF65-F5344CB8AC3E}">
        <p14:creationId xmlns:p14="http://schemas.microsoft.com/office/powerpoint/2010/main" val="2117353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e">
            <a:extLst>
              <a:ext uri="{FF2B5EF4-FFF2-40B4-BE49-F238E27FC236}">
                <a16:creationId xmlns:a16="http://schemas.microsoft.com/office/drawing/2014/main" id="{88A4802C-AF40-2E9D-04A3-9BF4960E6790}"/>
              </a:ext>
            </a:extLst>
          </p:cNvPr>
          <p:cNvSpPr>
            <a:spLocks noGrp="1"/>
          </p:cNvSpPr>
          <p:nvPr>
            <p:ph idx="1"/>
          </p:nvPr>
        </p:nvSpPr>
        <p:spPr/>
        <p:txBody>
          <a:bodyPr/>
          <a:lstStyle/>
          <a:p>
            <a:pPr lvl="2"/>
            <a:r>
              <a:rPr lang="fr-FR" dirty="0">
                <a:solidFill>
                  <a:srgbClr val="FF7900"/>
                </a:solidFill>
              </a:rPr>
              <a:t>Supports numériques concernés</a:t>
            </a:r>
          </a:p>
          <a:p>
            <a:pPr lvl="3"/>
            <a:r>
              <a:rPr lang="fr-FR" sz="1600" b="0" dirty="0"/>
              <a:t>Aujourd’hui : </a:t>
            </a:r>
          </a:p>
          <a:p>
            <a:pPr lvl="4">
              <a:spcAft>
                <a:spcPts val="600"/>
              </a:spcAft>
            </a:pPr>
            <a:r>
              <a:rPr lang="fr-FR" sz="1600" dirty="0"/>
              <a:t>S</a:t>
            </a:r>
            <a:r>
              <a:rPr lang="fr-FR" sz="1600" b="0" dirty="0"/>
              <a:t>ites web et appli mobiles</a:t>
            </a:r>
          </a:p>
          <a:p>
            <a:pPr lvl="3"/>
            <a:r>
              <a:rPr lang="fr-FR" sz="1600" b="0" dirty="0"/>
              <a:t>2025 : </a:t>
            </a:r>
          </a:p>
          <a:p>
            <a:pPr lvl="4"/>
            <a:r>
              <a:rPr lang="fr-FR" sz="1600" b="0" dirty="0"/>
              <a:t>Tous produits, services et matériels numériques</a:t>
            </a:r>
          </a:p>
          <a:p>
            <a:pPr marL="180975" marR="0" lvl="2" indent="-180975" algn="l" defTabSz="914400" rtl="0" eaLnBrk="1" fontAlgn="auto" latinLnBrk="0" hangingPunct="1">
              <a:lnSpc>
                <a:spcPct val="90000"/>
              </a:lnSpc>
              <a:spcBef>
                <a:spcPts val="1800"/>
              </a:spcBef>
              <a:spcAft>
                <a:spcPts val="0"/>
              </a:spcAft>
              <a:buClr>
                <a:srgbClr val="FF7900"/>
              </a:buClr>
              <a:buSzTx/>
              <a:buFont typeface="Wingdings" panose="05000000000000000000" pitchFamily="2" charset="2"/>
              <a:buChar char="§"/>
              <a:tabLst/>
              <a:defRPr/>
            </a:pPr>
            <a:r>
              <a:rPr kumimoji="0" lang="fr-FR" sz="1600" b="1" i="0" u="none" strike="noStrike" kern="1200" cap="none" spc="-20" normalizeH="0" baseline="0" noProof="0" dirty="0">
                <a:ln>
                  <a:noFill/>
                </a:ln>
                <a:solidFill>
                  <a:srgbClr val="FF7900"/>
                </a:solidFill>
                <a:effectLst/>
                <a:uLnTx/>
                <a:uFillTx/>
                <a:latin typeface="Verdana" panose="020B0604030504040204" pitchFamily="34" charset="0"/>
                <a:ea typeface="Verdana" panose="020B0604030504040204" pitchFamily="34" charset="0"/>
              </a:rPr>
              <a:t>Organisations concernées</a:t>
            </a:r>
          </a:p>
          <a:p>
            <a:pPr lvl="3"/>
            <a:r>
              <a:rPr lang="fr-FR" sz="1600" b="0" dirty="0"/>
              <a:t>Aujourd’hui : </a:t>
            </a:r>
          </a:p>
          <a:p>
            <a:pPr lvl="4"/>
            <a:r>
              <a:rPr lang="fr-FR" sz="1600" b="0" dirty="0"/>
              <a:t>Organismes publics</a:t>
            </a:r>
          </a:p>
          <a:p>
            <a:pPr lvl="4">
              <a:spcAft>
                <a:spcPts val="600"/>
              </a:spcAft>
            </a:pPr>
            <a:r>
              <a:rPr lang="fr-FR" sz="1600" b="0" dirty="0"/>
              <a:t>Entreprises privées ayant un CA d'au moins 250 millions d'euros</a:t>
            </a:r>
          </a:p>
          <a:p>
            <a:pPr lvl="3"/>
            <a:r>
              <a:rPr lang="fr-FR" sz="1600" b="0" dirty="0"/>
              <a:t>2025 : </a:t>
            </a:r>
          </a:p>
          <a:p>
            <a:pPr lvl="4"/>
            <a:r>
              <a:rPr lang="fr-FR" sz="1600" b="0" dirty="0"/>
              <a:t>Entreprises privées de plus de 10 personnes avec un CA supérieur à 2 millions d’euros</a:t>
            </a:r>
          </a:p>
        </p:txBody>
      </p:sp>
      <p:sp>
        <p:nvSpPr>
          <p:cNvPr id="3" name="Titre slide">
            <a:extLst>
              <a:ext uri="{FF2B5EF4-FFF2-40B4-BE49-F238E27FC236}">
                <a16:creationId xmlns:a16="http://schemas.microsoft.com/office/drawing/2014/main" id="{CCE44E87-5027-B759-2021-B0FFB793D162}"/>
              </a:ext>
            </a:extLst>
          </p:cNvPr>
          <p:cNvSpPr>
            <a:spLocks noGrp="1"/>
          </p:cNvSpPr>
          <p:nvPr>
            <p:ph type="title"/>
          </p:nvPr>
        </p:nvSpPr>
        <p:spPr/>
        <p:txBody>
          <a:bodyPr/>
          <a:lstStyle/>
          <a:p>
            <a:r>
              <a:rPr lang="fr-FR"/>
              <a:t>Cadre légal</a:t>
            </a:r>
            <a:br>
              <a:rPr lang="fr-FR"/>
            </a:br>
            <a:r>
              <a:rPr lang="fr-FR">
                <a:solidFill>
                  <a:schemeClr val="bg1"/>
                </a:solidFill>
              </a:rPr>
              <a:t>Ordonnance du 6 septembre 2023 – 1/2</a:t>
            </a:r>
            <a:endParaRPr lang="fr-FR"/>
          </a:p>
        </p:txBody>
      </p:sp>
    </p:spTree>
    <p:extLst>
      <p:ext uri="{BB962C8B-B14F-4D97-AF65-F5344CB8AC3E}">
        <p14:creationId xmlns:p14="http://schemas.microsoft.com/office/powerpoint/2010/main" val="3398613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e">
            <a:extLst>
              <a:ext uri="{FF2B5EF4-FFF2-40B4-BE49-F238E27FC236}">
                <a16:creationId xmlns:a16="http://schemas.microsoft.com/office/drawing/2014/main" id="{88A4802C-AF40-2E9D-04A3-9BF4960E6790}"/>
              </a:ext>
            </a:extLst>
          </p:cNvPr>
          <p:cNvSpPr>
            <a:spLocks noGrp="1"/>
          </p:cNvSpPr>
          <p:nvPr>
            <p:ph idx="1"/>
          </p:nvPr>
        </p:nvSpPr>
        <p:spPr/>
        <p:txBody>
          <a:bodyPr/>
          <a:lstStyle/>
          <a:p>
            <a:pPr lvl="2"/>
            <a:r>
              <a:rPr lang="fr-FR" dirty="0">
                <a:solidFill>
                  <a:srgbClr val="FF7900"/>
                </a:solidFill>
              </a:rPr>
              <a:t>Organismes de contrôle</a:t>
            </a:r>
          </a:p>
          <a:p>
            <a:pPr lvl="3"/>
            <a:r>
              <a:rPr lang="fr-FR" b="0" dirty="0"/>
              <a:t>2023 </a:t>
            </a:r>
            <a:r>
              <a:rPr lang="fr-FR" sz="1600" b="0" dirty="0"/>
              <a:t>: ARCOM</a:t>
            </a:r>
          </a:p>
          <a:p>
            <a:pPr lvl="3"/>
            <a:r>
              <a:rPr lang="fr-FR" sz="1600" b="0" dirty="0"/>
              <a:t>2025 : DGCCRF, ARCEP, ACPR, AMF et Banque de France</a:t>
            </a:r>
          </a:p>
          <a:p>
            <a:pPr lvl="2">
              <a:spcBef>
                <a:spcPts val="1800"/>
              </a:spcBef>
            </a:pPr>
            <a:r>
              <a:rPr lang="fr-FR" dirty="0">
                <a:solidFill>
                  <a:srgbClr val="FF7900"/>
                </a:solidFill>
              </a:rPr>
              <a:t>Sanctions pour non-respect de la mise en accessibilité</a:t>
            </a:r>
          </a:p>
          <a:p>
            <a:pPr lvl="3"/>
            <a:r>
              <a:rPr lang="fr-FR" sz="1600" b="0" dirty="0"/>
              <a:t>2023 : sanction maximale 50k€</a:t>
            </a:r>
          </a:p>
          <a:p>
            <a:pPr lvl="3"/>
            <a:r>
              <a:rPr lang="fr-FR" sz="1600" b="0" dirty="0"/>
              <a:t>2025 : ajout des sanctions du code de la consommation</a:t>
            </a:r>
          </a:p>
          <a:p>
            <a:pPr lvl="2">
              <a:spcBef>
                <a:spcPts val="1800"/>
              </a:spcBef>
            </a:pPr>
            <a:r>
              <a:rPr lang="fr-FR" dirty="0">
                <a:solidFill>
                  <a:srgbClr val="FF7900"/>
                </a:solidFill>
              </a:rPr>
              <a:t>Nouvelle sanction si persistance des manquements</a:t>
            </a:r>
          </a:p>
          <a:p>
            <a:pPr lvl="3"/>
            <a:r>
              <a:rPr lang="fr-FR" sz="1600" b="0" dirty="0"/>
              <a:t>2025 : 6 mois après la sanction initiale</a:t>
            </a:r>
          </a:p>
        </p:txBody>
      </p:sp>
      <p:sp>
        <p:nvSpPr>
          <p:cNvPr id="3" name="Titre slide">
            <a:extLst>
              <a:ext uri="{FF2B5EF4-FFF2-40B4-BE49-F238E27FC236}">
                <a16:creationId xmlns:a16="http://schemas.microsoft.com/office/drawing/2014/main" id="{CCE44E87-5027-B759-2021-B0FFB793D162}"/>
              </a:ext>
            </a:extLst>
          </p:cNvPr>
          <p:cNvSpPr>
            <a:spLocks noGrp="1"/>
          </p:cNvSpPr>
          <p:nvPr>
            <p:ph type="title"/>
          </p:nvPr>
        </p:nvSpPr>
        <p:spPr/>
        <p:txBody>
          <a:bodyPr/>
          <a:lstStyle/>
          <a:p>
            <a:r>
              <a:rPr lang="fr-FR"/>
              <a:t>Cadre légal</a:t>
            </a:r>
            <a:br>
              <a:rPr lang="fr-FR"/>
            </a:br>
            <a:r>
              <a:rPr lang="fr-FR">
                <a:solidFill>
                  <a:schemeClr val="bg1"/>
                </a:solidFill>
              </a:rPr>
              <a:t>Ordonnance du 6 septembre 2023 – 2/2</a:t>
            </a:r>
            <a:endParaRPr lang="fr-FR"/>
          </a:p>
        </p:txBody>
      </p:sp>
    </p:spTree>
    <p:extLst>
      <p:ext uri="{BB962C8B-B14F-4D97-AF65-F5344CB8AC3E}">
        <p14:creationId xmlns:p14="http://schemas.microsoft.com/office/powerpoint/2010/main" val="203902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D24CE6-CD92-4F03-A51A-24F7957DA5B2}"/>
              </a:ext>
            </a:extLst>
          </p:cNvPr>
          <p:cNvSpPr>
            <a:spLocks noGrp="1"/>
          </p:cNvSpPr>
          <p:nvPr>
            <p:ph type="title"/>
          </p:nvPr>
        </p:nvSpPr>
        <p:spPr/>
        <p:txBody>
          <a:bodyPr/>
          <a:lstStyle/>
          <a:p>
            <a:r>
              <a:rPr lang="fr-FR"/>
              <a:t>Cadre légal</a:t>
            </a:r>
            <a:br>
              <a:rPr lang="fr-FR"/>
            </a:br>
            <a:r>
              <a:rPr lang="fr-FR">
                <a:solidFill>
                  <a:schemeClr val="bg1"/>
                </a:solidFill>
              </a:rPr>
              <a:t>Obligations</a:t>
            </a:r>
            <a:endParaRPr lang="fr-FR"/>
          </a:p>
        </p:txBody>
      </p:sp>
      <p:sp>
        <p:nvSpPr>
          <p:cNvPr id="3" name="Texte">
            <a:extLst>
              <a:ext uri="{FF2B5EF4-FFF2-40B4-BE49-F238E27FC236}">
                <a16:creationId xmlns:a16="http://schemas.microsoft.com/office/drawing/2014/main" id="{C4C0897A-4314-DA95-D38C-2FD5C886414E}"/>
              </a:ext>
            </a:extLst>
          </p:cNvPr>
          <p:cNvSpPr>
            <a:spLocks noGrp="1"/>
          </p:cNvSpPr>
          <p:nvPr>
            <p:ph idx="1"/>
          </p:nvPr>
        </p:nvSpPr>
        <p:spPr/>
        <p:txBody>
          <a:bodyPr/>
          <a:lstStyle/>
          <a:p>
            <a:pPr marL="342900" indent="-342900">
              <a:spcBef>
                <a:spcPts val="1800"/>
              </a:spcBef>
              <a:buClrTx/>
              <a:buSzPct val="100000"/>
              <a:buFont typeface="Wingdings" pitchFamily="2" charset="2"/>
              <a:buChar char="§"/>
            </a:pPr>
            <a:r>
              <a:rPr lang="fr-FR" sz="1600" dirty="0"/>
              <a:t>Former toutes les parties prenantes </a:t>
            </a:r>
            <a:r>
              <a:rPr lang="fr-FR" sz="1600" b="0" dirty="0">
                <a:solidFill>
                  <a:schemeClr val="bg1"/>
                </a:solidFill>
              </a:rPr>
              <a:t>du numérique</a:t>
            </a:r>
          </a:p>
          <a:p>
            <a:pPr marL="342900" indent="-342900">
              <a:spcBef>
                <a:spcPts val="1800"/>
              </a:spcBef>
              <a:buClrTx/>
              <a:buSzPct val="100000"/>
              <a:buFont typeface="Wingdings" pitchFamily="2" charset="2"/>
              <a:buChar char="§"/>
            </a:pPr>
            <a:r>
              <a:rPr lang="fr-FR" sz="1600" dirty="0"/>
              <a:t>Améliorer l’accessibilité </a:t>
            </a:r>
            <a:r>
              <a:rPr lang="fr-FR" sz="1600" b="0" dirty="0">
                <a:solidFill>
                  <a:schemeClr val="bg1"/>
                </a:solidFill>
              </a:rPr>
              <a:t>de ses produits et services numériques (sites web, Intranet et Extranet, applications mobile, documents numériques, audios et vidéos) </a:t>
            </a:r>
          </a:p>
          <a:p>
            <a:pPr marL="342900" indent="-342900">
              <a:spcBef>
                <a:spcPts val="1800"/>
              </a:spcBef>
              <a:buClrTx/>
              <a:buSzPct val="100000"/>
              <a:buFont typeface="Wingdings" pitchFamily="2" charset="2"/>
              <a:buChar char="§"/>
            </a:pPr>
            <a:r>
              <a:rPr lang="fr-FR" sz="1600" dirty="0"/>
              <a:t>Publier une déclaration d’accessibilité</a:t>
            </a:r>
            <a:r>
              <a:rPr lang="fr-FR" sz="1600" dirty="0">
                <a:solidFill>
                  <a:schemeClr val="tx1"/>
                </a:solidFill>
              </a:rPr>
              <a:t> </a:t>
            </a:r>
            <a:r>
              <a:rPr lang="fr-FR" sz="1600" b="0" dirty="0">
                <a:solidFill>
                  <a:schemeClr val="bg1"/>
                </a:solidFill>
              </a:rPr>
              <a:t>sur chaque site web et application mobile et indication de la conformité sur la page d’accueil</a:t>
            </a:r>
          </a:p>
          <a:p>
            <a:pPr marL="342900" indent="-342900">
              <a:spcBef>
                <a:spcPts val="1800"/>
              </a:spcBef>
              <a:buClrTx/>
              <a:buSzPct val="100000"/>
              <a:buFont typeface="Wingdings" pitchFamily="2" charset="2"/>
              <a:buChar char="§"/>
            </a:pPr>
            <a:r>
              <a:rPr lang="fr-FR" sz="1600" dirty="0"/>
              <a:t>Publier un schéma pluriannuel </a:t>
            </a:r>
            <a:r>
              <a:rPr lang="fr-FR" sz="1600" b="0" dirty="0">
                <a:solidFill>
                  <a:schemeClr val="bg1"/>
                </a:solidFill>
              </a:rPr>
              <a:t>d’amélioration de l’accessibilité numérique (sur 3 ans) et un </a:t>
            </a:r>
            <a:r>
              <a:rPr lang="fr-FR" sz="1600" dirty="0"/>
              <a:t>plan d’actions annuel</a:t>
            </a:r>
            <a:r>
              <a:rPr lang="fr-FR" sz="1600" dirty="0">
                <a:solidFill>
                  <a:schemeClr val="tx1"/>
                </a:solidFill>
              </a:rPr>
              <a:t> </a:t>
            </a:r>
            <a:r>
              <a:rPr lang="fr-FR" sz="1600" b="0" dirty="0">
                <a:solidFill>
                  <a:schemeClr val="bg1"/>
                </a:solidFill>
              </a:rPr>
              <a:t>associé</a:t>
            </a:r>
          </a:p>
        </p:txBody>
      </p:sp>
    </p:spTree>
    <p:extLst>
      <p:ext uri="{BB962C8B-B14F-4D97-AF65-F5344CB8AC3E}">
        <p14:creationId xmlns:p14="http://schemas.microsoft.com/office/powerpoint/2010/main" val="67745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765A0264-F7D1-14D8-8217-7A3247FD17F6}"/>
              </a:ext>
            </a:extLst>
          </p:cNvPr>
          <p:cNvSpPr>
            <a:spLocks noGrp="1"/>
          </p:cNvSpPr>
          <p:nvPr>
            <p:ph type="title"/>
          </p:nvPr>
        </p:nvSpPr>
        <p:spPr/>
        <p:txBody>
          <a:bodyPr/>
          <a:lstStyle/>
          <a:p>
            <a:r>
              <a:rPr lang="fr-FR" altLang="fr-FR" b="1">
                <a:solidFill>
                  <a:srgbClr val="F16E00"/>
                </a:solidFill>
                <a:latin typeface="Verdana" panose="020B0604030504040204" pitchFamily="34" charset="0"/>
                <a:ea typeface="Verdana" panose="020B0604030504040204" pitchFamily="34" charset="0"/>
                <a:cs typeface="Helvetica Neue" panose="02000503000000020004" pitchFamily="2" charset="0"/>
              </a:rPr>
              <a:t>Obligations légales</a:t>
            </a:r>
            <a:br>
              <a:rPr lang="fr-FR" altLang="fr-FR" b="1">
                <a:solidFill>
                  <a:srgbClr val="F16E00"/>
                </a:solidFill>
                <a:latin typeface="Verdana" panose="020B0604030504040204" pitchFamily="34" charset="0"/>
                <a:ea typeface="Verdana" panose="020B0604030504040204" pitchFamily="34" charset="0"/>
                <a:cs typeface="Helvetica Neue" panose="02000503000000020004" pitchFamily="2" charset="0"/>
              </a:rPr>
            </a:br>
            <a:r>
              <a:rPr lang="fr-FR" altLang="fr-FR" b="1">
                <a:solidFill>
                  <a:schemeClr val="bg1"/>
                </a:solidFill>
                <a:latin typeface="Verdana" panose="020B0604030504040204" pitchFamily="34" charset="0"/>
                <a:ea typeface="Verdana" panose="020B0604030504040204" pitchFamily="34" charset="0"/>
                <a:cs typeface="Helvetica Neue" panose="02000503000000020004" pitchFamily="2" charset="0"/>
              </a:rPr>
              <a:t>Déclaration d’accessibilité</a:t>
            </a:r>
            <a:endParaRPr lang="fr-FR"/>
          </a:p>
        </p:txBody>
      </p:sp>
      <p:sp>
        <p:nvSpPr>
          <p:cNvPr id="2" name="Texte">
            <a:extLst>
              <a:ext uri="{FF2B5EF4-FFF2-40B4-BE49-F238E27FC236}">
                <a16:creationId xmlns:a16="http://schemas.microsoft.com/office/drawing/2014/main" id="{6FD763EA-F569-57DD-C7DA-7ADE486CD16E}"/>
              </a:ext>
            </a:extLst>
          </p:cNvPr>
          <p:cNvSpPr>
            <a:spLocks noGrp="1"/>
          </p:cNvSpPr>
          <p:nvPr>
            <p:ph sz="half" idx="1"/>
          </p:nvPr>
        </p:nvSpPr>
        <p:spPr/>
        <p:txBody>
          <a:bodyPr>
            <a:normAutofit/>
          </a:bodyPr>
          <a:lstStyle/>
          <a:p>
            <a:pPr lvl="2"/>
            <a:r>
              <a:rPr lang="fr-FR" dirty="0">
                <a:solidFill>
                  <a:srgbClr val="FF7900"/>
                </a:solidFill>
              </a:rPr>
              <a:t>Conformité</a:t>
            </a:r>
          </a:p>
          <a:p>
            <a:pPr lvl="3"/>
            <a:r>
              <a:rPr lang="fr-FR" b="0" dirty="0">
                <a:solidFill>
                  <a:schemeClr val="bg1"/>
                </a:solidFill>
              </a:rPr>
              <a:t>Niveau de conformité aux WCAG 2.1 AA </a:t>
            </a:r>
          </a:p>
          <a:p>
            <a:pPr marL="217488" lvl="3" indent="0" algn="r">
              <a:buNone/>
            </a:pPr>
            <a:r>
              <a:rPr lang="fr-FR" b="0" dirty="0">
                <a:solidFill>
                  <a:schemeClr val="bg1"/>
                </a:solidFill>
              </a:rPr>
              <a:t>≈ EN 301549 ≈ RGAA</a:t>
            </a:r>
          </a:p>
          <a:p>
            <a:pPr lvl="3"/>
            <a:r>
              <a:rPr lang="fr-FR" b="0" dirty="0">
                <a:solidFill>
                  <a:schemeClr val="bg1"/>
                </a:solidFill>
              </a:rPr>
              <a:t>Date de l’audit et identité du déclarant</a:t>
            </a:r>
          </a:p>
          <a:p>
            <a:pPr lvl="3"/>
            <a:r>
              <a:rPr lang="fr-FR" b="0" dirty="0">
                <a:solidFill>
                  <a:schemeClr val="bg1"/>
                </a:solidFill>
              </a:rPr>
              <a:t>Méthodes et outils de test</a:t>
            </a:r>
          </a:p>
          <a:p>
            <a:pPr lvl="3"/>
            <a:r>
              <a:rPr lang="fr-FR" b="0" dirty="0">
                <a:solidFill>
                  <a:schemeClr val="bg1"/>
                </a:solidFill>
              </a:rPr>
              <a:t>Pages testées (échantillon représentatif)</a:t>
            </a:r>
          </a:p>
          <a:p>
            <a:pPr lvl="3"/>
            <a:r>
              <a:rPr lang="fr-FR" b="0" dirty="0">
                <a:solidFill>
                  <a:schemeClr val="bg1"/>
                </a:solidFill>
              </a:rPr>
              <a:t>Liste des dérogations, exemptions et    non-conformités</a:t>
            </a:r>
          </a:p>
          <a:p>
            <a:pPr lvl="2"/>
            <a:r>
              <a:rPr lang="fr-FR" dirty="0">
                <a:solidFill>
                  <a:srgbClr val="FF7900"/>
                </a:solidFill>
              </a:rPr>
              <a:t>Schéma pluriannuel</a:t>
            </a:r>
          </a:p>
          <a:p>
            <a:pPr lvl="3"/>
            <a:r>
              <a:rPr lang="fr-FR" b="0" dirty="0">
                <a:solidFill>
                  <a:schemeClr val="bg1"/>
                </a:solidFill>
              </a:rPr>
              <a:t>Amélioration progressive</a:t>
            </a:r>
          </a:p>
          <a:p>
            <a:pPr lvl="2">
              <a:lnSpc>
                <a:spcPct val="100000"/>
              </a:lnSpc>
            </a:pPr>
            <a:r>
              <a:rPr lang="fr-FR" dirty="0">
                <a:solidFill>
                  <a:srgbClr val="FF7900"/>
                </a:solidFill>
              </a:rPr>
              <a:t>Moyen de contact et d’assistance</a:t>
            </a:r>
          </a:p>
          <a:p>
            <a:pPr lvl="2">
              <a:lnSpc>
                <a:spcPct val="100000"/>
              </a:lnSpc>
            </a:pPr>
            <a:r>
              <a:rPr lang="fr-FR" dirty="0">
                <a:solidFill>
                  <a:srgbClr val="FF7900"/>
                </a:solidFill>
              </a:rPr>
              <a:t>Validité</a:t>
            </a:r>
          </a:p>
          <a:p>
            <a:pPr lvl="3"/>
            <a:r>
              <a:rPr lang="fr-FR" b="0" dirty="0">
                <a:solidFill>
                  <a:schemeClr val="bg1"/>
                </a:solidFill>
              </a:rPr>
              <a:t>3 ans maximum</a:t>
            </a:r>
          </a:p>
        </p:txBody>
      </p:sp>
      <p:pic>
        <p:nvPicPr>
          <p:cNvPr id="5" name="Image déclaration" descr="Contenu d'une page de déclaration d'accessibilité.">
            <a:extLst>
              <a:ext uri="{FF2B5EF4-FFF2-40B4-BE49-F238E27FC236}">
                <a16:creationId xmlns:a16="http://schemas.microsoft.com/office/drawing/2014/main" id="{0CB2AEE5-33A2-ADD3-438F-40417912D700}"/>
              </a:ext>
            </a:extLst>
          </p:cNvPr>
          <p:cNvPicPr/>
          <p:nvPr/>
        </p:nvPicPr>
        <p:blipFill rotWithShape="1">
          <a:blip r:embed="rId3" cstate="print">
            <a:extLst>
              <a:ext uri="{28A0092B-C50C-407E-A947-70E740481C1C}">
                <a14:useLocalDpi xmlns:a14="http://schemas.microsoft.com/office/drawing/2010/main" val="0"/>
              </a:ext>
            </a:extLst>
          </a:blip>
          <a:srcRect t="555" b="1168"/>
          <a:stretch/>
        </p:blipFill>
        <p:spPr>
          <a:xfrm>
            <a:off x="5364088" y="33300"/>
            <a:ext cx="3548486" cy="5054860"/>
          </a:xfrm>
          <a:prstGeom prst="rect">
            <a:avLst/>
          </a:prstGeom>
          <a:ln w="15875">
            <a:noFill/>
          </a:ln>
        </p:spPr>
      </p:pic>
      <p:sp>
        <p:nvSpPr>
          <p:cNvPr id="6" name="Texte : rectangle jaune niveau conformité">
            <a:extLst>
              <a:ext uri="{FF2B5EF4-FFF2-40B4-BE49-F238E27FC236}">
                <a16:creationId xmlns:a16="http://schemas.microsoft.com/office/drawing/2014/main" id="{1DAE4BC8-7CA7-404E-71A5-1B9564700813}"/>
              </a:ext>
              <a:ext uri="{C183D7F6-B498-43B3-948B-1728B52AA6E4}">
                <adec:decorative xmlns:adec="http://schemas.microsoft.com/office/drawing/2017/decorative" val="1"/>
              </a:ext>
            </a:extLst>
          </p:cNvPr>
          <p:cNvSpPr/>
          <p:nvPr/>
        </p:nvSpPr>
        <p:spPr>
          <a:xfrm>
            <a:off x="673268" y="1419622"/>
            <a:ext cx="3682708" cy="44772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7" name="Décla : rectangle jaune WCAG">
            <a:extLst>
              <a:ext uri="{FF2B5EF4-FFF2-40B4-BE49-F238E27FC236}">
                <a16:creationId xmlns:a16="http://schemas.microsoft.com/office/drawing/2014/main" id="{4EA1D79D-EC05-1426-6418-182986EF8291}"/>
              </a:ext>
              <a:ext uri="{C183D7F6-B498-43B3-948B-1728B52AA6E4}">
                <adec:decorative xmlns:adec="http://schemas.microsoft.com/office/drawing/2017/decorative" val="1"/>
              </a:ext>
            </a:extLst>
          </p:cNvPr>
          <p:cNvSpPr/>
          <p:nvPr/>
        </p:nvSpPr>
        <p:spPr>
          <a:xfrm>
            <a:off x="6668422" y="877330"/>
            <a:ext cx="711890" cy="11024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8" name="Décla : rectangle violet déclarant audit">
            <a:extLst>
              <a:ext uri="{FF2B5EF4-FFF2-40B4-BE49-F238E27FC236}">
                <a16:creationId xmlns:a16="http://schemas.microsoft.com/office/drawing/2014/main" id="{74D078AD-A261-2EA9-5F61-8B7F1AB953C0}"/>
              </a:ext>
              <a:ext uri="{C183D7F6-B498-43B3-948B-1728B52AA6E4}">
                <adec:decorative xmlns:adec="http://schemas.microsoft.com/office/drawing/2017/decorative" val="1"/>
              </a:ext>
            </a:extLst>
          </p:cNvPr>
          <p:cNvSpPr/>
          <p:nvPr/>
        </p:nvSpPr>
        <p:spPr>
          <a:xfrm>
            <a:off x="5436096" y="987575"/>
            <a:ext cx="864096" cy="7200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9" name="Décla : rectangle violet date audit">
            <a:extLst>
              <a:ext uri="{FF2B5EF4-FFF2-40B4-BE49-F238E27FC236}">
                <a16:creationId xmlns:a16="http://schemas.microsoft.com/office/drawing/2014/main" id="{B691A41F-ED8C-B6CF-C012-42FDE793DEB9}"/>
              </a:ext>
              <a:ext uri="{C183D7F6-B498-43B3-948B-1728B52AA6E4}">
                <adec:decorative xmlns:adec="http://schemas.microsoft.com/office/drawing/2017/decorative" val="1"/>
              </a:ext>
            </a:extLst>
          </p:cNvPr>
          <p:cNvSpPr/>
          <p:nvPr/>
        </p:nvSpPr>
        <p:spPr>
          <a:xfrm>
            <a:off x="5408331" y="3317625"/>
            <a:ext cx="963857" cy="7200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0" name="Texte : Décla : rectangle violet date / identité audit">
            <a:extLst>
              <a:ext uri="{FF2B5EF4-FFF2-40B4-BE49-F238E27FC236}">
                <a16:creationId xmlns:a16="http://schemas.microsoft.com/office/drawing/2014/main" id="{1E62A835-07E9-3107-C43A-3C1E2B5374D2}"/>
              </a:ext>
              <a:ext uri="{C183D7F6-B498-43B3-948B-1728B52AA6E4}">
                <adec:decorative xmlns:adec="http://schemas.microsoft.com/office/drawing/2017/decorative" val="1"/>
              </a:ext>
            </a:extLst>
          </p:cNvPr>
          <p:cNvSpPr/>
          <p:nvPr/>
        </p:nvSpPr>
        <p:spPr>
          <a:xfrm>
            <a:off x="673268" y="1908004"/>
            <a:ext cx="3456384" cy="19786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1" name="Texte : rectangle vert niveau conformité">
            <a:extLst>
              <a:ext uri="{FF2B5EF4-FFF2-40B4-BE49-F238E27FC236}">
                <a16:creationId xmlns:a16="http://schemas.microsoft.com/office/drawing/2014/main" id="{32163160-1221-D6BA-28B2-76D6B6CD477D}"/>
              </a:ext>
              <a:ext uri="{C183D7F6-B498-43B3-948B-1728B52AA6E4}">
                <adec:decorative xmlns:adec="http://schemas.microsoft.com/office/drawing/2017/decorative" val="1"/>
              </a:ext>
            </a:extLst>
          </p:cNvPr>
          <p:cNvSpPr/>
          <p:nvPr/>
        </p:nvSpPr>
        <p:spPr>
          <a:xfrm>
            <a:off x="673268" y="2146527"/>
            <a:ext cx="2376264" cy="20919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nvGrpSpPr>
          <p:cNvPr id="12" name="Décla : rectangle vert outils de test">
            <a:extLst>
              <a:ext uri="{FF2B5EF4-FFF2-40B4-BE49-F238E27FC236}">
                <a16:creationId xmlns:a16="http://schemas.microsoft.com/office/drawing/2014/main" id="{B291D9B4-843B-1102-88F9-39DD94679972}"/>
              </a:ext>
              <a:ext uri="{C183D7F6-B498-43B3-948B-1728B52AA6E4}">
                <adec:decorative xmlns:adec="http://schemas.microsoft.com/office/drawing/2017/decorative" val="1"/>
              </a:ext>
            </a:extLst>
          </p:cNvPr>
          <p:cNvGrpSpPr/>
          <p:nvPr/>
        </p:nvGrpSpPr>
        <p:grpSpPr>
          <a:xfrm>
            <a:off x="5408332" y="3435846"/>
            <a:ext cx="2880320" cy="656456"/>
            <a:chOff x="5408332" y="3435846"/>
            <a:chExt cx="2880320" cy="656456"/>
          </a:xfrm>
        </p:grpSpPr>
        <p:cxnSp>
          <p:nvCxnSpPr>
            <p:cNvPr id="13" name="Décla : trait5 vert outils de test">
              <a:extLst>
                <a:ext uri="{FF2B5EF4-FFF2-40B4-BE49-F238E27FC236}">
                  <a16:creationId xmlns:a16="http://schemas.microsoft.com/office/drawing/2014/main" id="{6FA53F81-6C91-B8B6-75B3-A675091123B8}"/>
                </a:ext>
                <a:ext uri="{C183D7F6-B498-43B3-948B-1728B52AA6E4}">
                  <adec:decorative xmlns:adec="http://schemas.microsoft.com/office/drawing/2017/decorative" val="1"/>
                </a:ext>
              </a:extLst>
            </p:cNvPr>
            <p:cNvCxnSpPr>
              <a:cxnSpLocks/>
            </p:cNvCxnSpPr>
            <p:nvPr/>
          </p:nvCxnSpPr>
          <p:spPr>
            <a:xfrm flipV="1">
              <a:off x="8288652" y="3435846"/>
              <a:ext cx="0" cy="28803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Décla : trait1 vert outils de test">
              <a:extLst>
                <a:ext uri="{FF2B5EF4-FFF2-40B4-BE49-F238E27FC236}">
                  <a16:creationId xmlns:a16="http://schemas.microsoft.com/office/drawing/2014/main" id="{81D70F3D-396A-8199-5439-4578652BCA0E}"/>
                </a:ext>
                <a:ext uri="{C183D7F6-B498-43B3-948B-1728B52AA6E4}">
                  <adec:decorative xmlns:adec="http://schemas.microsoft.com/office/drawing/2017/decorative" val="1"/>
                </a:ext>
              </a:extLst>
            </p:cNvPr>
            <p:cNvCxnSpPr>
              <a:cxnSpLocks/>
            </p:cNvCxnSpPr>
            <p:nvPr/>
          </p:nvCxnSpPr>
          <p:spPr>
            <a:xfrm>
              <a:off x="5408332" y="3435846"/>
              <a:ext cx="288032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Décla : trait2 vert outils de test">
              <a:extLst>
                <a:ext uri="{FF2B5EF4-FFF2-40B4-BE49-F238E27FC236}">
                  <a16:creationId xmlns:a16="http://schemas.microsoft.com/office/drawing/2014/main" id="{43021FBA-9F01-6CF5-233F-911D6D031AFB}"/>
                </a:ext>
                <a:ext uri="{C183D7F6-B498-43B3-948B-1728B52AA6E4}">
                  <adec:decorative xmlns:adec="http://schemas.microsoft.com/office/drawing/2017/decorative" val="1"/>
                </a:ext>
              </a:extLst>
            </p:cNvPr>
            <p:cNvCxnSpPr>
              <a:cxnSpLocks/>
            </p:cNvCxnSpPr>
            <p:nvPr/>
          </p:nvCxnSpPr>
          <p:spPr>
            <a:xfrm>
              <a:off x="5408332" y="4083918"/>
              <a:ext cx="151216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Décla : trait3 vert outils de test">
              <a:extLst>
                <a:ext uri="{FF2B5EF4-FFF2-40B4-BE49-F238E27FC236}">
                  <a16:creationId xmlns:a16="http://schemas.microsoft.com/office/drawing/2014/main" id="{76887387-ADDF-0FB2-FD17-E460B2D32F43}"/>
                </a:ext>
                <a:ext uri="{C183D7F6-B498-43B3-948B-1728B52AA6E4}">
                  <adec:decorative xmlns:adec="http://schemas.microsoft.com/office/drawing/2017/decorative" val="1"/>
                </a:ext>
              </a:extLst>
            </p:cNvPr>
            <p:cNvCxnSpPr>
              <a:cxnSpLocks/>
            </p:cNvCxnSpPr>
            <p:nvPr/>
          </p:nvCxnSpPr>
          <p:spPr>
            <a:xfrm flipV="1">
              <a:off x="5414563" y="3435846"/>
              <a:ext cx="0" cy="65645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Décla : trait4 vert outils de test">
              <a:extLst>
                <a:ext uri="{FF2B5EF4-FFF2-40B4-BE49-F238E27FC236}">
                  <a16:creationId xmlns:a16="http://schemas.microsoft.com/office/drawing/2014/main" id="{0207AFBB-8CC3-5B0D-F792-F0D5CA901931}"/>
                </a:ext>
                <a:ext uri="{C183D7F6-B498-43B3-948B-1728B52AA6E4}">
                  <adec:decorative xmlns:adec="http://schemas.microsoft.com/office/drawing/2017/decorative" val="1"/>
                </a:ext>
              </a:extLst>
            </p:cNvPr>
            <p:cNvCxnSpPr>
              <a:cxnSpLocks/>
            </p:cNvCxnSpPr>
            <p:nvPr/>
          </p:nvCxnSpPr>
          <p:spPr>
            <a:xfrm flipV="1">
              <a:off x="6929648" y="3723878"/>
              <a:ext cx="0" cy="36842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Décla : trait6 vert outils de test">
              <a:extLst>
                <a:ext uri="{FF2B5EF4-FFF2-40B4-BE49-F238E27FC236}">
                  <a16:creationId xmlns:a16="http://schemas.microsoft.com/office/drawing/2014/main" id="{65A7FB65-EB92-B8C3-C80F-3FA08F3A53FE}"/>
                </a:ext>
                <a:ext uri="{C183D7F6-B498-43B3-948B-1728B52AA6E4}">
                  <adec:decorative xmlns:adec="http://schemas.microsoft.com/office/drawing/2017/decorative" val="1"/>
                </a:ext>
              </a:extLst>
            </p:cNvPr>
            <p:cNvCxnSpPr>
              <a:cxnSpLocks/>
            </p:cNvCxnSpPr>
            <p:nvPr/>
          </p:nvCxnSpPr>
          <p:spPr>
            <a:xfrm>
              <a:off x="6920500" y="3720035"/>
              <a:ext cx="136815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9" name="Texte : trait bleu pages testées">
            <a:extLst>
              <a:ext uri="{FF2B5EF4-FFF2-40B4-BE49-F238E27FC236}">
                <a16:creationId xmlns:a16="http://schemas.microsoft.com/office/drawing/2014/main" id="{E35C84CB-1E9E-422D-73D0-B38B6FCF2ABB}"/>
              </a:ext>
              <a:ext uri="{C183D7F6-B498-43B3-948B-1728B52AA6E4}">
                <adec:decorative xmlns:adec="http://schemas.microsoft.com/office/drawing/2017/decorative" val="1"/>
              </a:ext>
            </a:extLst>
          </p:cNvPr>
          <p:cNvSpPr/>
          <p:nvPr/>
        </p:nvSpPr>
        <p:spPr>
          <a:xfrm>
            <a:off x="683568" y="2376000"/>
            <a:ext cx="3672408" cy="20919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0" name="Décla : trait bleu pages testées">
            <a:extLst>
              <a:ext uri="{FF2B5EF4-FFF2-40B4-BE49-F238E27FC236}">
                <a16:creationId xmlns:a16="http://schemas.microsoft.com/office/drawing/2014/main" id="{2B6EF9BF-C9EC-04E7-388A-1B76DEF421AC}"/>
              </a:ext>
              <a:ext uri="{C183D7F6-B498-43B3-948B-1728B52AA6E4}">
                <adec:decorative xmlns:adec="http://schemas.microsoft.com/office/drawing/2017/decorative" val="1"/>
              </a:ext>
            </a:extLst>
          </p:cNvPr>
          <p:cNvSpPr/>
          <p:nvPr/>
        </p:nvSpPr>
        <p:spPr>
          <a:xfrm>
            <a:off x="7020271" y="3760707"/>
            <a:ext cx="1823257" cy="40429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1" name="Texte : rectangle orange dérogations">
            <a:extLst>
              <a:ext uri="{FF2B5EF4-FFF2-40B4-BE49-F238E27FC236}">
                <a16:creationId xmlns:a16="http://schemas.microsoft.com/office/drawing/2014/main" id="{BC7A6A9F-BAA4-E963-5DC5-19C12F7D3A48}"/>
              </a:ext>
              <a:ext uri="{C183D7F6-B498-43B3-948B-1728B52AA6E4}">
                <adec:decorative xmlns:adec="http://schemas.microsoft.com/office/drawing/2017/decorative" val="1"/>
              </a:ext>
            </a:extLst>
          </p:cNvPr>
          <p:cNvSpPr/>
          <p:nvPr/>
        </p:nvSpPr>
        <p:spPr>
          <a:xfrm>
            <a:off x="683568" y="2614523"/>
            <a:ext cx="3672408" cy="398413"/>
          </a:xfrm>
          <a:prstGeom prst="rect">
            <a:avLst/>
          </a:prstGeom>
          <a:noFill/>
          <a:ln>
            <a:solidFill>
              <a:srgbClr val="F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2" name="Décla : rectangle orange dérogations">
            <a:extLst>
              <a:ext uri="{FF2B5EF4-FFF2-40B4-BE49-F238E27FC236}">
                <a16:creationId xmlns:a16="http://schemas.microsoft.com/office/drawing/2014/main" id="{EFEA675B-1132-2C55-82C2-7798B2AB8094}"/>
              </a:ext>
              <a:ext uri="{C183D7F6-B498-43B3-948B-1728B52AA6E4}">
                <adec:decorative xmlns:adec="http://schemas.microsoft.com/office/drawing/2017/decorative" val="1"/>
              </a:ext>
            </a:extLst>
          </p:cNvPr>
          <p:cNvSpPr/>
          <p:nvPr/>
        </p:nvSpPr>
        <p:spPr>
          <a:xfrm>
            <a:off x="5419470" y="2545951"/>
            <a:ext cx="1681546" cy="662190"/>
          </a:xfrm>
          <a:prstGeom prst="rect">
            <a:avLst/>
          </a:prstGeom>
          <a:noFill/>
          <a:ln>
            <a:solidFill>
              <a:srgbClr val="F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3" name="Texte : rectangle gris schéma pluriannuel">
            <a:extLst>
              <a:ext uri="{FF2B5EF4-FFF2-40B4-BE49-F238E27FC236}">
                <a16:creationId xmlns:a16="http://schemas.microsoft.com/office/drawing/2014/main" id="{2374FE15-EE47-6CE6-1DE9-993826490542}"/>
              </a:ext>
              <a:ext uri="{C183D7F6-B498-43B3-948B-1728B52AA6E4}">
                <adec:decorative xmlns:adec="http://schemas.microsoft.com/office/drawing/2017/decorative" val="1"/>
              </a:ext>
            </a:extLst>
          </p:cNvPr>
          <p:cNvSpPr/>
          <p:nvPr/>
        </p:nvSpPr>
        <p:spPr>
          <a:xfrm>
            <a:off x="429525" y="3048363"/>
            <a:ext cx="2342275" cy="243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4" name="Décla : rectangle gris schéma pluriannuel">
            <a:extLst>
              <a:ext uri="{FF2B5EF4-FFF2-40B4-BE49-F238E27FC236}">
                <a16:creationId xmlns:a16="http://schemas.microsoft.com/office/drawing/2014/main" id="{ED5D8D5C-F4FE-5413-1376-D9A9C8725BC6}"/>
              </a:ext>
              <a:ext uri="{C183D7F6-B498-43B3-948B-1728B52AA6E4}">
                <adec:decorative xmlns:adec="http://schemas.microsoft.com/office/drawing/2017/decorative" val="1"/>
              </a:ext>
            </a:extLst>
          </p:cNvPr>
          <p:cNvSpPr/>
          <p:nvPr/>
        </p:nvSpPr>
        <p:spPr>
          <a:xfrm>
            <a:off x="5391169" y="594750"/>
            <a:ext cx="1989143" cy="10863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5" name="Texte : rectangle rose moyen de contact">
            <a:extLst>
              <a:ext uri="{FF2B5EF4-FFF2-40B4-BE49-F238E27FC236}">
                <a16:creationId xmlns:a16="http://schemas.microsoft.com/office/drawing/2014/main" id="{07795757-A9EB-7FB0-C2FE-8D7B96ABE855}"/>
              </a:ext>
              <a:ext uri="{C183D7F6-B498-43B3-948B-1728B52AA6E4}">
                <adec:decorative xmlns:adec="http://schemas.microsoft.com/office/drawing/2017/decorative" val="1"/>
              </a:ext>
            </a:extLst>
          </p:cNvPr>
          <p:cNvSpPr/>
          <p:nvPr/>
        </p:nvSpPr>
        <p:spPr>
          <a:xfrm>
            <a:off x="429525" y="3624427"/>
            <a:ext cx="3808798" cy="2434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6" name="Décla : rectangle rose moyen de contact">
            <a:extLst>
              <a:ext uri="{FF2B5EF4-FFF2-40B4-BE49-F238E27FC236}">
                <a16:creationId xmlns:a16="http://schemas.microsoft.com/office/drawing/2014/main" id="{9B150D3B-329F-15DA-815F-F4E73D12D8A5}"/>
              </a:ext>
              <a:ext uri="{C183D7F6-B498-43B3-948B-1728B52AA6E4}">
                <adec:decorative xmlns:adec="http://schemas.microsoft.com/office/drawing/2017/decorative" val="1"/>
              </a:ext>
            </a:extLst>
          </p:cNvPr>
          <p:cNvSpPr/>
          <p:nvPr/>
        </p:nvSpPr>
        <p:spPr>
          <a:xfrm>
            <a:off x="5408331" y="4227934"/>
            <a:ext cx="3435195" cy="85666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776907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765A0264-F7D1-14D8-8217-7A3247FD17F6}"/>
              </a:ext>
            </a:extLst>
          </p:cNvPr>
          <p:cNvSpPr>
            <a:spLocks noGrp="1"/>
          </p:cNvSpPr>
          <p:nvPr>
            <p:ph type="title"/>
          </p:nvPr>
        </p:nvSpPr>
        <p:spPr/>
        <p:txBody>
          <a:bodyPr/>
          <a:lstStyle/>
          <a:p>
            <a:r>
              <a:rPr lang="fr-FR" altLang="fr-FR" b="1">
                <a:solidFill>
                  <a:srgbClr val="F16E00"/>
                </a:solidFill>
                <a:latin typeface="Verdana" panose="020B0604030504040204" pitchFamily="34" charset="0"/>
                <a:ea typeface="Verdana" panose="020B0604030504040204" pitchFamily="34" charset="0"/>
                <a:cs typeface="Helvetica Neue" panose="02000503000000020004" pitchFamily="2" charset="0"/>
              </a:rPr>
              <a:t>Obligations légales</a:t>
            </a:r>
            <a:br>
              <a:rPr lang="fr-FR" altLang="fr-FR" b="1">
                <a:solidFill>
                  <a:srgbClr val="F16E00"/>
                </a:solidFill>
                <a:latin typeface="Verdana" panose="020B0604030504040204" pitchFamily="34" charset="0"/>
                <a:ea typeface="Verdana" panose="020B0604030504040204" pitchFamily="34" charset="0"/>
                <a:cs typeface="Helvetica Neue" panose="02000503000000020004" pitchFamily="2" charset="0"/>
              </a:rPr>
            </a:br>
            <a:r>
              <a:rPr lang="fr-FR" altLang="fr-FR" b="1">
                <a:solidFill>
                  <a:schemeClr val="bg1"/>
                </a:solidFill>
                <a:latin typeface="Verdana" panose="020B0604030504040204" pitchFamily="34" charset="0"/>
                <a:ea typeface="Verdana" panose="020B0604030504040204" pitchFamily="34" charset="0"/>
                <a:cs typeface="Helvetica Neue" panose="02000503000000020004" pitchFamily="2" charset="0"/>
              </a:rPr>
              <a:t>Déclaration d’accessibilité</a:t>
            </a:r>
            <a:endParaRPr lang="fr-FR"/>
          </a:p>
        </p:txBody>
      </p:sp>
      <p:sp>
        <p:nvSpPr>
          <p:cNvPr id="2" name="Texte">
            <a:extLst>
              <a:ext uri="{FF2B5EF4-FFF2-40B4-BE49-F238E27FC236}">
                <a16:creationId xmlns:a16="http://schemas.microsoft.com/office/drawing/2014/main" id="{6FD763EA-F569-57DD-C7DA-7ADE486CD16E}"/>
              </a:ext>
            </a:extLst>
          </p:cNvPr>
          <p:cNvSpPr>
            <a:spLocks noGrp="1"/>
          </p:cNvSpPr>
          <p:nvPr>
            <p:ph sz="half" idx="1"/>
          </p:nvPr>
        </p:nvSpPr>
        <p:spPr/>
        <p:txBody>
          <a:bodyPr>
            <a:normAutofit/>
          </a:bodyPr>
          <a:lstStyle/>
          <a:p>
            <a:pPr lvl="2"/>
            <a:r>
              <a:rPr lang="fr-FR" dirty="0">
                <a:solidFill>
                  <a:srgbClr val="FF7900"/>
                </a:solidFill>
              </a:rPr>
              <a:t>Conformité</a:t>
            </a:r>
          </a:p>
          <a:p>
            <a:pPr lvl="3"/>
            <a:r>
              <a:rPr lang="fr-FR" b="0" dirty="0">
                <a:solidFill>
                  <a:schemeClr val="bg1"/>
                </a:solidFill>
              </a:rPr>
              <a:t>Niveau de conformité aux WCAG 2.1 AA </a:t>
            </a:r>
          </a:p>
          <a:p>
            <a:pPr marL="217488" lvl="3" indent="0" algn="r">
              <a:buNone/>
            </a:pPr>
            <a:r>
              <a:rPr lang="fr-FR" b="0" dirty="0">
                <a:solidFill>
                  <a:schemeClr val="bg1"/>
                </a:solidFill>
              </a:rPr>
              <a:t>≈ EN 301549 ≈ RGAA</a:t>
            </a:r>
          </a:p>
          <a:p>
            <a:pPr lvl="3"/>
            <a:r>
              <a:rPr lang="fr-FR" b="0" dirty="0">
                <a:solidFill>
                  <a:schemeClr val="bg1"/>
                </a:solidFill>
              </a:rPr>
              <a:t>Date de l’audit et identité du déclarant</a:t>
            </a:r>
          </a:p>
          <a:p>
            <a:pPr lvl="3"/>
            <a:r>
              <a:rPr lang="fr-FR" b="0" dirty="0">
                <a:solidFill>
                  <a:schemeClr val="bg1"/>
                </a:solidFill>
              </a:rPr>
              <a:t>Méthodes et outils de test</a:t>
            </a:r>
          </a:p>
          <a:p>
            <a:pPr lvl="3"/>
            <a:r>
              <a:rPr lang="fr-FR" b="0" dirty="0">
                <a:solidFill>
                  <a:schemeClr val="bg1"/>
                </a:solidFill>
              </a:rPr>
              <a:t>Pages testées (échantillon représentatif)</a:t>
            </a:r>
          </a:p>
          <a:p>
            <a:pPr lvl="3"/>
            <a:r>
              <a:rPr lang="fr-FR" b="0" dirty="0">
                <a:solidFill>
                  <a:schemeClr val="bg1"/>
                </a:solidFill>
              </a:rPr>
              <a:t>Liste des dérogations, exemptions et    non-conformités</a:t>
            </a:r>
          </a:p>
          <a:p>
            <a:pPr lvl="2"/>
            <a:r>
              <a:rPr lang="fr-FR" dirty="0">
                <a:solidFill>
                  <a:srgbClr val="FF7900"/>
                </a:solidFill>
              </a:rPr>
              <a:t>Schéma pluriannuel</a:t>
            </a:r>
          </a:p>
          <a:p>
            <a:pPr lvl="3"/>
            <a:r>
              <a:rPr lang="fr-FR" b="0" dirty="0">
                <a:solidFill>
                  <a:schemeClr val="bg1"/>
                </a:solidFill>
              </a:rPr>
              <a:t>Amélioration progressive</a:t>
            </a:r>
          </a:p>
          <a:p>
            <a:pPr lvl="2">
              <a:lnSpc>
                <a:spcPct val="100000"/>
              </a:lnSpc>
            </a:pPr>
            <a:r>
              <a:rPr lang="fr-FR" dirty="0">
                <a:solidFill>
                  <a:srgbClr val="FF7900"/>
                </a:solidFill>
              </a:rPr>
              <a:t>Moyen de contact et d’assistance</a:t>
            </a:r>
          </a:p>
          <a:p>
            <a:pPr lvl="2">
              <a:lnSpc>
                <a:spcPct val="100000"/>
              </a:lnSpc>
            </a:pPr>
            <a:r>
              <a:rPr lang="fr-FR" dirty="0">
                <a:solidFill>
                  <a:srgbClr val="FF7900"/>
                </a:solidFill>
              </a:rPr>
              <a:t>Validité</a:t>
            </a:r>
          </a:p>
          <a:p>
            <a:pPr lvl="3"/>
            <a:r>
              <a:rPr lang="fr-FR" b="0" dirty="0">
                <a:solidFill>
                  <a:schemeClr val="bg1"/>
                </a:solidFill>
              </a:rPr>
              <a:t>3 ans maximum</a:t>
            </a:r>
          </a:p>
        </p:txBody>
      </p:sp>
      <p:pic>
        <p:nvPicPr>
          <p:cNvPr id="5" name="Image déclaration" descr="Contenu d'une page de déclaration d'accessibilité.">
            <a:extLst>
              <a:ext uri="{FF2B5EF4-FFF2-40B4-BE49-F238E27FC236}">
                <a16:creationId xmlns:a16="http://schemas.microsoft.com/office/drawing/2014/main" id="{0CB2AEE5-33A2-ADD3-438F-40417912D700}"/>
              </a:ext>
            </a:extLst>
          </p:cNvPr>
          <p:cNvPicPr/>
          <p:nvPr/>
        </p:nvPicPr>
        <p:blipFill rotWithShape="1">
          <a:blip r:embed="rId3" cstate="print">
            <a:extLst>
              <a:ext uri="{28A0092B-C50C-407E-A947-70E740481C1C}">
                <a14:useLocalDpi xmlns:a14="http://schemas.microsoft.com/office/drawing/2010/main" val="0"/>
              </a:ext>
            </a:extLst>
          </a:blip>
          <a:srcRect t="555" b="1168"/>
          <a:stretch/>
        </p:blipFill>
        <p:spPr>
          <a:xfrm>
            <a:off x="5364088" y="33300"/>
            <a:ext cx="3548486" cy="5054860"/>
          </a:xfrm>
          <a:prstGeom prst="rect">
            <a:avLst/>
          </a:prstGeom>
          <a:ln w="15875">
            <a:noFill/>
          </a:ln>
        </p:spPr>
      </p:pic>
      <p:sp>
        <p:nvSpPr>
          <p:cNvPr id="6" name="Texte : rectangle jaune niveau conformité">
            <a:extLst>
              <a:ext uri="{FF2B5EF4-FFF2-40B4-BE49-F238E27FC236}">
                <a16:creationId xmlns:a16="http://schemas.microsoft.com/office/drawing/2014/main" id="{1DAE4BC8-7CA7-404E-71A5-1B9564700813}"/>
              </a:ext>
              <a:ext uri="{C183D7F6-B498-43B3-948B-1728B52AA6E4}">
                <adec:decorative xmlns:adec="http://schemas.microsoft.com/office/drawing/2017/decorative" val="1"/>
              </a:ext>
            </a:extLst>
          </p:cNvPr>
          <p:cNvSpPr/>
          <p:nvPr/>
        </p:nvSpPr>
        <p:spPr>
          <a:xfrm>
            <a:off x="673268" y="1419622"/>
            <a:ext cx="3682708" cy="44772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7" name="Décla : rectangle jaune WCAG">
            <a:extLst>
              <a:ext uri="{FF2B5EF4-FFF2-40B4-BE49-F238E27FC236}">
                <a16:creationId xmlns:a16="http://schemas.microsoft.com/office/drawing/2014/main" id="{4EA1D79D-EC05-1426-6418-182986EF8291}"/>
              </a:ext>
              <a:ext uri="{C183D7F6-B498-43B3-948B-1728B52AA6E4}">
                <adec:decorative xmlns:adec="http://schemas.microsoft.com/office/drawing/2017/decorative" val="1"/>
              </a:ext>
            </a:extLst>
          </p:cNvPr>
          <p:cNvSpPr/>
          <p:nvPr/>
        </p:nvSpPr>
        <p:spPr>
          <a:xfrm>
            <a:off x="6668422" y="877330"/>
            <a:ext cx="711890" cy="11024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8" name="Décla : rectangle violet déclarant audit">
            <a:extLst>
              <a:ext uri="{FF2B5EF4-FFF2-40B4-BE49-F238E27FC236}">
                <a16:creationId xmlns:a16="http://schemas.microsoft.com/office/drawing/2014/main" id="{74D078AD-A261-2EA9-5F61-8B7F1AB953C0}"/>
              </a:ext>
              <a:ext uri="{C183D7F6-B498-43B3-948B-1728B52AA6E4}">
                <adec:decorative xmlns:adec="http://schemas.microsoft.com/office/drawing/2017/decorative" val="1"/>
              </a:ext>
            </a:extLst>
          </p:cNvPr>
          <p:cNvSpPr/>
          <p:nvPr/>
        </p:nvSpPr>
        <p:spPr>
          <a:xfrm>
            <a:off x="5436096" y="987575"/>
            <a:ext cx="864096" cy="7200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9" name="Décla : rectangle violet date audit">
            <a:extLst>
              <a:ext uri="{FF2B5EF4-FFF2-40B4-BE49-F238E27FC236}">
                <a16:creationId xmlns:a16="http://schemas.microsoft.com/office/drawing/2014/main" id="{B691A41F-ED8C-B6CF-C012-42FDE793DEB9}"/>
              </a:ext>
              <a:ext uri="{C183D7F6-B498-43B3-948B-1728B52AA6E4}">
                <adec:decorative xmlns:adec="http://schemas.microsoft.com/office/drawing/2017/decorative" val="1"/>
              </a:ext>
            </a:extLst>
          </p:cNvPr>
          <p:cNvSpPr/>
          <p:nvPr/>
        </p:nvSpPr>
        <p:spPr>
          <a:xfrm>
            <a:off x="5408331" y="3317625"/>
            <a:ext cx="963857" cy="7200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0" name="Texte : Décla : rectangle violet date / identité audit">
            <a:extLst>
              <a:ext uri="{FF2B5EF4-FFF2-40B4-BE49-F238E27FC236}">
                <a16:creationId xmlns:a16="http://schemas.microsoft.com/office/drawing/2014/main" id="{1E62A835-07E9-3107-C43A-3C1E2B5374D2}"/>
              </a:ext>
              <a:ext uri="{C183D7F6-B498-43B3-948B-1728B52AA6E4}">
                <adec:decorative xmlns:adec="http://schemas.microsoft.com/office/drawing/2017/decorative" val="1"/>
              </a:ext>
            </a:extLst>
          </p:cNvPr>
          <p:cNvSpPr/>
          <p:nvPr/>
        </p:nvSpPr>
        <p:spPr>
          <a:xfrm>
            <a:off x="673268" y="1908004"/>
            <a:ext cx="3456384" cy="19786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1" name="Texte : rectangle vert niveau conformité">
            <a:extLst>
              <a:ext uri="{FF2B5EF4-FFF2-40B4-BE49-F238E27FC236}">
                <a16:creationId xmlns:a16="http://schemas.microsoft.com/office/drawing/2014/main" id="{32163160-1221-D6BA-28B2-76D6B6CD477D}"/>
              </a:ext>
              <a:ext uri="{C183D7F6-B498-43B3-948B-1728B52AA6E4}">
                <adec:decorative xmlns:adec="http://schemas.microsoft.com/office/drawing/2017/decorative" val="1"/>
              </a:ext>
            </a:extLst>
          </p:cNvPr>
          <p:cNvSpPr/>
          <p:nvPr/>
        </p:nvSpPr>
        <p:spPr>
          <a:xfrm>
            <a:off x="673268" y="2146527"/>
            <a:ext cx="2376264" cy="20919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nvGrpSpPr>
          <p:cNvPr id="12" name="Décla : rectangle vert outils de test">
            <a:extLst>
              <a:ext uri="{FF2B5EF4-FFF2-40B4-BE49-F238E27FC236}">
                <a16:creationId xmlns:a16="http://schemas.microsoft.com/office/drawing/2014/main" id="{B291D9B4-843B-1102-88F9-39DD94679972}"/>
              </a:ext>
              <a:ext uri="{C183D7F6-B498-43B3-948B-1728B52AA6E4}">
                <adec:decorative xmlns:adec="http://schemas.microsoft.com/office/drawing/2017/decorative" val="1"/>
              </a:ext>
            </a:extLst>
          </p:cNvPr>
          <p:cNvGrpSpPr/>
          <p:nvPr/>
        </p:nvGrpSpPr>
        <p:grpSpPr>
          <a:xfrm>
            <a:off x="5408332" y="3435846"/>
            <a:ext cx="2880320" cy="656456"/>
            <a:chOff x="5408332" y="3435846"/>
            <a:chExt cx="2880320" cy="656456"/>
          </a:xfrm>
        </p:grpSpPr>
        <p:cxnSp>
          <p:nvCxnSpPr>
            <p:cNvPr id="13" name="Décla : trait5 vert outils de test">
              <a:extLst>
                <a:ext uri="{FF2B5EF4-FFF2-40B4-BE49-F238E27FC236}">
                  <a16:creationId xmlns:a16="http://schemas.microsoft.com/office/drawing/2014/main" id="{6FA53F81-6C91-B8B6-75B3-A675091123B8}"/>
                </a:ext>
                <a:ext uri="{C183D7F6-B498-43B3-948B-1728B52AA6E4}">
                  <adec:decorative xmlns:adec="http://schemas.microsoft.com/office/drawing/2017/decorative" val="1"/>
                </a:ext>
              </a:extLst>
            </p:cNvPr>
            <p:cNvCxnSpPr>
              <a:cxnSpLocks/>
            </p:cNvCxnSpPr>
            <p:nvPr/>
          </p:nvCxnSpPr>
          <p:spPr>
            <a:xfrm flipV="1">
              <a:off x="8288652" y="3435846"/>
              <a:ext cx="0" cy="28803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Décla : trait1 vert outils de test">
              <a:extLst>
                <a:ext uri="{FF2B5EF4-FFF2-40B4-BE49-F238E27FC236}">
                  <a16:creationId xmlns:a16="http://schemas.microsoft.com/office/drawing/2014/main" id="{81D70F3D-396A-8199-5439-4578652BCA0E}"/>
                </a:ext>
                <a:ext uri="{C183D7F6-B498-43B3-948B-1728B52AA6E4}">
                  <adec:decorative xmlns:adec="http://schemas.microsoft.com/office/drawing/2017/decorative" val="1"/>
                </a:ext>
              </a:extLst>
            </p:cNvPr>
            <p:cNvCxnSpPr>
              <a:cxnSpLocks/>
            </p:cNvCxnSpPr>
            <p:nvPr/>
          </p:nvCxnSpPr>
          <p:spPr>
            <a:xfrm>
              <a:off x="5408332" y="3435846"/>
              <a:ext cx="288032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Décla : trait2 vert outils de test">
              <a:extLst>
                <a:ext uri="{FF2B5EF4-FFF2-40B4-BE49-F238E27FC236}">
                  <a16:creationId xmlns:a16="http://schemas.microsoft.com/office/drawing/2014/main" id="{43021FBA-9F01-6CF5-233F-911D6D031AFB}"/>
                </a:ext>
                <a:ext uri="{C183D7F6-B498-43B3-948B-1728B52AA6E4}">
                  <adec:decorative xmlns:adec="http://schemas.microsoft.com/office/drawing/2017/decorative" val="1"/>
                </a:ext>
              </a:extLst>
            </p:cNvPr>
            <p:cNvCxnSpPr>
              <a:cxnSpLocks/>
            </p:cNvCxnSpPr>
            <p:nvPr/>
          </p:nvCxnSpPr>
          <p:spPr>
            <a:xfrm>
              <a:off x="5408332" y="4083918"/>
              <a:ext cx="151216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Décla : trait3 vert outils de test">
              <a:extLst>
                <a:ext uri="{FF2B5EF4-FFF2-40B4-BE49-F238E27FC236}">
                  <a16:creationId xmlns:a16="http://schemas.microsoft.com/office/drawing/2014/main" id="{76887387-ADDF-0FB2-FD17-E460B2D32F43}"/>
                </a:ext>
                <a:ext uri="{C183D7F6-B498-43B3-948B-1728B52AA6E4}">
                  <adec:decorative xmlns:adec="http://schemas.microsoft.com/office/drawing/2017/decorative" val="1"/>
                </a:ext>
              </a:extLst>
            </p:cNvPr>
            <p:cNvCxnSpPr>
              <a:cxnSpLocks/>
            </p:cNvCxnSpPr>
            <p:nvPr/>
          </p:nvCxnSpPr>
          <p:spPr>
            <a:xfrm flipV="1">
              <a:off x="5414563" y="3435846"/>
              <a:ext cx="0" cy="65645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Décla : trait4 vert outils de test">
              <a:extLst>
                <a:ext uri="{FF2B5EF4-FFF2-40B4-BE49-F238E27FC236}">
                  <a16:creationId xmlns:a16="http://schemas.microsoft.com/office/drawing/2014/main" id="{0207AFBB-8CC3-5B0D-F792-F0D5CA901931}"/>
                </a:ext>
                <a:ext uri="{C183D7F6-B498-43B3-948B-1728B52AA6E4}">
                  <adec:decorative xmlns:adec="http://schemas.microsoft.com/office/drawing/2017/decorative" val="1"/>
                </a:ext>
              </a:extLst>
            </p:cNvPr>
            <p:cNvCxnSpPr>
              <a:cxnSpLocks/>
            </p:cNvCxnSpPr>
            <p:nvPr/>
          </p:nvCxnSpPr>
          <p:spPr>
            <a:xfrm flipV="1">
              <a:off x="6929648" y="3723878"/>
              <a:ext cx="0" cy="36842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Décla : trait6 vert outils de test">
              <a:extLst>
                <a:ext uri="{FF2B5EF4-FFF2-40B4-BE49-F238E27FC236}">
                  <a16:creationId xmlns:a16="http://schemas.microsoft.com/office/drawing/2014/main" id="{65A7FB65-EB92-B8C3-C80F-3FA08F3A53FE}"/>
                </a:ext>
                <a:ext uri="{C183D7F6-B498-43B3-948B-1728B52AA6E4}">
                  <adec:decorative xmlns:adec="http://schemas.microsoft.com/office/drawing/2017/decorative" val="1"/>
                </a:ext>
              </a:extLst>
            </p:cNvPr>
            <p:cNvCxnSpPr>
              <a:cxnSpLocks/>
            </p:cNvCxnSpPr>
            <p:nvPr/>
          </p:nvCxnSpPr>
          <p:spPr>
            <a:xfrm>
              <a:off x="6920500" y="3720035"/>
              <a:ext cx="136815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9" name="Texte : trait bleu pages testées">
            <a:extLst>
              <a:ext uri="{FF2B5EF4-FFF2-40B4-BE49-F238E27FC236}">
                <a16:creationId xmlns:a16="http://schemas.microsoft.com/office/drawing/2014/main" id="{E35C84CB-1E9E-422D-73D0-B38B6FCF2ABB}"/>
              </a:ext>
              <a:ext uri="{C183D7F6-B498-43B3-948B-1728B52AA6E4}">
                <adec:decorative xmlns:adec="http://schemas.microsoft.com/office/drawing/2017/decorative" val="1"/>
              </a:ext>
            </a:extLst>
          </p:cNvPr>
          <p:cNvSpPr/>
          <p:nvPr/>
        </p:nvSpPr>
        <p:spPr>
          <a:xfrm>
            <a:off x="683568" y="2376000"/>
            <a:ext cx="3672408" cy="20919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0" name="Décla : trait bleu pages testées">
            <a:extLst>
              <a:ext uri="{FF2B5EF4-FFF2-40B4-BE49-F238E27FC236}">
                <a16:creationId xmlns:a16="http://schemas.microsoft.com/office/drawing/2014/main" id="{2B6EF9BF-C9EC-04E7-388A-1B76DEF421AC}"/>
              </a:ext>
              <a:ext uri="{C183D7F6-B498-43B3-948B-1728B52AA6E4}">
                <adec:decorative xmlns:adec="http://schemas.microsoft.com/office/drawing/2017/decorative" val="1"/>
              </a:ext>
            </a:extLst>
          </p:cNvPr>
          <p:cNvSpPr/>
          <p:nvPr/>
        </p:nvSpPr>
        <p:spPr>
          <a:xfrm>
            <a:off x="7020271" y="3760707"/>
            <a:ext cx="1823257" cy="40429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1" name="Texte : rectangle orange dérogations">
            <a:extLst>
              <a:ext uri="{FF2B5EF4-FFF2-40B4-BE49-F238E27FC236}">
                <a16:creationId xmlns:a16="http://schemas.microsoft.com/office/drawing/2014/main" id="{BC7A6A9F-BAA4-E963-5DC5-19C12F7D3A48}"/>
              </a:ext>
              <a:ext uri="{C183D7F6-B498-43B3-948B-1728B52AA6E4}">
                <adec:decorative xmlns:adec="http://schemas.microsoft.com/office/drawing/2017/decorative" val="1"/>
              </a:ext>
            </a:extLst>
          </p:cNvPr>
          <p:cNvSpPr/>
          <p:nvPr/>
        </p:nvSpPr>
        <p:spPr>
          <a:xfrm>
            <a:off x="683568" y="2614523"/>
            <a:ext cx="3672408" cy="398413"/>
          </a:xfrm>
          <a:prstGeom prst="rect">
            <a:avLst/>
          </a:prstGeom>
          <a:noFill/>
          <a:ln>
            <a:solidFill>
              <a:srgbClr val="F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2" name="Décla : rectangle orange dérogations">
            <a:extLst>
              <a:ext uri="{FF2B5EF4-FFF2-40B4-BE49-F238E27FC236}">
                <a16:creationId xmlns:a16="http://schemas.microsoft.com/office/drawing/2014/main" id="{EFEA675B-1132-2C55-82C2-7798B2AB8094}"/>
              </a:ext>
              <a:ext uri="{C183D7F6-B498-43B3-948B-1728B52AA6E4}">
                <adec:decorative xmlns:adec="http://schemas.microsoft.com/office/drawing/2017/decorative" val="1"/>
              </a:ext>
            </a:extLst>
          </p:cNvPr>
          <p:cNvSpPr/>
          <p:nvPr/>
        </p:nvSpPr>
        <p:spPr>
          <a:xfrm>
            <a:off x="5419470" y="2545951"/>
            <a:ext cx="1681546" cy="662190"/>
          </a:xfrm>
          <a:prstGeom prst="rect">
            <a:avLst/>
          </a:prstGeom>
          <a:noFill/>
          <a:ln>
            <a:solidFill>
              <a:srgbClr val="F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3" name="Texte : rectangle gris schéma pluriannuel">
            <a:extLst>
              <a:ext uri="{FF2B5EF4-FFF2-40B4-BE49-F238E27FC236}">
                <a16:creationId xmlns:a16="http://schemas.microsoft.com/office/drawing/2014/main" id="{2374FE15-EE47-6CE6-1DE9-993826490542}"/>
              </a:ext>
              <a:ext uri="{C183D7F6-B498-43B3-948B-1728B52AA6E4}">
                <adec:decorative xmlns:adec="http://schemas.microsoft.com/office/drawing/2017/decorative" val="1"/>
              </a:ext>
            </a:extLst>
          </p:cNvPr>
          <p:cNvSpPr/>
          <p:nvPr/>
        </p:nvSpPr>
        <p:spPr>
          <a:xfrm>
            <a:off x="429525" y="3048363"/>
            <a:ext cx="2342275" cy="243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4" name="Décla : rectangle gris schéma pluriannuel">
            <a:extLst>
              <a:ext uri="{FF2B5EF4-FFF2-40B4-BE49-F238E27FC236}">
                <a16:creationId xmlns:a16="http://schemas.microsoft.com/office/drawing/2014/main" id="{ED5D8D5C-F4FE-5413-1376-D9A9C8725BC6}"/>
              </a:ext>
              <a:ext uri="{C183D7F6-B498-43B3-948B-1728B52AA6E4}">
                <adec:decorative xmlns:adec="http://schemas.microsoft.com/office/drawing/2017/decorative" val="1"/>
              </a:ext>
            </a:extLst>
          </p:cNvPr>
          <p:cNvSpPr/>
          <p:nvPr/>
        </p:nvSpPr>
        <p:spPr>
          <a:xfrm>
            <a:off x="5391169" y="594750"/>
            <a:ext cx="1989143" cy="10863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5" name="Texte : rectangle rose moyen de contact">
            <a:extLst>
              <a:ext uri="{FF2B5EF4-FFF2-40B4-BE49-F238E27FC236}">
                <a16:creationId xmlns:a16="http://schemas.microsoft.com/office/drawing/2014/main" id="{07795757-A9EB-7FB0-C2FE-8D7B96ABE855}"/>
              </a:ext>
              <a:ext uri="{C183D7F6-B498-43B3-948B-1728B52AA6E4}">
                <adec:decorative xmlns:adec="http://schemas.microsoft.com/office/drawing/2017/decorative" val="1"/>
              </a:ext>
            </a:extLst>
          </p:cNvPr>
          <p:cNvSpPr/>
          <p:nvPr/>
        </p:nvSpPr>
        <p:spPr>
          <a:xfrm>
            <a:off x="429525" y="3624427"/>
            <a:ext cx="3808798" cy="2434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6" name="Décla : rectangle rose moyen de contact">
            <a:extLst>
              <a:ext uri="{FF2B5EF4-FFF2-40B4-BE49-F238E27FC236}">
                <a16:creationId xmlns:a16="http://schemas.microsoft.com/office/drawing/2014/main" id="{9B150D3B-329F-15DA-815F-F4E73D12D8A5}"/>
              </a:ext>
              <a:ext uri="{C183D7F6-B498-43B3-948B-1728B52AA6E4}">
                <adec:decorative xmlns:adec="http://schemas.microsoft.com/office/drawing/2017/decorative" val="1"/>
              </a:ext>
            </a:extLst>
          </p:cNvPr>
          <p:cNvSpPr/>
          <p:nvPr/>
        </p:nvSpPr>
        <p:spPr>
          <a:xfrm>
            <a:off x="5408331" y="4227934"/>
            <a:ext cx="3435195" cy="85666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99862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54D2A82B-A167-7E33-AEBA-657915EE18F5}"/>
              </a:ext>
            </a:extLst>
          </p:cNvPr>
          <p:cNvSpPr>
            <a:spLocks noGrp="1"/>
          </p:cNvSpPr>
          <p:nvPr>
            <p:ph type="title" idx="4294967295"/>
          </p:nvPr>
        </p:nvSpPr>
        <p:spPr>
          <a:xfrm>
            <a:off x="314325" y="268288"/>
            <a:ext cx="6096000"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Chez Orange</a:t>
            </a:r>
          </a:p>
          <a:p>
            <a:pPr marL="0" marR="0" lvl="1"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Quels engagements ?</a:t>
            </a:r>
          </a:p>
        </p:txBody>
      </p:sp>
      <p:pic>
        <p:nvPicPr>
          <p:cNvPr id="3" name="Image">
            <a:extLst>
              <a:ext uri="{FF2B5EF4-FFF2-40B4-BE49-F238E27FC236}">
                <a16:creationId xmlns:a16="http://schemas.microsoft.com/office/drawing/2014/main" id="{B7425604-3090-14C9-3C1D-2B089674EC0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571750"/>
            <a:ext cx="3819336" cy="1785574"/>
          </a:xfrm>
          <a:prstGeom prst="rect">
            <a:avLst/>
          </a:prstGeom>
        </p:spPr>
      </p:pic>
    </p:spTree>
    <p:extLst>
      <p:ext uri="{BB962C8B-B14F-4D97-AF65-F5344CB8AC3E}">
        <p14:creationId xmlns:p14="http://schemas.microsoft.com/office/powerpoint/2010/main" val="2131061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FD14CD00-B350-BD22-9B0A-9422C2124686}"/>
              </a:ext>
            </a:extLst>
          </p:cNvPr>
          <p:cNvSpPr>
            <a:spLocks noGrp="1"/>
          </p:cNvSpPr>
          <p:nvPr>
            <p:ph type="title"/>
          </p:nvPr>
        </p:nvSpPr>
        <p:spPr/>
        <p:txBody>
          <a:bodyPr/>
          <a:lstStyle/>
          <a:p>
            <a:r>
              <a:rPr lang="fr-FR">
                <a:solidFill>
                  <a:srgbClr val="F16E00"/>
                </a:solidFill>
              </a:rPr>
              <a:t>Engagements d’Orange – Accord triennal</a:t>
            </a:r>
            <a:endParaRPr lang="fr-FR"/>
          </a:p>
        </p:txBody>
      </p:sp>
      <p:sp>
        <p:nvSpPr>
          <p:cNvPr id="2" name="Texte">
            <a:extLst>
              <a:ext uri="{FF2B5EF4-FFF2-40B4-BE49-F238E27FC236}">
                <a16:creationId xmlns:a16="http://schemas.microsoft.com/office/drawing/2014/main" id="{C95534EA-D38A-94F0-3C6B-A6A2964C5D17}"/>
              </a:ext>
            </a:extLst>
          </p:cNvPr>
          <p:cNvSpPr>
            <a:spLocks noGrp="1"/>
          </p:cNvSpPr>
          <p:nvPr>
            <p:ph idx="1"/>
          </p:nvPr>
        </p:nvSpPr>
        <p:spPr/>
        <p:txBody>
          <a:bodyPr/>
          <a:lstStyle/>
          <a:p>
            <a:pPr lvl="2">
              <a:spcAft>
                <a:spcPts val="600"/>
              </a:spcAft>
            </a:pPr>
            <a:r>
              <a:rPr lang="fr-FR" dirty="0">
                <a:solidFill>
                  <a:srgbClr val="FF7900"/>
                </a:solidFill>
              </a:rPr>
              <a:t>2021</a:t>
            </a:r>
            <a:r>
              <a:rPr lang="fr-FR" dirty="0"/>
              <a:t> : Orange signe un nouvel </a:t>
            </a:r>
            <a:r>
              <a:rPr lang="fr-FR" dirty="0">
                <a:solidFill>
                  <a:srgbClr val="FF7900"/>
                </a:solidFill>
              </a:rPr>
              <a:t>accord triennal </a:t>
            </a:r>
            <a:r>
              <a:rPr lang="fr-FR" dirty="0"/>
              <a:t>pour l’emploi et l’insertion des personnes en situation de handicap et la lutte contre les discriminations</a:t>
            </a:r>
          </a:p>
          <a:p>
            <a:pPr lvl="3">
              <a:spcAft>
                <a:spcPts val="600"/>
              </a:spcAft>
            </a:pPr>
            <a:r>
              <a:rPr lang="fr-FR" sz="1600" dirty="0"/>
              <a:t>Taux d’emploi global de salariés en situation de handicap dans le groupe en 2023 : 6,46%</a:t>
            </a:r>
          </a:p>
          <a:p>
            <a:pPr lvl="3">
              <a:spcAft>
                <a:spcPts val="600"/>
              </a:spcAft>
            </a:pPr>
            <a:r>
              <a:rPr lang="fr-FR" sz="1600" dirty="0"/>
              <a:t>Améliorer l’accessibilité aux informations, aux outils et postes de travail</a:t>
            </a:r>
          </a:p>
          <a:p>
            <a:pPr lvl="3">
              <a:spcAft>
                <a:spcPts val="600"/>
              </a:spcAft>
            </a:pPr>
            <a:r>
              <a:rPr lang="fr-FR" sz="1600" dirty="0"/>
              <a:t>Sensibiliser, former, communiquer (loi)</a:t>
            </a:r>
          </a:p>
          <a:p>
            <a:pPr lvl="3">
              <a:spcAft>
                <a:spcPts val="600"/>
              </a:spcAft>
            </a:pPr>
            <a:r>
              <a:rPr lang="fr-FR" sz="1600" dirty="0"/>
              <a:t>Soutenir les acteurs internes </a:t>
            </a:r>
          </a:p>
          <a:p>
            <a:pPr lvl="3">
              <a:spcAft>
                <a:spcPts val="600"/>
              </a:spcAft>
            </a:pPr>
            <a:r>
              <a:rPr lang="fr-FR" sz="1600" dirty="0"/>
              <a:t>Développer l’expertise</a:t>
            </a:r>
          </a:p>
          <a:p>
            <a:pPr lvl="3">
              <a:spcAft>
                <a:spcPts val="600"/>
              </a:spcAft>
            </a:pPr>
            <a:r>
              <a:rPr lang="fr-FR" sz="1600" dirty="0"/>
              <a:t>Innover et mettre à disposition les innovations</a:t>
            </a:r>
          </a:p>
          <a:p>
            <a:pPr lvl="3">
              <a:spcAft>
                <a:spcPts val="600"/>
              </a:spcAft>
            </a:pPr>
            <a:r>
              <a:rPr lang="fr-FR" sz="1600" dirty="0"/>
              <a:t>Acheter responsable</a:t>
            </a:r>
          </a:p>
        </p:txBody>
      </p:sp>
    </p:spTree>
    <p:extLst>
      <p:ext uri="{BB962C8B-B14F-4D97-AF65-F5344CB8AC3E}">
        <p14:creationId xmlns:p14="http://schemas.microsoft.com/office/powerpoint/2010/main" val="361734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C77B53F1-1D41-14AE-8B56-BE06BFBB02D3}"/>
              </a:ext>
            </a:extLst>
          </p:cNvPr>
          <p:cNvSpPr>
            <a:spLocks noGrp="1"/>
          </p:cNvSpPr>
          <p:nvPr>
            <p:ph type="title"/>
          </p:nvPr>
        </p:nvSpPr>
        <p:spPr/>
        <p:txBody>
          <a:bodyPr/>
          <a:lstStyle/>
          <a:p>
            <a:r>
              <a:rPr lang="fr-FR">
                <a:solidFill>
                  <a:srgbClr val="F16E00"/>
                </a:solidFill>
              </a:rPr>
              <a:t>Niveau d’accessibilité demandé à toute interface ou document numérique </a:t>
            </a:r>
            <a:r>
              <a:rPr lang="fr-FR" altLang="fr-FR">
                <a:solidFill>
                  <a:srgbClr val="F16E00"/>
                </a:solidFill>
              </a:rPr>
              <a:t>en interne Orange</a:t>
            </a:r>
            <a:endParaRPr lang="fr-FR"/>
          </a:p>
        </p:txBody>
      </p:sp>
      <p:sp>
        <p:nvSpPr>
          <p:cNvPr id="2" name="Pour le web et appli mobiles">
            <a:extLst>
              <a:ext uri="{FF2B5EF4-FFF2-40B4-BE49-F238E27FC236}">
                <a16:creationId xmlns:a16="http://schemas.microsoft.com/office/drawing/2014/main" id="{7F6A21CA-DAE4-12BE-BA1E-E5C1BDA72DF0}"/>
              </a:ext>
            </a:extLst>
          </p:cNvPr>
          <p:cNvSpPr>
            <a:spLocks noGrp="1"/>
          </p:cNvSpPr>
          <p:nvPr>
            <p:ph sz="half" idx="1"/>
          </p:nvPr>
        </p:nvSpPr>
        <p:spPr>
          <a:xfrm>
            <a:off x="313200" y="1109092"/>
            <a:ext cx="4762856" cy="310530"/>
          </a:xfrm>
        </p:spPr>
        <p:txBody>
          <a:bodyPr/>
          <a:lstStyle/>
          <a:p>
            <a:pPr lvl="2"/>
            <a:r>
              <a:rPr lang="fr-FR" b="1" dirty="0">
                <a:latin typeface="Verdana" panose="020B0604030504040204" pitchFamily="34" charset="0"/>
                <a:ea typeface="Verdana" panose="020B0604030504040204" pitchFamily="34" charset="0"/>
                <a:cs typeface="Verdana" panose="020B0604030504040204" pitchFamily="34" charset="0"/>
              </a:rPr>
              <a:t>Pour le </a:t>
            </a:r>
            <a:r>
              <a:rPr lang="fr-FR" b="1" dirty="0">
                <a:solidFill>
                  <a:srgbClr val="FF7900"/>
                </a:solidFill>
                <a:latin typeface="Verdana" panose="020B0604030504040204" pitchFamily="34" charset="0"/>
                <a:ea typeface="Verdana" panose="020B0604030504040204" pitchFamily="34" charset="0"/>
                <a:cs typeface="Verdana" panose="020B0604030504040204" pitchFamily="34" charset="0"/>
              </a:rPr>
              <a:t>Web</a:t>
            </a:r>
            <a:r>
              <a:rPr lang="fr-FR" b="1" dirty="0">
                <a:latin typeface="Verdana" panose="020B0604030504040204" pitchFamily="34" charset="0"/>
                <a:ea typeface="Verdana" panose="020B0604030504040204" pitchFamily="34" charset="0"/>
                <a:cs typeface="Verdana" panose="020B0604030504040204" pitchFamily="34" charset="0"/>
              </a:rPr>
              <a:t> et les </a:t>
            </a:r>
            <a:r>
              <a:rPr lang="fr-FR" b="1" dirty="0">
                <a:solidFill>
                  <a:srgbClr val="FF7900"/>
                </a:solidFill>
                <a:latin typeface="Verdana" panose="020B0604030504040204" pitchFamily="34" charset="0"/>
                <a:ea typeface="Verdana" panose="020B0604030504040204" pitchFamily="34" charset="0"/>
                <a:cs typeface="Verdana" panose="020B0604030504040204" pitchFamily="34" charset="0"/>
              </a:rPr>
              <a:t>applications mobiles</a:t>
            </a:r>
          </a:p>
        </p:txBody>
      </p:sp>
      <p:sp>
        <p:nvSpPr>
          <p:cNvPr id="6" name="Pour le web - Texte">
            <a:extLst>
              <a:ext uri="{FF2B5EF4-FFF2-40B4-BE49-F238E27FC236}">
                <a16:creationId xmlns:a16="http://schemas.microsoft.com/office/drawing/2014/main" id="{BDCA19B5-03E4-C71F-2B07-39CF51F3FA34}"/>
              </a:ext>
            </a:extLst>
          </p:cNvPr>
          <p:cNvSpPr txBox="1">
            <a:spLocks noChangeArrowheads="1"/>
          </p:cNvSpPr>
          <p:nvPr/>
        </p:nvSpPr>
        <p:spPr bwMode="auto">
          <a:xfrm>
            <a:off x="437474" y="1347613"/>
            <a:ext cx="4244073" cy="1706809"/>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8000" tIns="108000" rIns="108000" bIns="108000" numCol="1" anchor="ctr" anchorCtr="0" compatLnSpc="1">
            <a:prstTxWarp prst="textNoShape">
              <a:avLst/>
            </a:prstTxWarp>
          </a:bodyPr>
          <a:lstStyle>
            <a:lvl1pPr algn="l" defTabSz="514350" rtl="0" eaLnBrk="1" fontAlgn="base" hangingPunct="1">
              <a:lnSpc>
                <a:spcPct val="90000"/>
              </a:lnSpc>
              <a:spcBef>
                <a:spcPct val="0"/>
              </a:spcBef>
              <a:spcAft>
                <a:spcPts val="800"/>
              </a:spcAft>
              <a:buFont typeface="Arial" pitchFamily="34" charset="0"/>
              <a:defRPr sz="1800" kern="1200" baseline="0">
                <a:solidFill>
                  <a:schemeClr val="tx2"/>
                </a:solidFill>
                <a:latin typeface="Helvetica 65 Medium" pitchFamily="2" charset="0"/>
                <a:ea typeface="ＭＳ Ｐゴシック" pitchFamily="34" charset="-128"/>
                <a:cs typeface="+mn-cs"/>
              </a:defRPr>
            </a:lvl1pPr>
            <a:lvl2pPr algn="l" defTabSz="514350" rtl="0" eaLnBrk="1" fontAlgn="base" hangingPunct="1">
              <a:lnSpc>
                <a:spcPct val="90000"/>
              </a:lnSpc>
              <a:spcBef>
                <a:spcPct val="0"/>
              </a:spcBef>
              <a:spcAft>
                <a:spcPct val="0"/>
              </a:spcAft>
              <a:buFont typeface="Arial" charset="0"/>
              <a:buChar char="–"/>
              <a:defRPr sz="1600" kern="1200">
                <a:solidFill>
                  <a:schemeClr val="tx1"/>
                </a:solidFill>
                <a:latin typeface="Helvetica 55 Roman"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55 Roman"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55 Roman"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baseline="0">
                <a:solidFill>
                  <a:schemeClr val="tx1"/>
                </a:solidFill>
                <a:latin typeface="Helvetica 55 Roman"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98438" lvl="1" indent="-198438" defTabSz="914400">
              <a:spcBef>
                <a:spcPct val="20000"/>
              </a:spcBef>
              <a:spcAft>
                <a:spcPts val="600"/>
              </a:spcAft>
              <a:buFont typeface="Arial" panose="020B0604020202020204" pitchFamily="34" charset="0"/>
              <a:buChar char="–"/>
              <a:defRPr/>
            </a:pPr>
            <a:r>
              <a:rPr lang="fr-FR" sz="1400" spc="-20">
                <a:solidFill>
                  <a:schemeClr val="bg1"/>
                </a:solidFill>
                <a:latin typeface="Verdana" panose="020B0604030504040204" pitchFamily="34" charset="0"/>
                <a:ea typeface="Verdana" panose="020B0604030504040204" pitchFamily="34" charset="0"/>
                <a:cs typeface="Verdana" panose="020B0604030504040204" pitchFamily="34" charset="0"/>
              </a:rPr>
              <a:t>Respecter les critères des préconisations internationales WCAG 2.1 (ISO/IEC 40500, EN 301549)</a:t>
            </a:r>
          </a:p>
          <a:p>
            <a:pPr marL="198438" lvl="1" indent="-198438" defTabSz="914400">
              <a:spcBef>
                <a:spcPct val="20000"/>
              </a:spcBef>
              <a:spcAft>
                <a:spcPts val="600"/>
              </a:spcAft>
              <a:buFont typeface="Arial" panose="020B0604020202020204" pitchFamily="34" charset="0"/>
              <a:buChar char="–"/>
              <a:defRPr/>
            </a:pPr>
            <a:r>
              <a:rPr lang="fr-FR" sz="1400" spc="-20">
                <a:solidFill>
                  <a:schemeClr val="bg1"/>
                </a:solidFill>
                <a:latin typeface="Verdana" panose="020B0604030504040204" pitchFamily="34" charset="0"/>
                <a:ea typeface="Verdana" panose="020B0604030504040204" pitchFamily="34" charset="0"/>
                <a:cs typeface="Verdana" panose="020B0604030504040204" pitchFamily="34" charset="0"/>
              </a:rPr>
              <a:t>de niveau A et AA </a:t>
            </a:r>
          </a:p>
          <a:p>
            <a:pPr marL="198438" lvl="1" indent="-198438" defTabSz="914400">
              <a:spcBef>
                <a:spcPct val="20000"/>
              </a:spcBef>
              <a:spcAft>
                <a:spcPts val="600"/>
              </a:spcAft>
              <a:buFont typeface="Arial" panose="020B0604020202020204" pitchFamily="34" charset="0"/>
              <a:buChar char="–"/>
              <a:defRPr/>
            </a:pPr>
            <a:r>
              <a:rPr lang="fr-FR" sz="1400" spc="-20">
                <a:solidFill>
                  <a:schemeClr val="bg1"/>
                </a:solidFill>
                <a:latin typeface="Verdana" panose="020B0604030504040204" pitchFamily="34" charset="0"/>
                <a:ea typeface="Verdana" panose="020B0604030504040204" pitchFamily="34" charset="0"/>
                <a:cs typeface="Verdana" panose="020B0604030504040204" pitchFamily="34" charset="0"/>
              </a:rPr>
              <a:t>sans aucun point bloquant </a:t>
            </a:r>
            <a:br>
              <a:rPr lang="fr-FR" sz="1400" spc="-20">
                <a:solidFill>
                  <a:schemeClr val="bg1"/>
                </a:solidFill>
                <a:latin typeface="Verdana" panose="020B0604030504040204" pitchFamily="34" charset="0"/>
                <a:ea typeface="Verdana" panose="020B0604030504040204" pitchFamily="34" charset="0"/>
                <a:cs typeface="Verdana" panose="020B0604030504040204" pitchFamily="34" charset="0"/>
              </a:rPr>
            </a:br>
            <a:r>
              <a:rPr lang="fr-FR" sz="1400" spc="-20">
                <a:solidFill>
                  <a:schemeClr val="bg1"/>
                </a:solidFill>
                <a:latin typeface="Verdana" panose="020B0604030504040204" pitchFamily="34" charset="0"/>
                <a:ea typeface="Verdana" panose="020B0604030504040204" pitchFamily="34" charset="0"/>
                <a:cs typeface="Verdana" panose="020B0604030504040204" pitchFamily="34" charset="0"/>
              </a:rPr>
              <a:t>du point de vue utilisateur </a:t>
            </a:r>
          </a:p>
        </p:txBody>
      </p:sp>
      <p:sp>
        <p:nvSpPr>
          <p:cNvPr id="7" name="Pour le web - Précisions WCAG">
            <a:extLst>
              <a:ext uri="{FF2B5EF4-FFF2-40B4-BE49-F238E27FC236}">
                <a16:creationId xmlns:a16="http://schemas.microsoft.com/office/drawing/2014/main" id="{7A02178F-07B7-060B-150B-6B89E48E20BF}"/>
              </a:ext>
            </a:extLst>
          </p:cNvPr>
          <p:cNvSpPr/>
          <p:nvPr/>
        </p:nvSpPr>
        <p:spPr>
          <a:xfrm>
            <a:off x="4787790" y="1455491"/>
            <a:ext cx="4041884" cy="1015663"/>
          </a:xfrm>
          <a:prstGeom prst="rect">
            <a:avLst/>
          </a:prstGeom>
          <a:ln w="9525">
            <a:solidFill>
              <a:schemeClr val="bg1"/>
            </a:solidFill>
            <a:prstDash val="solid"/>
          </a:ln>
        </p:spPr>
        <p:txBody>
          <a:bodyPr wrap="square">
            <a:spAutoFit/>
          </a:bodyPr>
          <a:lstStyle/>
          <a:p>
            <a:pPr defTabSz="712788"/>
            <a:r>
              <a:rPr lang="fr-FR" sz="1200" b="1">
                <a:solidFill>
                  <a:srgbClr val="FF7900"/>
                </a:solidFill>
                <a:latin typeface="Verdana" panose="020B0604030504040204" pitchFamily="34" charset="0"/>
                <a:ea typeface="Verdana" panose="020B0604030504040204" pitchFamily="34" charset="0"/>
                <a:cs typeface="Verdana" panose="020B0604030504040204" pitchFamily="34" charset="0"/>
              </a:rPr>
              <a:t>WCAG 2.2 </a:t>
            </a:r>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GB" sz="1200">
                <a:solidFill>
                  <a:schemeClr val="bg1"/>
                </a:solidFill>
                <a:latin typeface="Verdana" panose="020B0604030504040204" pitchFamily="34" charset="0"/>
                <a:ea typeface="Verdana" panose="020B0604030504040204" pitchFamily="34" charset="0"/>
                <a:cs typeface="Verdana" panose="020B0604030504040204" pitchFamily="34" charset="0"/>
              </a:rPr>
              <a:t>Web Content Accessibility Guidelines</a:t>
            </a:r>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 v2.2) = </a:t>
            </a:r>
            <a:r>
              <a:rPr lang="fr-FR" sz="1200" b="1">
                <a:solidFill>
                  <a:srgbClr val="FF7900"/>
                </a:solidFill>
                <a:latin typeface="Verdana" panose="020B0604030504040204" pitchFamily="34" charset="0"/>
                <a:ea typeface="Verdana" panose="020B0604030504040204" pitchFamily="34" charset="0"/>
                <a:cs typeface="Verdana" panose="020B0604030504040204" pitchFamily="34" charset="0"/>
              </a:rPr>
              <a:t>Recommandations internationales </a:t>
            </a:r>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éditées par le </a:t>
            </a:r>
            <a:r>
              <a:rPr lang="en-GB" sz="1200">
                <a:solidFill>
                  <a:schemeClr val="bg1"/>
                </a:solidFill>
                <a:latin typeface="Verdana" panose="020B0604030504040204" pitchFamily="34" charset="0"/>
                <a:ea typeface="Verdana" panose="020B0604030504040204" pitchFamily="34" charset="0"/>
                <a:cs typeface="Verdana" panose="020B0604030504040204" pitchFamily="34" charset="0"/>
              </a:rPr>
              <a:t>Web Accessibility Initiative </a:t>
            </a:r>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(WAI) du </a:t>
            </a:r>
            <a:r>
              <a:rPr lang="en-GB" sz="1200">
                <a:solidFill>
                  <a:schemeClr val="bg1"/>
                </a:solidFill>
                <a:latin typeface="Verdana" panose="020B0604030504040204" pitchFamily="34" charset="0"/>
                <a:ea typeface="Verdana" panose="020B0604030504040204" pitchFamily="34" charset="0"/>
                <a:cs typeface="Verdana" panose="020B0604030504040204" pitchFamily="34" charset="0"/>
              </a:rPr>
              <a:t>World Wide Web Consortium </a:t>
            </a:r>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(W3C) </a:t>
            </a:r>
            <a:r>
              <a:rPr lang="fr-FR" sz="1200">
                <a:solidFill>
                  <a:schemeClr val="bg1"/>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https://www.w3.org/TR/WCAG22/</a:t>
            </a:r>
            <a:endParaRPr lang="fr-FR" sz="12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Pour le web - Précisions AA">
            <a:extLst>
              <a:ext uri="{FF2B5EF4-FFF2-40B4-BE49-F238E27FC236}">
                <a16:creationId xmlns:a16="http://schemas.microsoft.com/office/drawing/2014/main" id="{8CCB8BFE-08E8-1934-5D96-97D1BA73B9E6}"/>
              </a:ext>
            </a:extLst>
          </p:cNvPr>
          <p:cNvSpPr/>
          <p:nvPr/>
        </p:nvSpPr>
        <p:spPr>
          <a:xfrm>
            <a:off x="4787789" y="2542133"/>
            <a:ext cx="4041884" cy="461665"/>
          </a:xfrm>
          <a:prstGeom prst="rect">
            <a:avLst/>
          </a:prstGeom>
          <a:ln w="9525">
            <a:solidFill>
              <a:schemeClr val="bg1"/>
            </a:solidFill>
            <a:prstDash val="solid"/>
          </a:ln>
        </p:spPr>
        <p:txBody>
          <a:bodyPr wrap="square">
            <a:spAutoFit/>
          </a:bodyPr>
          <a:lstStyle/>
          <a:p>
            <a:pPr defTabSz="712788"/>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Le </a:t>
            </a:r>
            <a:r>
              <a:rPr lang="fr-FR" sz="1200" b="1">
                <a:solidFill>
                  <a:srgbClr val="FF7900"/>
                </a:solidFill>
                <a:latin typeface="Verdana" panose="020B0604030504040204" pitchFamily="34" charset="0"/>
                <a:ea typeface="Verdana" panose="020B0604030504040204" pitchFamily="34" charset="0"/>
                <a:cs typeface="Verdana" panose="020B0604030504040204" pitchFamily="34" charset="0"/>
              </a:rPr>
              <a:t>niveau AA </a:t>
            </a:r>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implique le respect d’environ 2/3 des critères</a:t>
            </a:r>
          </a:p>
        </p:txBody>
      </p:sp>
      <p:grpSp>
        <p:nvGrpSpPr>
          <p:cNvPr id="9" name="Image W3C-WAI-WCAG2.2">
            <a:extLst>
              <a:ext uri="{FF2B5EF4-FFF2-40B4-BE49-F238E27FC236}">
                <a16:creationId xmlns:a16="http://schemas.microsoft.com/office/drawing/2014/main" id="{5BB115BC-7D93-113E-A9B5-E1DDB4A5E146}"/>
              </a:ext>
              <a:ext uri="{C183D7F6-B498-43B3-948B-1728B52AA6E4}">
                <adec:decorative xmlns:adec="http://schemas.microsoft.com/office/drawing/2017/decorative" val="1"/>
              </a:ext>
            </a:extLst>
          </p:cNvPr>
          <p:cNvGrpSpPr/>
          <p:nvPr/>
        </p:nvGrpSpPr>
        <p:grpSpPr>
          <a:xfrm>
            <a:off x="8011824" y="1130709"/>
            <a:ext cx="838200" cy="295275"/>
            <a:chOff x="7523583" y="1363865"/>
            <a:chExt cx="838200" cy="295275"/>
          </a:xfrm>
        </p:grpSpPr>
        <p:pic>
          <p:nvPicPr>
            <p:cNvPr id="10" name="Image W3C-WAI-WCAG2.1" title="logo du W3C">
              <a:extLst>
                <a:ext uri="{FF2B5EF4-FFF2-40B4-BE49-F238E27FC236}">
                  <a16:creationId xmlns:a16="http://schemas.microsoft.com/office/drawing/2014/main" id="{85CC15B2-F161-E0AC-1A1E-29F6D441C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583" y="1363865"/>
              <a:ext cx="8382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Image WCAG 2.2">
              <a:extLst>
                <a:ext uri="{FF2B5EF4-FFF2-40B4-BE49-F238E27FC236}">
                  <a16:creationId xmlns:a16="http://schemas.microsoft.com/office/drawing/2014/main" id="{5B091527-EB20-9D5E-768F-14B057A96DCF}"/>
                </a:ext>
              </a:extLst>
            </p:cNvPr>
            <p:cNvPicPr>
              <a:picLocks noChangeAspect="1"/>
            </p:cNvPicPr>
            <p:nvPr/>
          </p:nvPicPr>
          <p:blipFill>
            <a:blip r:embed="rId5"/>
            <a:stretch>
              <a:fillRect/>
            </a:stretch>
          </p:blipFill>
          <p:spPr>
            <a:xfrm>
              <a:off x="8251716" y="1524201"/>
              <a:ext cx="75600" cy="100800"/>
            </a:xfrm>
            <a:prstGeom prst="rect">
              <a:avLst/>
            </a:prstGeom>
          </p:spPr>
        </p:pic>
      </p:grpSp>
      <p:sp>
        <p:nvSpPr>
          <p:cNvPr id="14" name="Pour les documents numériques">
            <a:extLst>
              <a:ext uri="{FF2B5EF4-FFF2-40B4-BE49-F238E27FC236}">
                <a16:creationId xmlns:a16="http://schemas.microsoft.com/office/drawing/2014/main" id="{6C4CC6D0-FD09-59BD-71BE-9CAF4984C803}"/>
              </a:ext>
            </a:extLst>
          </p:cNvPr>
          <p:cNvSpPr txBox="1">
            <a:spLocks/>
          </p:cNvSpPr>
          <p:nvPr/>
        </p:nvSpPr>
        <p:spPr>
          <a:xfrm>
            <a:off x="313200" y="3354884"/>
            <a:ext cx="7643176" cy="310530"/>
          </a:xfrm>
          <a:prstGeom prst="rect">
            <a:avLst/>
          </a:prstGeom>
        </p:spPr>
        <p:txBody>
          <a:bodyPr vert="horz" lIns="0" tIns="0" rIns="0" bIns="0" rtlCol="0">
            <a:norm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lvl="2"/>
            <a:r>
              <a:rPr lang="fr-FR"/>
              <a:t>Pour les </a:t>
            </a:r>
            <a:r>
              <a:rPr lang="fr-FR">
                <a:solidFill>
                  <a:srgbClr val="FF7900"/>
                </a:solidFill>
              </a:rPr>
              <a:t>documents numériques </a:t>
            </a:r>
            <a:r>
              <a:rPr lang="fr-FR" b="0"/>
              <a:t>(Word, Powerpoint, PDF, </a:t>
            </a:r>
            <a:r>
              <a:rPr lang="fr-FR" b="0" err="1"/>
              <a:t>pushmail</a:t>
            </a:r>
            <a:r>
              <a:rPr lang="fr-FR" b="0"/>
              <a:t>…)</a:t>
            </a:r>
            <a:endParaRPr lang="fr-FR"/>
          </a:p>
          <a:p>
            <a:pPr lvl="2"/>
            <a:endParaRPr lang="fr-FR"/>
          </a:p>
        </p:txBody>
      </p:sp>
      <p:sp>
        <p:nvSpPr>
          <p:cNvPr id="12" name="Pour le mobile - Texte">
            <a:extLst>
              <a:ext uri="{FF2B5EF4-FFF2-40B4-BE49-F238E27FC236}">
                <a16:creationId xmlns:a16="http://schemas.microsoft.com/office/drawing/2014/main" id="{39F99ABA-7CB7-590E-B654-324F527731AC}"/>
              </a:ext>
            </a:extLst>
          </p:cNvPr>
          <p:cNvSpPr txBox="1">
            <a:spLocks noChangeArrowheads="1"/>
          </p:cNvSpPr>
          <p:nvPr/>
        </p:nvSpPr>
        <p:spPr bwMode="auto">
          <a:xfrm>
            <a:off x="437474" y="3507854"/>
            <a:ext cx="4134525" cy="1208730"/>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8000" tIns="108000" rIns="108000" bIns="108000" numCol="1" anchor="ctr" anchorCtr="0" compatLnSpc="1">
            <a:prstTxWarp prst="textNoShape">
              <a:avLst/>
            </a:prstTxWarp>
          </a:bodyPr>
          <a:lstStyle>
            <a:lvl1pPr algn="l" defTabSz="514350" rtl="0" eaLnBrk="1" fontAlgn="base" hangingPunct="1">
              <a:lnSpc>
                <a:spcPct val="90000"/>
              </a:lnSpc>
              <a:spcBef>
                <a:spcPct val="0"/>
              </a:spcBef>
              <a:spcAft>
                <a:spcPts val="800"/>
              </a:spcAft>
              <a:buFont typeface="Arial" pitchFamily="34" charset="0"/>
              <a:defRPr sz="1800" kern="1200" baseline="0">
                <a:solidFill>
                  <a:schemeClr val="tx2"/>
                </a:solidFill>
                <a:latin typeface="Helvetica 65 Medium" pitchFamily="2" charset="0"/>
                <a:ea typeface="ＭＳ Ｐゴシック" pitchFamily="34" charset="-128"/>
                <a:cs typeface="+mn-cs"/>
              </a:defRPr>
            </a:lvl1pPr>
            <a:lvl2pPr algn="l" defTabSz="514350" rtl="0" eaLnBrk="1" fontAlgn="base" hangingPunct="1">
              <a:lnSpc>
                <a:spcPct val="90000"/>
              </a:lnSpc>
              <a:spcBef>
                <a:spcPct val="0"/>
              </a:spcBef>
              <a:spcAft>
                <a:spcPct val="0"/>
              </a:spcAft>
              <a:buFont typeface="Arial" charset="0"/>
              <a:buChar char="–"/>
              <a:defRPr sz="1600" kern="1200">
                <a:solidFill>
                  <a:schemeClr val="tx1"/>
                </a:solidFill>
                <a:latin typeface="Helvetica 55 Roman"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55 Roman"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55 Roman"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baseline="0">
                <a:solidFill>
                  <a:schemeClr val="tx1"/>
                </a:solidFill>
                <a:latin typeface="Helvetica 55 Roman"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98438" lvl="1" indent="-198438" defTabSz="914400">
              <a:spcBef>
                <a:spcPct val="20000"/>
              </a:spcBef>
              <a:spcAft>
                <a:spcPts val="600"/>
              </a:spcAft>
              <a:buFont typeface="Arial" panose="020B0604020202020204" pitchFamily="34" charset="0"/>
              <a:buChar char="–"/>
              <a:defRPr/>
            </a:pPr>
            <a:r>
              <a:rPr lang="fr-FR" sz="1400" spc="-20">
                <a:solidFill>
                  <a:schemeClr val="bg1"/>
                </a:solidFill>
                <a:latin typeface="Verdana" panose="020B0604030504040204" pitchFamily="34" charset="0"/>
                <a:ea typeface="Verdana" panose="020B0604030504040204" pitchFamily="34" charset="0"/>
                <a:cs typeface="Verdana" panose="020B0604030504040204" pitchFamily="34" charset="0"/>
              </a:rPr>
              <a:t>Déclinaison technique adaptée au support</a:t>
            </a:r>
          </a:p>
          <a:p>
            <a:pPr marL="198438" lvl="1" indent="-198438" defTabSz="914400">
              <a:spcBef>
                <a:spcPct val="20000"/>
              </a:spcBef>
              <a:spcAft>
                <a:spcPts val="600"/>
              </a:spcAft>
              <a:buFont typeface="Arial" panose="020B0604020202020204" pitchFamily="34" charset="0"/>
              <a:buChar char="–"/>
              <a:defRPr/>
            </a:pPr>
            <a:r>
              <a:rPr lang="fr-FR" sz="1400" spc="-20">
                <a:solidFill>
                  <a:schemeClr val="bg1"/>
                </a:solidFill>
                <a:latin typeface="Verdana" panose="020B0604030504040204" pitchFamily="34" charset="0"/>
                <a:ea typeface="Verdana" panose="020B0604030504040204" pitchFamily="34" charset="0"/>
                <a:cs typeface="Verdana" panose="020B0604030504040204" pitchFamily="34" charset="0"/>
              </a:rPr>
              <a:t>sans aucun point bloquant </a:t>
            </a:r>
            <a:br>
              <a:rPr lang="fr-FR" sz="1400" spc="-20">
                <a:solidFill>
                  <a:schemeClr val="bg1"/>
                </a:solidFill>
                <a:latin typeface="Verdana" panose="020B0604030504040204" pitchFamily="34" charset="0"/>
                <a:ea typeface="Verdana" panose="020B0604030504040204" pitchFamily="34" charset="0"/>
                <a:cs typeface="Verdana" panose="020B0604030504040204" pitchFamily="34" charset="0"/>
              </a:rPr>
            </a:br>
            <a:r>
              <a:rPr lang="fr-FR" sz="1400" spc="-20">
                <a:solidFill>
                  <a:schemeClr val="bg1"/>
                </a:solidFill>
                <a:latin typeface="Verdana" panose="020B0604030504040204" pitchFamily="34" charset="0"/>
                <a:ea typeface="Verdana" panose="020B0604030504040204" pitchFamily="34" charset="0"/>
                <a:cs typeface="Verdana" panose="020B0604030504040204" pitchFamily="34" charset="0"/>
              </a:rPr>
              <a:t>du point de vue utilisateur </a:t>
            </a:r>
          </a:p>
        </p:txBody>
      </p:sp>
      <p:sp>
        <p:nvSpPr>
          <p:cNvPr id="13" name="Pour le mobile - Précisions">
            <a:extLst>
              <a:ext uri="{FF2B5EF4-FFF2-40B4-BE49-F238E27FC236}">
                <a16:creationId xmlns:a16="http://schemas.microsoft.com/office/drawing/2014/main" id="{FE2BC6E0-3E4F-5550-274E-B937048576D6}"/>
              </a:ext>
            </a:extLst>
          </p:cNvPr>
          <p:cNvSpPr/>
          <p:nvPr/>
        </p:nvSpPr>
        <p:spPr>
          <a:xfrm>
            <a:off x="4787789" y="3700921"/>
            <a:ext cx="4041884" cy="646331"/>
          </a:xfrm>
          <a:prstGeom prst="rect">
            <a:avLst/>
          </a:prstGeom>
          <a:ln w="9525">
            <a:solidFill>
              <a:schemeClr val="bg1"/>
            </a:solidFill>
            <a:prstDash val="solid"/>
          </a:ln>
        </p:spPr>
        <p:txBody>
          <a:bodyPr wrap="square">
            <a:spAutoFit/>
          </a:bodyPr>
          <a:lstStyle/>
          <a:p>
            <a:pPr defTabSz="712788"/>
            <a:r>
              <a:rPr lang="fr-FR" sz="1200" b="1">
                <a:solidFill>
                  <a:srgbClr val="FF7900"/>
                </a:solidFill>
                <a:latin typeface="Verdana" panose="020B0604030504040204" pitchFamily="34" charset="0"/>
                <a:ea typeface="Verdana" panose="020B0604030504040204" pitchFamily="34" charset="0"/>
                <a:cs typeface="Verdana" panose="020B0604030504040204" pitchFamily="34" charset="0"/>
              </a:rPr>
              <a:t>Recommandations</a:t>
            </a:r>
            <a:r>
              <a:rPr lang="fr-FR" sz="1200" b="1">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pour les applications mobiles et documents numériques</a:t>
            </a:r>
            <a:r>
              <a:rPr lang="fr-FR" sz="1200" b="1">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fr-FR" sz="1200" b="1">
                <a:solidFill>
                  <a:srgbClr val="FF7900"/>
                </a:solidFill>
                <a:latin typeface="Verdana" panose="020B0604030504040204" pitchFamily="34" charset="0"/>
                <a:ea typeface="Verdana" panose="020B0604030504040204" pitchFamily="34" charset="0"/>
                <a:cs typeface="Verdana" panose="020B0604030504040204" pitchFamily="34" charset="0"/>
              </a:rPr>
              <a:t>spécifiques Orange </a:t>
            </a:r>
          </a:p>
          <a:p>
            <a:pPr defTabSz="712788"/>
            <a:r>
              <a:rPr lang="fr-FR" sz="1200">
                <a:solidFill>
                  <a:schemeClr val="bg1"/>
                </a:solidFill>
                <a:latin typeface="Verdana" panose="020B0604030504040204" pitchFamily="34" charset="0"/>
                <a:ea typeface="Verdana" panose="020B0604030504040204" pitchFamily="34" charset="0"/>
                <a:cs typeface="Verdana" panose="020B0604030504040204" pitchFamily="34" charset="0"/>
                <a:hlinkClick r:id="rId6">
                  <a:extLst>
                    <a:ext uri="{A12FA001-AC4F-418D-AE19-62706E023703}">
                      <ahyp:hlinkClr xmlns:ahyp="http://schemas.microsoft.com/office/drawing/2018/hyperlinkcolor" val="tx"/>
                    </a:ext>
                  </a:extLst>
                </a:hlinkClick>
              </a:rPr>
              <a:t>https://a11y-guidelines.orange.com </a:t>
            </a:r>
            <a:endParaRPr lang="fr-FR" sz="12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5153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B71EB945-C68A-B03F-72FC-4BF085601692}"/>
              </a:ext>
            </a:extLst>
          </p:cNvPr>
          <p:cNvSpPr>
            <a:spLocks noGrp="1"/>
          </p:cNvSpPr>
          <p:nvPr>
            <p:ph type="title"/>
          </p:nvPr>
        </p:nvSpPr>
        <p:spPr/>
        <p:txBody>
          <a:bodyPr/>
          <a:lstStyle/>
          <a:p>
            <a:r>
              <a:rPr lang="fr-FR">
                <a:solidFill>
                  <a:srgbClr val="F16E00"/>
                </a:solidFill>
              </a:rPr>
              <a:t>Exemples de recommandations incontournables</a:t>
            </a:r>
            <a:endParaRPr lang="fr-FR"/>
          </a:p>
        </p:txBody>
      </p:sp>
      <p:sp>
        <p:nvSpPr>
          <p:cNvPr id="2" name="Texte">
            <a:extLst>
              <a:ext uri="{FF2B5EF4-FFF2-40B4-BE49-F238E27FC236}">
                <a16:creationId xmlns:a16="http://schemas.microsoft.com/office/drawing/2014/main" id="{17DA6CC3-8AFF-42B1-CE53-5D896DE00EE0}"/>
              </a:ext>
            </a:extLst>
          </p:cNvPr>
          <p:cNvSpPr>
            <a:spLocks noGrp="1"/>
          </p:cNvSpPr>
          <p:nvPr>
            <p:ph sz="half" idx="1"/>
          </p:nvPr>
        </p:nvSpPr>
        <p:spPr>
          <a:xfrm>
            <a:off x="313199" y="916360"/>
            <a:ext cx="4258801" cy="3959646"/>
          </a:xfrm>
        </p:spPr>
        <p:txBody>
          <a:bodyPr>
            <a:noAutofit/>
          </a:bodyPr>
          <a:lstStyle/>
          <a:p>
            <a:pPr lvl="2"/>
            <a:r>
              <a:rPr lang="fr-FR" sz="1400" b="0" dirty="0"/>
              <a:t>Donner un </a:t>
            </a:r>
            <a:r>
              <a:rPr lang="fr-FR" sz="1400" dirty="0">
                <a:solidFill>
                  <a:srgbClr val="FF7900"/>
                </a:solidFill>
              </a:rPr>
              <a:t>titre aux pages</a:t>
            </a:r>
          </a:p>
          <a:p>
            <a:pPr lvl="2"/>
            <a:r>
              <a:rPr lang="fr-FR" sz="1400" b="0" dirty="0"/>
              <a:t>Donner des </a:t>
            </a:r>
            <a:r>
              <a:rPr lang="fr-FR" sz="1400" dirty="0">
                <a:solidFill>
                  <a:srgbClr val="FF7900"/>
                </a:solidFill>
              </a:rPr>
              <a:t>titres aux rubriques</a:t>
            </a:r>
          </a:p>
          <a:p>
            <a:pPr lvl="2"/>
            <a:r>
              <a:rPr lang="fr-FR" sz="1400" b="0" dirty="0"/>
              <a:t>Assurer un </a:t>
            </a:r>
            <a:r>
              <a:rPr lang="fr-FR" sz="1400" dirty="0">
                <a:solidFill>
                  <a:srgbClr val="FF7900"/>
                </a:solidFill>
              </a:rPr>
              <a:t>contraste</a:t>
            </a:r>
            <a:r>
              <a:rPr lang="fr-FR" sz="1400" b="0" dirty="0"/>
              <a:t> </a:t>
            </a:r>
            <a:r>
              <a:rPr lang="fr-FR" sz="1400" dirty="0">
                <a:solidFill>
                  <a:srgbClr val="FF7900"/>
                </a:solidFill>
              </a:rPr>
              <a:t>suffisant</a:t>
            </a:r>
            <a:r>
              <a:rPr lang="fr-FR" sz="1400" b="0" dirty="0"/>
              <a:t> entre texte et fond</a:t>
            </a:r>
          </a:p>
          <a:p>
            <a:pPr lvl="2"/>
            <a:r>
              <a:rPr lang="fr-FR" sz="1400" b="0" dirty="0"/>
              <a:t>Ne pas utiliser la </a:t>
            </a:r>
            <a:r>
              <a:rPr lang="fr-FR" sz="1400" dirty="0">
                <a:solidFill>
                  <a:srgbClr val="FF7900"/>
                </a:solidFill>
              </a:rPr>
              <a:t>couleur</a:t>
            </a:r>
            <a:r>
              <a:rPr lang="fr-FR" sz="1400" b="0" dirty="0"/>
              <a:t> ou l’information sensorielle </a:t>
            </a:r>
            <a:r>
              <a:rPr lang="fr-FR" sz="1400" dirty="0">
                <a:solidFill>
                  <a:srgbClr val="FF7900"/>
                </a:solidFill>
              </a:rPr>
              <a:t>comme seule source d’information</a:t>
            </a:r>
          </a:p>
          <a:p>
            <a:pPr lvl="2"/>
            <a:r>
              <a:rPr lang="fr-FR" sz="1400" b="0" dirty="0"/>
              <a:t>S’assurer de faire du </a:t>
            </a:r>
            <a:r>
              <a:rPr lang="fr-FR" sz="1400" dirty="0">
                <a:solidFill>
                  <a:srgbClr val="FF7900"/>
                </a:solidFill>
              </a:rPr>
              <a:t>web adaptatif </a:t>
            </a:r>
            <a:r>
              <a:rPr lang="fr-FR" sz="1400" b="0" dirty="0"/>
              <a:t>(responsive web design)</a:t>
            </a:r>
          </a:p>
          <a:p>
            <a:pPr lvl="2"/>
            <a:r>
              <a:rPr lang="fr-FR" sz="1400" b="0" dirty="0"/>
              <a:t>Permettre d’</a:t>
            </a:r>
            <a:r>
              <a:rPr lang="fr-FR" sz="1400" dirty="0">
                <a:solidFill>
                  <a:srgbClr val="FF7900"/>
                </a:solidFill>
              </a:rPr>
              <a:t>utiliser l’application au clavier</a:t>
            </a:r>
          </a:p>
          <a:p>
            <a:pPr lvl="2"/>
            <a:r>
              <a:rPr lang="fr-FR" sz="1400" b="0" dirty="0"/>
              <a:t>Rendre visible le </a:t>
            </a:r>
            <a:r>
              <a:rPr lang="fr-FR" sz="1400" dirty="0">
                <a:solidFill>
                  <a:srgbClr val="FF7900"/>
                </a:solidFill>
              </a:rPr>
              <a:t>focus</a:t>
            </a:r>
            <a:r>
              <a:rPr lang="fr-FR" sz="1400" b="0" dirty="0"/>
              <a:t> en toute circonstance</a:t>
            </a:r>
          </a:p>
          <a:p>
            <a:pPr lvl="2"/>
            <a:r>
              <a:rPr lang="fr-FR" sz="1400" b="0" dirty="0"/>
              <a:t>Indiquer la </a:t>
            </a:r>
            <a:r>
              <a:rPr lang="fr-FR" sz="1400" dirty="0">
                <a:solidFill>
                  <a:srgbClr val="FF7900"/>
                </a:solidFill>
              </a:rPr>
              <a:t>langue principale </a:t>
            </a:r>
            <a:r>
              <a:rPr lang="fr-FR" sz="1400" b="0" dirty="0"/>
              <a:t>et les </a:t>
            </a:r>
            <a:r>
              <a:rPr lang="fr-FR" sz="1400" dirty="0">
                <a:solidFill>
                  <a:srgbClr val="FF7900"/>
                </a:solidFill>
              </a:rPr>
              <a:t>changements de langue</a:t>
            </a:r>
          </a:p>
          <a:p>
            <a:pPr lvl="2"/>
            <a:r>
              <a:rPr lang="fr-FR" sz="1400" b="0" dirty="0"/>
              <a:t>Associer une </a:t>
            </a:r>
            <a:r>
              <a:rPr lang="fr-FR" sz="1400" dirty="0">
                <a:solidFill>
                  <a:srgbClr val="FF7900"/>
                </a:solidFill>
              </a:rPr>
              <a:t>étiquette</a:t>
            </a:r>
            <a:r>
              <a:rPr lang="fr-FR" sz="1400" b="0" dirty="0"/>
              <a:t> pertinente à chaque </a:t>
            </a:r>
            <a:r>
              <a:rPr lang="fr-FR" sz="1400" dirty="0">
                <a:solidFill>
                  <a:srgbClr val="FF7900"/>
                </a:solidFill>
              </a:rPr>
              <a:t>champ de formulaire</a:t>
            </a:r>
          </a:p>
          <a:p>
            <a:pPr lvl="2"/>
            <a:r>
              <a:rPr lang="fr-FR" sz="1400" b="0" dirty="0"/>
              <a:t>Détecter, identifier les </a:t>
            </a:r>
            <a:r>
              <a:rPr lang="fr-FR" sz="1400" dirty="0">
                <a:solidFill>
                  <a:srgbClr val="FF7900"/>
                </a:solidFill>
              </a:rPr>
              <a:t>champs en erreur</a:t>
            </a:r>
          </a:p>
        </p:txBody>
      </p:sp>
      <p:sp>
        <p:nvSpPr>
          <p:cNvPr id="5" name="Texte - Pour en savoir plus">
            <a:extLst>
              <a:ext uri="{FF2B5EF4-FFF2-40B4-BE49-F238E27FC236}">
                <a16:creationId xmlns:a16="http://schemas.microsoft.com/office/drawing/2014/main" id="{8CB199F6-6E6D-23F4-2EA2-7A5D9FFF9E61}"/>
              </a:ext>
            </a:extLst>
          </p:cNvPr>
          <p:cNvSpPr txBox="1">
            <a:spLocks/>
          </p:cNvSpPr>
          <p:nvPr/>
        </p:nvSpPr>
        <p:spPr>
          <a:xfrm>
            <a:off x="4917127" y="1485900"/>
            <a:ext cx="3903345" cy="813815"/>
          </a:xfrm>
          <a:prstGeom prst="rect">
            <a:avLst/>
          </a:prstGeom>
        </p:spPr>
        <p:txBody>
          <a:bodyPr vert="horz" lIns="0" tIns="0" rIns="0" bIns="0" rtlCol="0">
            <a:norm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b="1" i="0" kern="1200" spc="-20"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600" b="1"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407988" indent="-190500" algn="l" defTabSz="914400" rtl="0" eaLnBrk="1" latinLnBrk="0" hangingPunct="1">
              <a:lnSpc>
                <a:spcPct val="90000"/>
              </a:lnSpc>
              <a:spcBef>
                <a:spcPct val="20000"/>
              </a:spcBef>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95313" indent="-173038" algn="l" defTabSz="914400" rtl="0" eaLnBrk="1" latinLnBrk="0" hangingPunct="1">
              <a:lnSpc>
                <a:spcPct val="90000"/>
              </a:lnSpc>
              <a:spcBef>
                <a:spcPct val="20000"/>
              </a:spcBef>
              <a:buClr>
                <a:schemeClr val="bg1"/>
              </a:buClr>
              <a:buFont typeface="Arial" panose="020B0604020202020204" pitchFamily="34" charset="0"/>
              <a:buChar char="–"/>
              <a:defRPr sz="1400" b="0" i="0" kern="12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800100" indent="-190500" algn="l" defTabSz="914400" rtl="0" eaLnBrk="1" latinLnBrk="0" hangingPunct="1">
              <a:spcBef>
                <a:spcPct val="20000"/>
              </a:spcBef>
              <a:buFont typeface="Arial" panose="020B0604020202020204" pitchFamily="34" charset="0"/>
              <a:buChar char="–"/>
              <a:defRPr sz="1400" b="0"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a:solidFill>
                  <a:srgbClr val="F16E00"/>
                </a:solidFill>
              </a:rPr>
              <a:t>Pour en savoir plus</a:t>
            </a:r>
            <a:r>
              <a:rPr lang="fr-FR" b="0">
                <a:solidFill>
                  <a:schemeClr val="bg1"/>
                </a:solidFill>
              </a:rPr>
              <a:t>, consulter le site des recommandations accessibilité Orange 	      </a:t>
            </a:r>
            <a:r>
              <a:rPr lang="fr-FR" sz="1300" b="0">
                <a:solidFill>
                  <a:schemeClr val="bg1"/>
                </a:solidFill>
                <a:hlinkClick r:id="rId3" tooltip="Consulter le site des recommandations (nouvelle fenêtre)">
                  <a:extLst>
                    <a:ext uri="{A12FA001-AC4F-418D-AE19-62706E023703}">
                      <ahyp:hlinkClr xmlns:ahyp="http://schemas.microsoft.com/office/drawing/2018/hyperlinkcolor" val="tx"/>
                    </a:ext>
                  </a:extLst>
                </a:hlinkClick>
              </a:rPr>
              <a:t>https://a11y-guidelines.orange.com/</a:t>
            </a:r>
            <a:endParaRPr lang="fr-FR" b="0">
              <a:solidFill>
                <a:schemeClr val="bg1"/>
              </a:solidFill>
            </a:endParaRPr>
          </a:p>
        </p:txBody>
      </p:sp>
      <p:pic>
        <p:nvPicPr>
          <p:cNvPr id="6" name="Image - Accueil site des recommandations Orange">
            <a:extLst>
              <a:ext uri="{FF2B5EF4-FFF2-40B4-BE49-F238E27FC236}">
                <a16:creationId xmlns:a16="http://schemas.microsoft.com/office/drawing/2014/main" id="{ABA5E244-E292-5A13-4FCF-54A9846131EA}"/>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7127" y="2316377"/>
            <a:ext cx="3903345" cy="2194560"/>
          </a:xfrm>
          <a:prstGeom prst="rect">
            <a:avLst/>
          </a:prstGeom>
          <a:solidFill>
            <a:srgbClr val="000000"/>
          </a:solidFill>
          <a:ln>
            <a:solidFill>
              <a:schemeClr val="bg1"/>
            </a:solidFill>
          </a:ln>
        </p:spPr>
      </p:pic>
    </p:spTree>
    <p:extLst>
      <p:ext uri="{BB962C8B-B14F-4D97-AF65-F5344CB8AC3E}">
        <p14:creationId xmlns:p14="http://schemas.microsoft.com/office/powerpoint/2010/main" val="361065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AD14BC1B-711C-3015-1219-3D862BEDF6A9}"/>
              </a:ext>
            </a:extLst>
          </p:cNvPr>
          <p:cNvSpPr>
            <a:spLocks noGrp="1"/>
          </p:cNvSpPr>
          <p:nvPr>
            <p:ph type="title"/>
          </p:nvPr>
        </p:nvSpPr>
        <p:spPr/>
        <p:txBody>
          <a:bodyPr/>
          <a:lstStyle/>
          <a:p>
            <a:r>
              <a:rPr lang="fr-FR" sz="2000" b="1" kern="1200">
                <a:solidFill>
                  <a:srgbClr val="F16E00"/>
                </a:solidFill>
                <a:effectLst/>
                <a:latin typeface="Verdana" panose="020B0604030504040204" pitchFamily="34" charset="0"/>
                <a:ea typeface="Verdana" panose="020B0604030504040204" pitchFamily="34" charset="0"/>
                <a:cs typeface="Verdana" panose="020B0604030504040204" pitchFamily="34" charset="0"/>
              </a:rPr>
              <a:t>L’accessibilité de la conception à la réalisation</a:t>
            </a:r>
            <a:endParaRPr lang="fr-FR"/>
          </a:p>
        </p:txBody>
      </p:sp>
      <p:sp>
        <p:nvSpPr>
          <p:cNvPr id="3" name="a11y rectangle gris - gauche">
            <a:extLst>
              <a:ext uri="{FF2B5EF4-FFF2-40B4-BE49-F238E27FC236}">
                <a16:creationId xmlns:a16="http://schemas.microsoft.com/office/drawing/2014/main" id="{E8C0450D-D952-5ECB-D49C-96901C8EB986}"/>
              </a:ext>
              <a:ext uri="{C183D7F6-B498-43B3-948B-1728B52AA6E4}">
                <adec:decorative xmlns:adec="http://schemas.microsoft.com/office/drawing/2017/decorative" val="1"/>
              </a:ext>
            </a:extLst>
          </p:cNvPr>
          <p:cNvSpPr/>
          <p:nvPr/>
        </p:nvSpPr>
        <p:spPr>
          <a:xfrm>
            <a:off x="-34" y="660449"/>
            <a:ext cx="1980000" cy="4210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4" name="Icone a11y gauche">
            <a:extLst>
              <a:ext uri="{FF2B5EF4-FFF2-40B4-BE49-F238E27FC236}">
                <a16:creationId xmlns:a16="http://schemas.microsoft.com/office/drawing/2014/main" id="{BC809CB2-945C-47FD-5954-08B660825D71}"/>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511" y="659973"/>
            <a:ext cx="392910" cy="392910"/>
          </a:xfrm>
          <a:prstGeom prst="rect">
            <a:avLst/>
          </a:prstGeom>
          <a:noFill/>
          <a:extLst>
            <a:ext uri="{909E8E84-426E-40DD-AFC4-6F175D3DCCD1}">
              <a14:hiddenFill xmlns:a14="http://schemas.microsoft.com/office/drawing/2010/main">
                <a:solidFill>
                  <a:srgbClr val="FFFFFF"/>
                </a:solidFill>
              </a14:hiddenFill>
            </a:ext>
          </a:extLst>
        </p:spPr>
      </p:pic>
      <p:sp>
        <p:nvSpPr>
          <p:cNvPr id="5" name="a11y rectangle gris - droit">
            <a:extLst>
              <a:ext uri="{FF2B5EF4-FFF2-40B4-BE49-F238E27FC236}">
                <a16:creationId xmlns:a16="http://schemas.microsoft.com/office/drawing/2014/main" id="{B04ED66C-4A73-76DA-59EC-9469313025B5}"/>
              </a:ext>
              <a:ext uri="{C183D7F6-B498-43B3-948B-1728B52AA6E4}">
                <adec:decorative xmlns:adec="http://schemas.microsoft.com/office/drawing/2017/decorative" val="1"/>
              </a:ext>
            </a:extLst>
          </p:cNvPr>
          <p:cNvSpPr/>
          <p:nvPr/>
        </p:nvSpPr>
        <p:spPr>
          <a:xfrm>
            <a:off x="7156672" y="660360"/>
            <a:ext cx="1980000" cy="42148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6" name="Icone a11y droit">
            <a:extLst>
              <a:ext uri="{FF2B5EF4-FFF2-40B4-BE49-F238E27FC236}">
                <a16:creationId xmlns:a16="http://schemas.microsoft.com/office/drawing/2014/main" id="{E7280C3B-664A-D7D3-6357-5E10DEC9A53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0217" y="660360"/>
            <a:ext cx="392910" cy="39291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Flèches">
            <a:extLst>
              <a:ext uri="{FF2B5EF4-FFF2-40B4-BE49-F238E27FC236}">
                <a16:creationId xmlns:a16="http://schemas.microsoft.com/office/drawing/2014/main" id="{BE332E69-A9F2-E4F2-A210-241F61B951A8}"/>
              </a:ext>
              <a:ext uri="{C183D7F6-B498-43B3-948B-1728B52AA6E4}">
                <adec:decorative xmlns:adec="http://schemas.microsoft.com/office/drawing/2017/decorative" val="1"/>
              </a:ext>
            </a:extLst>
          </p:cNvPr>
          <p:cNvGrpSpPr/>
          <p:nvPr/>
        </p:nvGrpSpPr>
        <p:grpSpPr>
          <a:xfrm>
            <a:off x="2443249" y="1071287"/>
            <a:ext cx="3622168" cy="3457019"/>
            <a:chOff x="2208531" y="922711"/>
            <a:chExt cx="3622168" cy="3457019"/>
          </a:xfrm>
        </p:grpSpPr>
        <p:sp>
          <p:nvSpPr>
            <p:cNvPr id="8" name="Flèches en cercle">
              <a:extLst>
                <a:ext uri="{FF2B5EF4-FFF2-40B4-BE49-F238E27FC236}">
                  <a16:creationId xmlns:a16="http://schemas.microsoft.com/office/drawing/2014/main" id="{5A871B37-2FA0-F535-3A95-5C1E0EA8B5F6}"/>
                </a:ext>
              </a:extLst>
            </p:cNvPr>
            <p:cNvSpPr/>
            <p:nvPr/>
          </p:nvSpPr>
          <p:spPr>
            <a:xfrm>
              <a:off x="2408694" y="992171"/>
              <a:ext cx="3264235" cy="3264235"/>
            </a:xfrm>
            <a:prstGeom prst="ellipse">
              <a:avLst/>
            </a:prstGeom>
            <a:noFill/>
            <a:ln w="38100">
              <a:solidFill>
                <a:srgbClr val="F16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lèche vers Conception">
              <a:extLst>
                <a:ext uri="{FF2B5EF4-FFF2-40B4-BE49-F238E27FC236}">
                  <a16:creationId xmlns:a16="http://schemas.microsoft.com/office/drawing/2014/main" id="{1AF73E40-BB73-4B08-15D1-1A92735327E9}"/>
                </a:ext>
              </a:extLst>
            </p:cNvPr>
            <p:cNvSpPr txBox="1"/>
            <p:nvPr/>
          </p:nvSpPr>
          <p:spPr>
            <a:xfrm rot="14020838">
              <a:off x="5107601" y="1446720"/>
              <a:ext cx="484428"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27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rPr>
                <a:t>&lt;</a:t>
              </a:r>
              <a:endParaRPr kumimoji="0" lang="fr-FR" sz="18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Flèche vers Développement Conception">
              <a:extLst>
                <a:ext uri="{FF2B5EF4-FFF2-40B4-BE49-F238E27FC236}">
                  <a16:creationId xmlns:a16="http://schemas.microsoft.com/office/drawing/2014/main" id="{70522CB4-7AF4-4C88-6F89-63DF5C6DEA5E}"/>
                </a:ext>
              </a:extLst>
            </p:cNvPr>
            <p:cNvSpPr txBox="1"/>
            <p:nvPr/>
          </p:nvSpPr>
          <p:spPr>
            <a:xfrm rot="17612096">
              <a:off x="5334570" y="2882246"/>
              <a:ext cx="484428"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27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rPr>
                <a:t>&lt;</a:t>
              </a:r>
              <a:endParaRPr kumimoji="0" lang="fr-FR" sz="18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11" name="Flèche itérativité">
              <a:extLst>
                <a:ext uri="{FF2B5EF4-FFF2-40B4-BE49-F238E27FC236}">
                  <a16:creationId xmlns:a16="http://schemas.microsoft.com/office/drawing/2014/main" id="{C10ED0E9-8163-AE45-0199-88348DE3512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195" b="89655" l="9292" r="89823">
                          <a14:foregroundMark x1="9292" y1="77011" x2="9292" y2="77011"/>
                          <a14:backgroundMark x1="74779" y1="62069" x2="74779" y2="62069"/>
                          <a14:backgroundMark x1="92035" y1="82759" x2="46018" y2="59770"/>
                          <a14:backgroundMark x1="30973" y1="31034" x2="4425" y2="12644"/>
                        </a14:backgroundRemoval>
                      </a14:imgEffect>
                    </a14:imgLayer>
                  </a14:imgProps>
                </a:ext>
              </a:extLst>
            </a:blip>
            <a:srcRect/>
            <a:stretch/>
          </p:blipFill>
          <p:spPr>
            <a:xfrm rot="10800000">
              <a:off x="3537006" y="3470971"/>
              <a:ext cx="1614488" cy="621506"/>
            </a:xfrm>
            <a:prstGeom prst="rect">
              <a:avLst/>
            </a:prstGeom>
          </p:spPr>
        </p:pic>
        <p:sp>
          <p:nvSpPr>
            <p:cNvPr id="12" name="Flèche vers Tests">
              <a:extLst>
                <a:ext uri="{FF2B5EF4-FFF2-40B4-BE49-F238E27FC236}">
                  <a16:creationId xmlns:a16="http://schemas.microsoft.com/office/drawing/2014/main" id="{F2D96563-5947-4AA4-69A0-24457F5BA292}"/>
                </a:ext>
              </a:extLst>
            </p:cNvPr>
            <p:cNvSpPr txBox="1"/>
            <p:nvPr/>
          </p:nvSpPr>
          <p:spPr>
            <a:xfrm rot="20381061">
              <a:off x="4412045" y="3871899"/>
              <a:ext cx="484428"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27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rPr>
                <a:t>&lt;</a:t>
              </a:r>
              <a:endParaRPr kumimoji="0" lang="fr-FR" sz="18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Flèche vers Contribution">
              <a:extLst>
                <a:ext uri="{FF2B5EF4-FFF2-40B4-BE49-F238E27FC236}">
                  <a16:creationId xmlns:a16="http://schemas.microsoft.com/office/drawing/2014/main" id="{9CC865DE-8075-1A42-B91B-FFE7DBF48F53}"/>
                </a:ext>
              </a:extLst>
            </p:cNvPr>
            <p:cNvSpPr txBox="1"/>
            <p:nvPr/>
          </p:nvSpPr>
          <p:spPr>
            <a:xfrm rot="3139810">
              <a:off x="2512540" y="3333874"/>
              <a:ext cx="484428"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27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rPr>
                <a:t>&lt;</a:t>
              </a:r>
              <a:endParaRPr kumimoji="0" lang="fr-FR" sz="18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Flèche vers Mise en production">
              <a:extLst>
                <a:ext uri="{FF2B5EF4-FFF2-40B4-BE49-F238E27FC236}">
                  <a16:creationId xmlns:a16="http://schemas.microsoft.com/office/drawing/2014/main" id="{695F2B3E-074B-5363-AB29-4219B08DF6A4}"/>
                </a:ext>
              </a:extLst>
            </p:cNvPr>
            <p:cNvSpPr txBox="1"/>
            <p:nvPr/>
          </p:nvSpPr>
          <p:spPr>
            <a:xfrm rot="5980860">
              <a:off x="2220233" y="2072274"/>
              <a:ext cx="484428"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27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rPr>
                <a:t>&lt;</a:t>
              </a:r>
              <a:endParaRPr kumimoji="0" lang="fr-FR" sz="18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Flèche vers Cadrage">
              <a:extLst>
                <a:ext uri="{FF2B5EF4-FFF2-40B4-BE49-F238E27FC236}">
                  <a16:creationId xmlns:a16="http://schemas.microsoft.com/office/drawing/2014/main" id="{AF789AC5-D89A-8A9C-B9DD-4EBFBEF9B111}"/>
                </a:ext>
              </a:extLst>
            </p:cNvPr>
            <p:cNvSpPr txBox="1"/>
            <p:nvPr/>
          </p:nvSpPr>
          <p:spPr>
            <a:xfrm rot="9324238">
              <a:off x="3096591" y="922711"/>
              <a:ext cx="484428"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27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rPr>
                <a:t>&lt;</a:t>
              </a:r>
              <a:endParaRPr kumimoji="0" lang="fr-FR" sz="1800" b="1"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16" name="1. Cadrage">
            <a:extLst>
              <a:ext uri="{FF2B5EF4-FFF2-40B4-BE49-F238E27FC236}">
                <a16:creationId xmlns:a16="http://schemas.microsoft.com/office/drawing/2014/main" id="{DCEB0BD9-5CD6-B065-F5B6-4875A65C80F5}"/>
              </a:ext>
            </a:extLst>
          </p:cNvPr>
          <p:cNvSpPr txBox="1"/>
          <p:nvPr/>
        </p:nvSpPr>
        <p:spPr>
          <a:xfrm>
            <a:off x="3679413" y="1010991"/>
            <a:ext cx="1231427" cy="300082"/>
          </a:xfrm>
          <a:prstGeom prst="rect">
            <a:avLst/>
          </a:prstGeom>
          <a:solidFill>
            <a:schemeClr val="accent3"/>
          </a:solid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 Cadrage</a:t>
            </a:r>
          </a:p>
        </p:txBody>
      </p:sp>
      <p:sp>
        <p:nvSpPr>
          <p:cNvPr id="17" name="1. Cadrage - Détails">
            <a:extLst>
              <a:ext uri="{FF2B5EF4-FFF2-40B4-BE49-F238E27FC236}">
                <a16:creationId xmlns:a16="http://schemas.microsoft.com/office/drawing/2014/main" id="{6C4055DF-8749-6716-A75A-123187AEC1A6}"/>
              </a:ext>
            </a:extLst>
          </p:cNvPr>
          <p:cNvSpPr txBox="1"/>
          <p:nvPr/>
        </p:nvSpPr>
        <p:spPr>
          <a:xfrm>
            <a:off x="4905432" y="719166"/>
            <a:ext cx="1449658" cy="553998"/>
          </a:xfrm>
          <a:prstGeom prst="rect">
            <a:avLst/>
          </a:prstGeom>
          <a:noFill/>
          <a:ln>
            <a:noFill/>
          </a:ln>
        </p:spPr>
        <p:txBody>
          <a:bodyPr wrap="square">
            <a:spAutoFit/>
          </a:bodyPr>
          <a:lstStyle/>
          <a:p>
            <a:r>
              <a:rPr lang="fr-FR" sz="1000">
                <a:solidFill>
                  <a:schemeClr val="bg1"/>
                </a:solidFill>
                <a:latin typeface="Verdana" panose="020B0604030504040204" pitchFamily="34" charset="0"/>
                <a:ea typeface="Verdana" panose="020B0604030504040204" pitchFamily="34" charset="0"/>
                <a:cs typeface="Verdana" panose="020B0604030504040204" pitchFamily="34" charset="0"/>
              </a:rPr>
              <a:t>Choix techniques, partenaires &amp; prestataires</a:t>
            </a:r>
          </a:p>
        </p:txBody>
      </p:sp>
      <p:grpSp>
        <p:nvGrpSpPr>
          <p:cNvPr id="18" name="a11y - Etape 1">
            <a:extLst>
              <a:ext uri="{FF2B5EF4-FFF2-40B4-BE49-F238E27FC236}">
                <a16:creationId xmlns:a16="http://schemas.microsoft.com/office/drawing/2014/main" id="{49FC642B-E523-B932-EEA3-D1F98CCAB336}"/>
              </a:ext>
              <a:ext uri="{C183D7F6-B498-43B3-948B-1728B52AA6E4}">
                <adec:decorative xmlns:adec="http://schemas.microsoft.com/office/drawing/2017/decorative" val="1"/>
              </a:ext>
            </a:extLst>
          </p:cNvPr>
          <p:cNvGrpSpPr/>
          <p:nvPr/>
        </p:nvGrpSpPr>
        <p:grpSpPr>
          <a:xfrm>
            <a:off x="7036107" y="1116663"/>
            <a:ext cx="2098252" cy="882293"/>
            <a:chOff x="7036107" y="1116663"/>
            <a:chExt cx="2098252" cy="882293"/>
          </a:xfrm>
        </p:grpSpPr>
        <p:sp>
          <p:nvSpPr>
            <p:cNvPr id="19" name="Cadrage - Accessibilité">
              <a:extLst>
                <a:ext uri="{FF2B5EF4-FFF2-40B4-BE49-F238E27FC236}">
                  <a16:creationId xmlns:a16="http://schemas.microsoft.com/office/drawing/2014/main" id="{F2194FBC-AEB6-A47C-0C30-E99A94262978}"/>
                </a:ext>
              </a:extLst>
            </p:cNvPr>
            <p:cNvSpPr txBox="1"/>
            <p:nvPr/>
          </p:nvSpPr>
          <p:spPr>
            <a:xfrm>
              <a:off x="7299476" y="1116663"/>
              <a:ext cx="1834883" cy="882293"/>
            </a:xfrm>
            <a:prstGeom prst="rect">
              <a:avLst/>
            </a:prstGeom>
            <a:noFill/>
          </p:spPr>
          <p:txBody>
            <a:bodyPr wrap="square" rtlCol="0">
              <a:spAutoFit/>
            </a:bodyPr>
            <a:lstStyle>
              <a:defPPr>
                <a:defRPr lang="en-US"/>
              </a:defPPr>
              <a:lvl1pPr marR="0" lvl="0" fontAlgn="auto">
                <a:lnSpc>
                  <a:spcPct val="100000"/>
                </a:lnSpc>
                <a:spcBef>
                  <a:spcPts val="0"/>
                </a:spcBef>
                <a:spcAft>
                  <a:spcPts val="600"/>
                </a:spcAft>
                <a:buClrTx/>
                <a:buSzTx/>
                <a:tabLst/>
                <a:defRPr kumimoji="0" sz="12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a:spcAft>
                  <a:spcPts val="400"/>
                </a:spcAft>
              </a:pPr>
              <a:r>
                <a:rPr lang="fr-FR"/>
                <a:t>Cahier des charges</a:t>
              </a:r>
            </a:p>
            <a:p>
              <a:pPr>
                <a:spcAft>
                  <a:spcPts val="400"/>
                </a:spcAft>
              </a:pPr>
              <a:r>
                <a:rPr lang="fr-FR"/>
                <a:t>Formations </a:t>
              </a:r>
              <a:r>
                <a:rPr lang="fr-FR" b="0"/>
                <a:t>découvrir l’accessibilité</a:t>
              </a:r>
            </a:p>
          </p:txBody>
        </p:sp>
        <p:sp>
          <p:nvSpPr>
            <p:cNvPr id="20" name="Picto rond 1">
              <a:extLst>
                <a:ext uri="{FF2B5EF4-FFF2-40B4-BE49-F238E27FC236}">
                  <a16:creationId xmlns:a16="http://schemas.microsoft.com/office/drawing/2014/main" id="{DE40D7E6-ECE2-67E1-BE5C-B9E9F613987D}"/>
                </a:ext>
              </a:extLst>
            </p:cNvPr>
            <p:cNvSpPr/>
            <p:nvPr/>
          </p:nvSpPr>
          <p:spPr>
            <a:xfrm>
              <a:off x="7036107" y="1141124"/>
              <a:ext cx="245107" cy="2451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1</a:t>
              </a:r>
            </a:p>
          </p:txBody>
        </p:sp>
      </p:grpSp>
      <p:sp>
        <p:nvSpPr>
          <p:cNvPr id="21" name="2. Conception">
            <a:extLst>
              <a:ext uri="{FF2B5EF4-FFF2-40B4-BE49-F238E27FC236}">
                <a16:creationId xmlns:a16="http://schemas.microsoft.com/office/drawing/2014/main" id="{F08E3B81-C2F1-5EDC-CAFE-A1D3CD9A8AA2}"/>
              </a:ext>
            </a:extLst>
          </p:cNvPr>
          <p:cNvSpPr txBox="1"/>
          <p:nvPr/>
        </p:nvSpPr>
        <p:spPr>
          <a:xfrm>
            <a:off x="5079005" y="1938905"/>
            <a:ext cx="1516762" cy="300082"/>
          </a:xfrm>
          <a:prstGeom prst="rect">
            <a:avLst/>
          </a:prstGeom>
          <a:solidFill>
            <a:schemeClr val="accent5"/>
          </a:solidFill>
        </p:spPr>
        <p:txBody>
          <a:bodyPr wrap="none" rtlCol="0">
            <a:spAutoFit/>
          </a:bodyPr>
          <a:lstStyle>
            <a:defPPr>
              <a:defRPr lang="fr-FR"/>
            </a:defPPr>
            <a:lvl1pPr algn="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 Conception</a:t>
            </a:r>
          </a:p>
        </p:txBody>
      </p:sp>
      <p:sp>
        <p:nvSpPr>
          <p:cNvPr id="22" name="2. Conception - Détails">
            <a:extLst>
              <a:ext uri="{FF2B5EF4-FFF2-40B4-BE49-F238E27FC236}">
                <a16:creationId xmlns:a16="http://schemas.microsoft.com/office/drawing/2014/main" id="{D05C3D59-8D9B-621D-097B-21CA4B85B595}"/>
              </a:ext>
            </a:extLst>
          </p:cNvPr>
          <p:cNvSpPr txBox="1"/>
          <p:nvPr/>
        </p:nvSpPr>
        <p:spPr>
          <a:xfrm>
            <a:off x="5877589" y="2244435"/>
            <a:ext cx="1271503" cy="5539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Spécifications fonctionnelles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et</a:t>
            </a:r>
            <a:r>
              <a:rPr lang="fr-FR" sz="1000">
                <a:solidFill>
                  <a:schemeClr val="bg1"/>
                </a:solidFill>
                <a:latin typeface="Verdana" panose="020B0604030504040204" pitchFamily="34" charset="0"/>
                <a:ea typeface="Verdana" panose="020B0604030504040204" pitchFamily="34" charset="0"/>
                <a:cs typeface="Verdana" panose="020B0604030504040204" pitchFamily="34" charset="0"/>
              </a:rPr>
              <a:t> graphiques</a:t>
            </a:r>
            <a:endParaRPr kumimoji="0" lang="fr-FR" sz="1000" b="0"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23" name="a11y - Etape 2">
            <a:extLst>
              <a:ext uri="{FF2B5EF4-FFF2-40B4-BE49-F238E27FC236}">
                <a16:creationId xmlns:a16="http://schemas.microsoft.com/office/drawing/2014/main" id="{948A7347-2A50-986B-9AA8-8C1F09C38D31}"/>
              </a:ext>
              <a:ext uri="{C183D7F6-B498-43B3-948B-1728B52AA6E4}">
                <adec:decorative xmlns:adec="http://schemas.microsoft.com/office/drawing/2017/decorative" val="1"/>
              </a:ext>
            </a:extLst>
          </p:cNvPr>
          <p:cNvGrpSpPr/>
          <p:nvPr/>
        </p:nvGrpSpPr>
        <p:grpSpPr>
          <a:xfrm>
            <a:off x="7036108" y="2143157"/>
            <a:ext cx="2098253" cy="1169551"/>
            <a:chOff x="7036108" y="2143157"/>
            <a:chExt cx="2098253" cy="1169551"/>
          </a:xfrm>
        </p:grpSpPr>
        <p:sp>
          <p:nvSpPr>
            <p:cNvPr id="24" name="Conception - Accessibilité">
              <a:extLst>
                <a:ext uri="{FF2B5EF4-FFF2-40B4-BE49-F238E27FC236}">
                  <a16:creationId xmlns:a16="http://schemas.microsoft.com/office/drawing/2014/main" id="{6CB8AB4E-CB37-FF07-6D9C-DE49449BE45A}"/>
                </a:ext>
              </a:extLst>
            </p:cNvPr>
            <p:cNvSpPr txBox="1"/>
            <p:nvPr/>
          </p:nvSpPr>
          <p:spPr>
            <a:xfrm>
              <a:off x="7297163" y="2143157"/>
              <a:ext cx="1837198" cy="116955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600"/>
                </a:spcAft>
                <a:buClrTx/>
                <a:buSzTx/>
                <a:tabLst/>
                <a:defRPr/>
              </a:pPr>
              <a:r>
                <a:rPr kumimoji="0" lang="fr-FR" sz="12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Guidelines</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Brand</a:t>
              </a:r>
            </a:p>
            <a:p>
              <a:pPr marR="0" lvl="0" algn="l" defTabSz="914400" rtl="0" eaLnBrk="1" fontAlgn="auto" latinLnBrk="0" hangingPunct="1">
                <a:lnSpc>
                  <a:spcPct val="100000"/>
                </a:lnSpc>
                <a:spcBef>
                  <a:spcPts val="0"/>
                </a:spcBef>
                <a:spcAft>
                  <a:spcPts val="600"/>
                </a:spcAft>
                <a:buClrTx/>
                <a:buSzTx/>
                <a:tabLst/>
                <a:defRPr/>
              </a:pPr>
              <a:r>
                <a:rPr kumimoji="0" lang="fr-FR" sz="12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Formations</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ergos &amp; concepteurs (XDLab)</a:t>
              </a:r>
            </a:p>
            <a:p>
              <a:pPr marR="0" lvl="0" algn="l" defTabSz="914400" rtl="0" eaLnBrk="1" fontAlgn="auto" latinLnBrk="0" hangingPunct="1">
                <a:lnSpc>
                  <a:spcPct val="100000"/>
                </a:lnSpc>
                <a:spcBef>
                  <a:spcPts val="0"/>
                </a:spcBef>
                <a:spcAft>
                  <a:spcPts val="600"/>
                </a:spcAft>
                <a:buClrTx/>
                <a:buSzTx/>
                <a:tabLst/>
                <a:defRPr/>
              </a:pPr>
              <a:r>
                <a:rPr kumimoji="0" lang="fr-FR" sz="12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Règles</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accessibilité pour la conception</a:t>
              </a:r>
            </a:p>
          </p:txBody>
        </p:sp>
        <p:sp>
          <p:nvSpPr>
            <p:cNvPr id="25" name="Picto rond 2">
              <a:extLst>
                <a:ext uri="{FF2B5EF4-FFF2-40B4-BE49-F238E27FC236}">
                  <a16:creationId xmlns:a16="http://schemas.microsoft.com/office/drawing/2014/main" id="{0363FAFA-3F7D-0FB5-E3E7-1CAFE8B5F032}"/>
                </a:ext>
              </a:extLst>
            </p:cNvPr>
            <p:cNvSpPr/>
            <p:nvPr/>
          </p:nvSpPr>
          <p:spPr>
            <a:xfrm>
              <a:off x="7036108" y="2148409"/>
              <a:ext cx="245107" cy="2451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2</a:t>
              </a:r>
            </a:p>
          </p:txBody>
        </p:sp>
      </p:grpSp>
      <p:sp>
        <p:nvSpPr>
          <p:cNvPr id="26" name="3. Développement">
            <a:extLst>
              <a:ext uri="{FF2B5EF4-FFF2-40B4-BE49-F238E27FC236}">
                <a16:creationId xmlns:a16="http://schemas.microsoft.com/office/drawing/2014/main" id="{9331CF9F-AD92-FE62-DFBF-C57CFE42956F}"/>
              </a:ext>
            </a:extLst>
          </p:cNvPr>
          <p:cNvSpPr txBox="1"/>
          <p:nvPr/>
        </p:nvSpPr>
        <p:spPr>
          <a:xfrm>
            <a:off x="4881623" y="3410444"/>
            <a:ext cx="1954382" cy="300082"/>
          </a:xfrm>
          <a:prstGeom prst="rect">
            <a:avLst/>
          </a:prstGeom>
          <a:solidFill>
            <a:schemeClr val="accent2"/>
          </a:solid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 Développement</a:t>
            </a:r>
          </a:p>
        </p:txBody>
      </p:sp>
      <p:sp>
        <p:nvSpPr>
          <p:cNvPr id="27" name="3. Développement - Détails">
            <a:extLst>
              <a:ext uri="{FF2B5EF4-FFF2-40B4-BE49-F238E27FC236}">
                <a16:creationId xmlns:a16="http://schemas.microsoft.com/office/drawing/2014/main" id="{DAA5957B-5BAD-ED85-3106-C5B50B9BDE00}"/>
              </a:ext>
            </a:extLst>
          </p:cNvPr>
          <p:cNvSpPr txBox="1"/>
          <p:nvPr/>
        </p:nvSpPr>
        <p:spPr>
          <a:xfrm>
            <a:off x="5563622" y="3717091"/>
            <a:ext cx="1513414" cy="400110"/>
          </a:xfrm>
          <a:prstGeom prst="rect">
            <a:avLst/>
          </a:prstGeom>
          <a:noFill/>
        </p:spPr>
        <p:txBody>
          <a:bodyPr wrap="square" rtlCol="0">
            <a:spAutoFit/>
          </a:bodyPr>
          <a:lstStyle/>
          <a:p>
            <a:r>
              <a:rPr lang="fr-FR" sz="1000">
                <a:solidFill>
                  <a:schemeClr val="bg1"/>
                </a:solidFill>
                <a:latin typeface="Verdana" panose="020B0604030504040204" pitchFamily="34" charset="0"/>
                <a:ea typeface="Verdana" panose="020B0604030504040204" pitchFamily="34" charset="0"/>
                <a:cs typeface="Verdana" panose="020B0604030504040204" pitchFamily="34" charset="0"/>
              </a:rPr>
              <a:t>Applications métier, produits  &amp; services </a:t>
            </a:r>
            <a:endParaRPr lang="en-US" sz="10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8" name="a11y - Etape 3">
            <a:extLst>
              <a:ext uri="{FF2B5EF4-FFF2-40B4-BE49-F238E27FC236}">
                <a16:creationId xmlns:a16="http://schemas.microsoft.com/office/drawing/2014/main" id="{7EF27E1F-2590-CC31-61A4-B036017FDCC4}"/>
              </a:ext>
              <a:ext uri="{C183D7F6-B498-43B3-948B-1728B52AA6E4}">
                <adec:decorative xmlns:adec="http://schemas.microsoft.com/office/drawing/2017/decorative" val="1"/>
              </a:ext>
            </a:extLst>
          </p:cNvPr>
          <p:cNvGrpSpPr/>
          <p:nvPr/>
        </p:nvGrpSpPr>
        <p:grpSpPr>
          <a:xfrm>
            <a:off x="7036106" y="3469524"/>
            <a:ext cx="2107894" cy="1354217"/>
            <a:chOff x="7036106" y="3469524"/>
            <a:chExt cx="2107894" cy="1354217"/>
          </a:xfrm>
        </p:grpSpPr>
        <p:sp>
          <p:nvSpPr>
            <p:cNvPr id="29" name="Développement - Accessibilité">
              <a:extLst>
                <a:ext uri="{FF2B5EF4-FFF2-40B4-BE49-F238E27FC236}">
                  <a16:creationId xmlns:a16="http://schemas.microsoft.com/office/drawing/2014/main" id="{BF80E6E3-D274-BAFA-2A79-A43D8182D627}"/>
                </a:ext>
              </a:extLst>
            </p:cNvPr>
            <p:cNvSpPr txBox="1"/>
            <p:nvPr/>
          </p:nvSpPr>
          <p:spPr>
            <a:xfrm>
              <a:off x="7297163" y="3469524"/>
              <a:ext cx="1846837" cy="135421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400"/>
                </a:spcAft>
                <a:buClrTx/>
                <a:buSzTx/>
                <a:tabLst/>
                <a:defRPr/>
              </a:pPr>
              <a:r>
                <a:rPr kumimoji="0" lang="fr-FR" sz="12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Formations</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fr-FR" sz="1200" b="0" i="0" u="none" strike="noStrike" kern="120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dév</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a:p>
              <a:pPr marR="0" lvl="0" algn="l" defTabSz="914400" rtl="0" eaLnBrk="1" fontAlgn="auto" latinLnBrk="0" hangingPunct="1">
                <a:lnSpc>
                  <a:spcPct val="100000"/>
                </a:lnSpc>
                <a:spcBef>
                  <a:spcPts val="0"/>
                </a:spcBef>
                <a:spcAft>
                  <a:spcPts val="400"/>
                </a:spcAft>
                <a:buClrTx/>
                <a:buSzTx/>
                <a:tabLst/>
                <a:defRPr/>
              </a:pPr>
              <a:r>
                <a:rPr kumimoji="0" lang="en-GB" sz="1200" b="1" i="0" u="none" strike="noStrike" kern="1200"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Frameworks</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fr-FR" sz="1200" b="0" i="0" u="none" strike="noStrike" kern="120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Boosted</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a:p>
              <a:pPr marR="0" lvl="0" algn="l" defTabSz="914400" rtl="0" eaLnBrk="1" fontAlgn="auto" latinLnBrk="0" hangingPunct="1">
                <a:lnSpc>
                  <a:spcPct val="100000"/>
                </a:lnSpc>
                <a:spcBef>
                  <a:spcPts val="0"/>
                </a:spcBef>
                <a:spcAft>
                  <a:spcPts val="400"/>
                </a:spcAft>
                <a:buClrTx/>
                <a:buSzTx/>
                <a:tabLst/>
                <a:defRPr/>
              </a:pPr>
              <a:r>
                <a:rPr kumimoji="0" lang="fr-FR" sz="12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Règles</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accessibilité pour le </a:t>
              </a:r>
              <a:r>
                <a:rPr kumimoji="0" lang="fr-FR" sz="1200" b="0" i="0" u="none" strike="noStrike" kern="120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dév</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a:p>
              <a:pPr marR="0" lvl="0" algn="l" defTabSz="914400" rtl="0" eaLnBrk="1" fontAlgn="auto" latinLnBrk="0" hangingPunct="1">
                <a:lnSpc>
                  <a:spcPct val="100000"/>
                </a:lnSpc>
                <a:spcBef>
                  <a:spcPts val="0"/>
                </a:spcBef>
                <a:spcAft>
                  <a:spcPts val="400"/>
                </a:spcAft>
                <a:buClrTx/>
                <a:buSzTx/>
                <a:tabLst/>
                <a:defRPr/>
              </a:pPr>
              <a:r>
                <a:rPr kumimoji="0" lang="fr-FR" sz="12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Outils</a:t>
              </a:r>
              <a:r>
                <a:rPr kumimoji="0" lang="fr-FR"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de tests</a:t>
              </a:r>
            </a:p>
          </p:txBody>
        </p:sp>
        <p:sp>
          <p:nvSpPr>
            <p:cNvPr id="30" name="Picto rond 3 ">
              <a:extLst>
                <a:ext uri="{FF2B5EF4-FFF2-40B4-BE49-F238E27FC236}">
                  <a16:creationId xmlns:a16="http://schemas.microsoft.com/office/drawing/2014/main" id="{FAE2AE95-BB20-CD36-90DA-0ED1D7D02E67}"/>
                </a:ext>
              </a:extLst>
            </p:cNvPr>
            <p:cNvSpPr/>
            <p:nvPr/>
          </p:nvSpPr>
          <p:spPr>
            <a:xfrm>
              <a:off x="7036106" y="3506306"/>
              <a:ext cx="245107" cy="2451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3</a:t>
              </a:r>
            </a:p>
          </p:txBody>
        </p:sp>
      </p:grpSp>
      <p:sp>
        <p:nvSpPr>
          <p:cNvPr id="31" name="4. Texte - Tests">
            <a:extLst>
              <a:ext uri="{FF2B5EF4-FFF2-40B4-BE49-F238E27FC236}">
                <a16:creationId xmlns:a16="http://schemas.microsoft.com/office/drawing/2014/main" id="{68E6F934-C89C-AB30-9883-1C5BC675AB32}"/>
              </a:ext>
            </a:extLst>
          </p:cNvPr>
          <p:cNvSpPr txBox="1"/>
          <p:nvPr/>
        </p:nvSpPr>
        <p:spPr>
          <a:xfrm>
            <a:off x="3772027" y="4219312"/>
            <a:ext cx="1007007" cy="300082"/>
          </a:xfrm>
          <a:prstGeom prst="rect">
            <a:avLst/>
          </a:prstGeom>
          <a:solidFill>
            <a:schemeClr val="accent4"/>
          </a:solid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4. Tests </a:t>
            </a:r>
          </a:p>
        </p:txBody>
      </p:sp>
      <p:sp>
        <p:nvSpPr>
          <p:cNvPr id="32" name="4. Tests - Détails">
            <a:extLst>
              <a:ext uri="{FF2B5EF4-FFF2-40B4-BE49-F238E27FC236}">
                <a16:creationId xmlns:a16="http://schemas.microsoft.com/office/drawing/2014/main" id="{875078F6-98AA-1095-3656-BF378797FAD0}"/>
              </a:ext>
            </a:extLst>
          </p:cNvPr>
          <p:cNvSpPr txBox="1"/>
          <p:nvPr/>
        </p:nvSpPr>
        <p:spPr>
          <a:xfrm>
            <a:off x="4031057" y="4532704"/>
            <a:ext cx="1593423" cy="246221"/>
          </a:xfrm>
          <a:prstGeom prst="rect">
            <a:avLst/>
          </a:prstGeom>
          <a:noFill/>
        </p:spPr>
        <p:txBody>
          <a:bodyPr wrap="square">
            <a:spAutoFit/>
          </a:bodyPr>
          <a:lstStyle/>
          <a:p>
            <a:pPr lvl="0"/>
            <a:r>
              <a:rPr lang="fr-FR" sz="1000">
                <a:solidFill>
                  <a:schemeClr val="bg1"/>
                </a:solidFill>
                <a:latin typeface="Verdana" panose="020B0604030504040204" pitchFamily="34" charset="0"/>
                <a:ea typeface="Verdana" panose="020B0604030504040204" pitchFamily="34" charset="0"/>
                <a:cs typeface="Verdana" panose="020B0604030504040204" pitchFamily="34" charset="0"/>
              </a:rPr>
              <a:t>Stratégie de tests</a:t>
            </a:r>
            <a:endParaRPr lang="en-US" sz="10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33" name="a11y - Etape 4">
            <a:extLst>
              <a:ext uri="{FF2B5EF4-FFF2-40B4-BE49-F238E27FC236}">
                <a16:creationId xmlns:a16="http://schemas.microsoft.com/office/drawing/2014/main" id="{AA87B5E2-1954-D2E4-14A3-6F10E3FF7AAE}"/>
              </a:ext>
              <a:ext uri="{C183D7F6-B498-43B3-948B-1728B52AA6E4}">
                <adec:decorative xmlns:adec="http://schemas.microsoft.com/office/drawing/2017/decorative" val="1"/>
              </a:ext>
            </a:extLst>
          </p:cNvPr>
          <p:cNvGrpSpPr/>
          <p:nvPr/>
        </p:nvGrpSpPr>
        <p:grpSpPr>
          <a:xfrm>
            <a:off x="177026" y="4204176"/>
            <a:ext cx="1920054" cy="697627"/>
            <a:chOff x="177026" y="4204176"/>
            <a:chExt cx="1920054" cy="697627"/>
          </a:xfrm>
        </p:grpSpPr>
        <p:sp>
          <p:nvSpPr>
            <p:cNvPr id="34" name="Tests - Accessibilité">
              <a:extLst>
                <a:ext uri="{FF2B5EF4-FFF2-40B4-BE49-F238E27FC236}">
                  <a16:creationId xmlns:a16="http://schemas.microsoft.com/office/drawing/2014/main" id="{92330E17-B73F-94FE-162B-4EDF35F0447B}"/>
                </a:ext>
              </a:extLst>
            </p:cNvPr>
            <p:cNvSpPr txBox="1"/>
            <p:nvPr/>
          </p:nvSpPr>
          <p:spPr>
            <a:xfrm>
              <a:off x="177026" y="4204176"/>
              <a:ext cx="1667498" cy="697627"/>
            </a:xfrm>
            <a:prstGeom prst="rect">
              <a:avLst/>
            </a:prstGeom>
            <a:noFill/>
          </p:spPr>
          <p:txBody>
            <a:bodyPr wrap="square" rtlCol="0">
              <a:spAutoFit/>
            </a:bodyPr>
            <a:lstStyle>
              <a:defPPr>
                <a:defRPr lang="en-US"/>
              </a:defPPr>
              <a:lvl1pPr marR="0" lvl="0" indent="0" algn="r" defTabSz="685800" fontAlgn="auto">
                <a:lnSpc>
                  <a:spcPct val="100000"/>
                </a:lnSpc>
                <a:spcBef>
                  <a:spcPts val="0"/>
                </a:spcBef>
                <a:spcAft>
                  <a:spcPts val="0"/>
                </a:spcAft>
                <a:buClrTx/>
                <a:buSzTx/>
                <a:buFontTx/>
                <a:buNone/>
                <a:tabLst/>
                <a:defRPr kumimoji="0" sz="1350" b="0"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a:spcAft>
                  <a:spcPts val="400"/>
                </a:spcAft>
              </a:pPr>
              <a:r>
                <a:rPr lang="fr-FR" sz="1200" b="1"/>
                <a:t>Outils de test</a:t>
              </a:r>
            </a:p>
            <a:p>
              <a:r>
                <a:rPr lang="fr-FR" sz="1200" b="1"/>
                <a:t>Formations</a:t>
              </a:r>
              <a:r>
                <a:rPr lang="fr-FR" sz="1200"/>
                <a:t> testeurs</a:t>
              </a:r>
            </a:p>
          </p:txBody>
        </p:sp>
        <p:sp>
          <p:nvSpPr>
            <p:cNvPr id="35" name="Picto rond 4">
              <a:extLst>
                <a:ext uri="{FF2B5EF4-FFF2-40B4-BE49-F238E27FC236}">
                  <a16:creationId xmlns:a16="http://schemas.microsoft.com/office/drawing/2014/main" id="{6A9537CC-19E6-A3EF-6A77-8EC5AF6EE451}"/>
                </a:ext>
              </a:extLst>
            </p:cNvPr>
            <p:cNvSpPr/>
            <p:nvPr/>
          </p:nvSpPr>
          <p:spPr>
            <a:xfrm>
              <a:off x="1851973" y="4267911"/>
              <a:ext cx="245107" cy="2451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4</a:t>
              </a:r>
            </a:p>
          </p:txBody>
        </p:sp>
      </p:grpSp>
      <p:sp>
        <p:nvSpPr>
          <p:cNvPr id="36" name="5. Contribution">
            <a:extLst>
              <a:ext uri="{FF2B5EF4-FFF2-40B4-BE49-F238E27FC236}">
                <a16:creationId xmlns:a16="http://schemas.microsoft.com/office/drawing/2014/main" id="{22BDDC3E-8395-BFBD-7F3C-532E42A48C60}"/>
              </a:ext>
            </a:extLst>
          </p:cNvPr>
          <p:cNvSpPr txBox="1"/>
          <p:nvPr/>
        </p:nvSpPr>
        <p:spPr>
          <a:xfrm>
            <a:off x="2082320" y="3350596"/>
            <a:ext cx="1646605" cy="300082"/>
          </a:xfrm>
          <a:prstGeom prst="rect">
            <a:avLst/>
          </a:prstGeom>
          <a:solidFill>
            <a:schemeClr val="accent1"/>
          </a:solid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350" b="1">
                <a:solidFill>
                  <a:prstClr val="black"/>
                </a:solidFill>
                <a:latin typeface="Verdana" panose="020B0604030504040204" pitchFamily="34" charset="0"/>
                <a:ea typeface="Verdana" panose="020B0604030504040204" pitchFamily="34" charset="0"/>
                <a:cs typeface="Verdana" panose="020B0604030504040204" pitchFamily="34" charset="0"/>
              </a:rPr>
              <a:t>5</a:t>
            </a: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Contribution</a:t>
            </a:r>
          </a:p>
        </p:txBody>
      </p:sp>
      <p:sp>
        <p:nvSpPr>
          <p:cNvPr id="37" name="5. Contribution - Détails">
            <a:extLst>
              <a:ext uri="{FF2B5EF4-FFF2-40B4-BE49-F238E27FC236}">
                <a16:creationId xmlns:a16="http://schemas.microsoft.com/office/drawing/2014/main" id="{D0FF5B76-7BE4-1C3B-25B3-82CDF9ECF708}"/>
              </a:ext>
            </a:extLst>
          </p:cNvPr>
          <p:cNvSpPr txBox="1"/>
          <p:nvPr/>
        </p:nvSpPr>
        <p:spPr>
          <a:xfrm>
            <a:off x="2095396" y="3648932"/>
            <a:ext cx="845602" cy="400110"/>
          </a:xfrm>
          <a:prstGeom prst="rect">
            <a:avLst/>
          </a:prstGeom>
          <a:noFill/>
        </p:spPr>
        <p:txBody>
          <a:bodyPr wrap="square">
            <a:spAutoFit/>
          </a:bodyPr>
          <a:lstStyle/>
          <a:p>
            <a:pPr lvl="0"/>
            <a:r>
              <a:rPr lang="fr-FR" sz="1000">
                <a:solidFill>
                  <a:schemeClr val="bg1"/>
                </a:solidFill>
                <a:latin typeface="Verdana" panose="020B0604030504040204" pitchFamily="34" charset="0"/>
                <a:ea typeface="Verdana" panose="020B0604030504040204" pitchFamily="34" charset="0"/>
                <a:cs typeface="Verdana" panose="020B0604030504040204" pitchFamily="34" charset="0"/>
              </a:rPr>
              <a:t>Saisie des contenus</a:t>
            </a:r>
            <a:endParaRPr lang="en-US" sz="10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38" name="a11y - Etape 5">
            <a:extLst>
              <a:ext uri="{FF2B5EF4-FFF2-40B4-BE49-F238E27FC236}">
                <a16:creationId xmlns:a16="http://schemas.microsoft.com/office/drawing/2014/main" id="{F39C284E-679C-A7A6-84A8-38749AE66B5D}"/>
              </a:ext>
              <a:ext uri="{C183D7F6-B498-43B3-948B-1728B52AA6E4}">
                <adec:decorative xmlns:adec="http://schemas.microsoft.com/office/drawing/2017/decorative" val="1"/>
              </a:ext>
            </a:extLst>
          </p:cNvPr>
          <p:cNvGrpSpPr/>
          <p:nvPr/>
        </p:nvGrpSpPr>
        <p:grpSpPr>
          <a:xfrm>
            <a:off x="0" y="3694215"/>
            <a:ext cx="2097080" cy="461665"/>
            <a:chOff x="0" y="3694215"/>
            <a:chExt cx="2097080" cy="461665"/>
          </a:xfrm>
        </p:grpSpPr>
        <p:sp>
          <p:nvSpPr>
            <p:cNvPr id="39" name="Contribution - Accessibilité">
              <a:extLst>
                <a:ext uri="{FF2B5EF4-FFF2-40B4-BE49-F238E27FC236}">
                  <a16:creationId xmlns:a16="http://schemas.microsoft.com/office/drawing/2014/main" id="{489FB27E-31F1-0B14-1C85-89868A24D895}"/>
                </a:ext>
              </a:extLst>
            </p:cNvPr>
            <p:cNvSpPr txBox="1"/>
            <p:nvPr/>
          </p:nvSpPr>
          <p:spPr>
            <a:xfrm>
              <a:off x="0" y="3694215"/>
              <a:ext cx="1844524" cy="461665"/>
            </a:xfrm>
            <a:prstGeom prst="rect">
              <a:avLst/>
            </a:prstGeom>
            <a:noFill/>
          </p:spPr>
          <p:txBody>
            <a:bodyPr wrap="square" rtlCol="0">
              <a:spAutoFit/>
            </a:bodyPr>
            <a:lstStyle>
              <a:defPPr>
                <a:defRPr lang="en-US"/>
              </a:defPPr>
              <a:lvl1pPr marR="0" lvl="0" indent="0" algn="r" defTabSz="685800" fontAlgn="auto">
                <a:lnSpc>
                  <a:spcPct val="100000"/>
                </a:lnSpc>
                <a:spcBef>
                  <a:spcPts val="0"/>
                </a:spcBef>
                <a:spcAft>
                  <a:spcPts val="0"/>
                </a:spcAft>
                <a:buClrTx/>
                <a:buSzTx/>
                <a:buFontTx/>
                <a:buNone/>
                <a:tabLst/>
                <a:defRPr kumimoji="0" sz="1350" b="0"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fr-FR" sz="1200" b="1"/>
                <a:t>Formations</a:t>
              </a:r>
              <a:r>
                <a:rPr lang="fr-FR" sz="1200"/>
                <a:t> rédacteurs</a:t>
              </a:r>
            </a:p>
          </p:txBody>
        </p:sp>
        <p:sp>
          <p:nvSpPr>
            <p:cNvPr id="40" name="Picto rond 5">
              <a:extLst>
                <a:ext uri="{FF2B5EF4-FFF2-40B4-BE49-F238E27FC236}">
                  <a16:creationId xmlns:a16="http://schemas.microsoft.com/office/drawing/2014/main" id="{9EC9623C-8B7D-552D-3B7D-E1599E461930}"/>
                </a:ext>
              </a:extLst>
            </p:cNvPr>
            <p:cNvSpPr/>
            <p:nvPr/>
          </p:nvSpPr>
          <p:spPr>
            <a:xfrm>
              <a:off x="1851973" y="3799696"/>
              <a:ext cx="245107" cy="2451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5</a:t>
              </a:r>
            </a:p>
          </p:txBody>
        </p:sp>
      </p:grpSp>
      <p:sp>
        <p:nvSpPr>
          <p:cNvPr id="41" name="6. Mise en production">
            <a:extLst>
              <a:ext uri="{FF2B5EF4-FFF2-40B4-BE49-F238E27FC236}">
                <a16:creationId xmlns:a16="http://schemas.microsoft.com/office/drawing/2014/main" id="{E1F2746C-60F4-EA50-8CBA-761BA849809A}"/>
              </a:ext>
            </a:extLst>
          </p:cNvPr>
          <p:cNvSpPr txBox="1"/>
          <p:nvPr/>
        </p:nvSpPr>
        <p:spPr>
          <a:xfrm>
            <a:off x="2037206" y="2054938"/>
            <a:ext cx="1489510" cy="300082"/>
          </a:xfrm>
          <a:prstGeom prst="rect">
            <a:avLst/>
          </a:prstGeom>
          <a:solidFill>
            <a:schemeClr val="accent6"/>
          </a:solid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350" b="1">
                <a:solidFill>
                  <a:prstClr val="black"/>
                </a:solidFill>
                <a:latin typeface="Verdana" panose="020B0604030504040204" pitchFamily="34" charset="0"/>
                <a:ea typeface="Verdana" panose="020B0604030504040204" pitchFamily="34" charset="0"/>
                <a:cs typeface="Verdana" panose="020B0604030504040204" pitchFamily="34" charset="0"/>
              </a:rPr>
              <a:t>6</a:t>
            </a: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fr-FR" sz="1350" b="1">
                <a:solidFill>
                  <a:prstClr val="black"/>
                </a:solidFill>
                <a:latin typeface="Verdana" panose="020B0604030504040204" pitchFamily="34" charset="0"/>
                <a:ea typeface="Verdana" panose="020B0604030504040204" pitchFamily="34" charset="0"/>
                <a:cs typeface="Verdana" panose="020B0604030504040204" pitchFamily="34" charset="0"/>
              </a:rPr>
              <a:t>Product</a:t>
            </a: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ion</a:t>
            </a:r>
          </a:p>
        </p:txBody>
      </p:sp>
      <p:grpSp>
        <p:nvGrpSpPr>
          <p:cNvPr id="42" name="a11y - Déclaration d'accessibilité">
            <a:extLst>
              <a:ext uri="{FF2B5EF4-FFF2-40B4-BE49-F238E27FC236}">
                <a16:creationId xmlns:a16="http://schemas.microsoft.com/office/drawing/2014/main" id="{0CDAFD16-0E47-B2C9-BCA9-3627EECE2B94}"/>
              </a:ext>
              <a:ext uri="{C183D7F6-B498-43B3-948B-1728B52AA6E4}">
                <adec:decorative xmlns:adec="http://schemas.microsoft.com/office/drawing/2017/decorative" val="1"/>
              </a:ext>
            </a:extLst>
          </p:cNvPr>
          <p:cNvGrpSpPr/>
          <p:nvPr/>
        </p:nvGrpSpPr>
        <p:grpSpPr>
          <a:xfrm>
            <a:off x="-742" y="2633446"/>
            <a:ext cx="2100131" cy="461665"/>
            <a:chOff x="-742" y="2633446"/>
            <a:chExt cx="2100131" cy="461665"/>
          </a:xfrm>
        </p:grpSpPr>
        <p:sp>
          <p:nvSpPr>
            <p:cNvPr id="43" name="Déclaration d'accessibilité">
              <a:extLst>
                <a:ext uri="{FF2B5EF4-FFF2-40B4-BE49-F238E27FC236}">
                  <a16:creationId xmlns:a16="http://schemas.microsoft.com/office/drawing/2014/main" id="{4FBCE633-4D96-7E92-1561-BDBC4545CF5A}"/>
                </a:ext>
              </a:extLst>
            </p:cNvPr>
            <p:cNvSpPr txBox="1"/>
            <p:nvPr/>
          </p:nvSpPr>
          <p:spPr>
            <a:xfrm>
              <a:off x="-742" y="2633446"/>
              <a:ext cx="1845268" cy="461665"/>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Déclaration d’accessibilité</a:t>
              </a:r>
            </a:p>
          </p:txBody>
        </p:sp>
        <p:sp>
          <p:nvSpPr>
            <p:cNvPr id="44" name="Etoile - Décla">
              <a:extLst>
                <a:ext uri="{FF2B5EF4-FFF2-40B4-BE49-F238E27FC236}">
                  <a16:creationId xmlns:a16="http://schemas.microsoft.com/office/drawing/2014/main" id="{78A7F384-629B-DDA1-424C-2E4FC146AD92}"/>
                </a:ext>
              </a:extLst>
            </p:cNvPr>
            <p:cNvSpPr>
              <a:spLocks noChangeAspect="1"/>
            </p:cNvSpPr>
            <p:nvPr/>
          </p:nvSpPr>
          <p:spPr>
            <a:xfrm>
              <a:off x="1854589" y="2707334"/>
              <a:ext cx="244800" cy="244800"/>
            </a:xfrm>
            <a:prstGeom prst="star5">
              <a:avLst/>
            </a:prstGeom>
            <a:solidFill>
              <a:srgbClr val="C0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nvGrpSpPr>
          <p:cNvPr id="45" name="Livrables accessibles">
            <a:extLst>
              <a:ext uri="{FF2B5EF4-FFF2-40B4-BE49-F238E27FC236}">
                <a16:creationId xmlns:a16="http://schemas.microsoft.com/office/drawing/2014/main" id="{C5621DBD-A1A6-BB8E-24A4-22C19A073162}"/>
              </a:ext>
              <a:ext uri="{C183D7F6-B498-43B3-948B-1728B52AA6E4}">
                <adec:decorative xmlns:adec="http://schemas.microsoft.com/office/drawing/2017/decorative" val="1"/>
              </a:ext>
            </a:extLst>
          </p:cNvPr>
          <p:cNvGrpSpPr/>
          <p:nvPr/>
        </p:nvGrpSpPr>
        <p:grpSpPr>
          <a:xfrm>
            <a:off x="-742" y="1446243"/>
            <a:ext cx="2105271" cy="461665"/>
            <a:chOff x="-742" y="1446243"/>
            <a:chExt cx="2105271" cy="461665"/>
          </a:xfrm>
        </p:grpSpPr>
        <p:sp>
          <p:nvSpPr>
            <p:cNvPr id="46" name="Livrables accessibles">
              <a:extLst>
                <a:ext uri="{FF2B5EF4-FFF2-40B4-BE49-F238E27FC236}">
                  <a16:creationId xmlns:a16="http://schemas.microsoft.com/office/drawing/2014/main" id="{393B4A40-5FC9-920A-47E7-21D19D2CCAED}"/>
                </a:ext>
              </a:extLst>
            </p:cNvPr>
            <p:cNvSpPr txBox="1"/>
            <p:nvPr/>
          </p:nvSpPr>
          <p:spPr>
            <a:xfrm>
              <a:off x="-742" y="1446243"/>
              <a:ext cx="1845268" cy="461665"/>
            </a:xfrm>
            <a:prstGeom prst="rect">
              <a:avLst/>
            </a:prstGeom>
            <a:noFill/>
          </p:spPr>
          <p:txBody>
            <a:bodyPr wrap="square" rtlCol="0">
              <a:spAutoFit/>
            </a:bodyPr>
            <a:lstStyle>
              <a:defPPr>
                <a:defRPr lang="en-US"/>
              </a:defPPr>
              <a:lvl1pPr marR="0" lvl="0" fontAlgn="auto">
                <a:lnSpc>
                  <a:spcPct val="100000"/>
                </a:lnSpc>
                <a:spcBef>
                  <a:spcPts val="0"/>
                </a:spcBef>
                <a:spcAft>
                  <a:spcPts val="600"/>
                </a:spcAft>
                <a:buClrTx/>
                <a:buSzTx/>
                <a:tabLst/>
                <a:defRPr kumimoji="0" sz="12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algn="r"/>
              <a:r>
                <a:rPr lang="fr-FR"/>
                <a:t>Livrables accessibles</a:t>
              </a:r>
            </a:p>
          </p:txBody>
        </p:sp>
        <p:sp>
          <p:nvSpPr>
            <p:cNvPr id="47" name="Triangle - Livrables">
              <a:extLst>
                <a:ext uri="{FF2B5EF4-FFF2-40B4-BE49-F238E27FC236}">
                  <a16:creationId xmlns:a16="http://schemas.microsoft.com/office/drawing/2014/main" id="{3E649E2C-6929-76DF-21D3-481A9A03DCF4}"/>
                </a:ext>
              </a:extLst>
            </p:cNvPr>
            <p:cNvSpPr/>
            <p:nvPr/>
          </p:nvSpPr>
          <p:spPr>
            <a:xfrm>
              <a:off x="1844524" y="1519884"/>
              <a:ext cx="260005" cy="224142"/>
            </a:xfrm>
            <a:prstGeom prst="triangle">
              <a:avLst/>
            </a:prstGeom>
            <a:solidFill>
              <a:srgbClr val="C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nvGrpSpPr>
          <p:cNvPr id="48" name="Cercle central">
            <a:extLst>
              <a:ext uri="{FF2B5EF4-FFF2-40B4-BE49-F238E27FC236}">
                <a16:creationId xmlns:a16="http://schemas.microsoft.com/office/drawing/2014/main" id="{93E484A4-66E5-AFB8-2260-6C6F12E9451B}"/>
              </a:ext>
              <a:ext uri="{C183D7F6-B498-43B3-948B-1728B52AA6E4}">
                <adec:decorative xmlns:adec="http://schemas.microsoft.com/office/drawing/2017/decorative" val="1"/>
              </a:ext>
            </a:extLst>
          </p:cNvPr>
          <p:cNvGrpSpPr/>
          <p:nvPr/>
        </p:nvGrpSpPr>
        <p:grpSpPr>
          <a:xfrm>
            <a:off x="3612851" y="2011171"/>
            <a:ext cx="1449658" cy="1449658"/>
            <a:chOff x="3378133" y="1862595"/>
            <a:chExt cx="1449658" cy="1449658"/>
          </a:xfrm>
        </p:grpSpPr>
        <p:sp>
          <p:nvSpPr>
            <p:cNvPr id="49" name="Rond gris central">
              <a:extLst>
                <a:ext uri="{FF2B5EF4-FFF2-40B4-BE49-F238E27FC236}">
                  <a16:creationId xmlns:a16="http://schemas.microsoft.com/office/drawing/2014/main" id="{A68DA8A0-D16B-DDBB-41F3-618DC2E40399}"/>
                </a:ext>
              </a:extLst>
            </p:cNvPr>
            <p:cNvSpPr/>
            <p:nvPr/>
          </p:nvSpPr>
          <p:spPr>
            <a:xfrm>
              <a:off x="3378133" y="1862595"/>
              <a:ext cx="1449658" cy="1449658"/>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0" name="Audits">
              <a:extLst>
                <a:ext uri="{FF2B5EF4-FFF2-40B4-BE49-F238E27FC236}">
                  <a16:creationId xmlns:a16="http://schemas.microsoft.com/office/drawing/2014/main" id="{708912C2-53F7-C728-D3D3-52C3D5724A3B}"/>
                </a:ext>
              </a:extLst>
            </p:cNvPr>
            <p:cNvSpPr txBox="1"/>
            <p:nvPr/>
          </p:nvSpPr>
          <p:spPr>
            <a:xfrm>
              <a:off x="3710139" y="1982813"/>
              <a:ext cx="80502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Audits</a:t>
              </a:r>
            </a:p>
          </p:txBody>
        </p:sp>
        <p:sp>
          <p:nvSpPr>
            <p:cNvPr id="51" name="Formation">
              <a:extLst>
                <a:ext uri="{FF2B5EF4-FFF2-40B4-BE49-F238E27FC236}">
                  <a16:creationId xmlns:a16="http://schemas.microsoft.com/office/drawing/2014/main" id="{48A658E2-F7FD-0981-B1DD-51F8E1B1BCFA}"/>
                </a:ext>
              </a:extLst>
            </p:cNvPr>
            <p:cNvSpPr txBox="1"/>
            <p:nvPr/>
          </p:nvSpPr>
          <p:spPr>
            <a:xfrm>
              <a:off x="3575736" y="2253418"/>
              <a:ext cx="11801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Formation</a:t>
              </a:r>
            </a:p>
          </p:txBody>
        </p:sp>
        <p:sp>
          <p:nvSpPr>
            <p:cNvPr id="52" name="Outils">
              <a:extLst>
                <a:ext uri="{FF2B5EF4-FFF2-40B4-BE49-F238E27FC236}">
                  <a16:creationId xmlns:a16="http://schemas.microsoft.com/office/drawing/2014/main" id="{478BAC87-CF59-B668-DF74-438B74413F33}"/>
                </a:ext>
              </a:extLst>
            </p:cNvPr>
            <p:cNvSpPr txBox="1"/>
            <p:nvPr/>
          </p:nvSpPr>
          <p:spPr>
            <a:xfrm>
              <a:off x="3725295" y="2830135"/>
              <a:ext cx="755335"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Outils</a:t>
              </a:r>
            </a:p>
          </p:txBody>
        </p:sp>
        <p:sp>
          <p:nvSpPr>
            <p:cNvPr id="53" name="Méthodes">
              <a:extLst>
                <a:ext uri="{FF2B5EF4-FFF2-40B4-BE49-F238E27FC236}">
                  <a16:creationId xmlns:a16="http://schemas.microsoft.com/office/drawing/2014/main" id="{00494CB8-E9BE-2C66-DEF6-35AB774C0630}"/>
                </a:ext>
              </a:extLst>
            </p:cNvPr>
            <p:cNvSpPr txBox="1"/>
            <p:nvPr/>
          </p:nvSpPr>
          <p:spPr>
            <a:xfrm>
              <a:off x="3603789" y="2556515"/>
              <a:ext cx="112402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3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Méthodes</a:t>
              </a:r>
            </a:p>
          </p:txBody>
        </p:sp>
      </p:grpSp>
      <p:sp>
        <p:nvSpPr>
          <p:cNvPr id="54" name="Triangle sur schéma">
            <a:extLst>
              <a:ext uri="{FF2B5EF4-FFF2-40B4-BE49-F238E27FC236}">
                <a16:creationId xmlns:a16="http://schemas.microsoft.com/office/drawing/2014/main" id="{ADA530D7-B1B5-0B68-F251-F16B85227090}"/>
              </a:ext>
              <a:ext uri="{C183D7F6-B498-43B3-948B-1728B52AA6E4}">
                <adec:decorative xmlns:adec="http://schemas.microsoft.com/office/drawing/2017/decorative" val="1"/>
              </a:ext>
            </a:extLst>
          </p:cNvPr>
          <p:cNvSpPr/>
          <p:nvPr/>
        </p:nvSpPr>
        <p:spPr>
          <a:xfrm>
            <a:off x="2982550" y="1484023"/>
            <a:ext cx="260005" cy="224142"/>
          </a:xfrm>
          <a:prstGeom prst="triangle">
            <a:avLst/>
          </a:prstGeom>
          <a:solidFill>
            <a:srgbClr val="C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55" name="Étoile - Schéma">
            <a:extLst>
              <a:ext uri="{FF2B5EF4-FFF2-40B4-BE49-F238E27FC236}">
                <a16:creationId xmlns:a16="http://schemas.microsoft.com/office/drawing/2014/main" id="{6A6AC5F1-4C2E-5EFE-BB5A-E58C32113D5B}"/>
              </a:ext>
              <a:ext uri="{C183D7F6-B498-43B3-948B-1728B52AA6E4}">
                <adec:decorative xmlns:adec="http://schemas.microsoft.com/office/drawing/2017/decorative" val="1"/>
              </a:ext>
            </a:extLst>
          </p:cNvPr>
          <p:cNvSpPr>
            <a:spLocks noChangeAspect="1"/>
          </p:cNvSpPr>
          <p:nvPr/>
        </p:nvSpPr>
        <p:spPr>
          <a:xfrm>
            <a:off x="2533725" y="2752615"/>
            <a:ext cx="244800" cy="244800"/>
          </a:xfrm>
          <a:prstGeom prst="star5">
            <a:avLst/>
          </a:prstGeom>
          <a:solidFill>
            <a:srgbClr val="C0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659535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26A187E0-676F-5670-68AF-BE3361743CB1}"/>
              </a:ext>
            </a:extLst>
          </p:cNvPr>
          <p:cNvSpPr>
            <a:spLocks noGrp="1"/>
          </p:cNvSpPr>
          <p:nvPr>
            <p:ph type="title" idx="4294967295"/>
          </p:nvPr>
        </p:nvSpPr>
        <p:spPr>
          <a:xfrm>
            <a:off x="314325" y="268288"/>
            <a:ext cx="6096000"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Faire accessible</a:t>
            </a:r>
            <a:b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fr-FR" sz="4800" b="1"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Oui mais…</a:t>
            </a:r>
            <a:endPar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3" name="Image">
            <a:extLst>
              <a:ext uri="{FF2B5EF4-FFF2-40B4-BE49-F238E27FC236}">
                <a16:creationId xmlns:a16="http://schemas.microsoft.com/office/drawing/2014/main" id="{E8C86106-744D-D83B-C9CF-5B22CD08F69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571750"/>
            <a:ext cx="3819336" cy="1785574"/>
          </a:xfrm>
          <a:prstGeom prst="rect">
            <a:avLst/>
          </a:prstGeom>
        </p:spPr>
      </p:pic>
    </p:spTree>
    <p:extLst>
      <p:ext uri="{BB962C8B-B14F-4D97-AF65-F5344CB8AC3E}">
        <p14:creationId xmlns:p14="http://schemas.microsoft.com/office/powerpoint/2010/main" val="3162048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71128E0D-EEEE-4F55-D52F-B038B2FBA03B}"/>
              </a:ext>
            </a:extLst>
          </p:cNvPr>
          <p:cNvSpPr>
            <a:spLocks noGrp="1"/>
          </p:cNvSpPr>
          <p:nvPr>
            <p:ph type="title"/>
          </p:nvPr>
        </p:nvSpPr>
        <p:spPr/>
        <p:txBody>
          <a:bodyPr/>
          <a:lstStyle/>
          <a:p>
            <a:r>
              <a:rPr lang="fr-FR"/>
              <a:t>Checklist des critères de tests par profil</a:t>
            </a:r>
          </a:p>
        </p:txBody>
      </p:sp>
      <p:sp>
        <p:nvSpPr>
          <p:cNvPr id="2" name="Texte - Liste des tests">
            <a:extLst>
              <a:ext uri="{FF2B5EF4-FFF2-40B4-BE49-F238E27FC236}">
                <a16:creationId xmlns:a16="http://schemas.microsoft.com/office/drawing/2014/main" id="{9B5760C3-20AA-072E-0A65-B1D1EECBBF07}"/>
              </a:ext>
            </a:extLst>
          </p:cNvPr>
          <p:cNvSpPr>
            <a:spLocks noGrp="1"/>
          </p:cNvSpPr>
          <p:nvPr>
            <p:ph sz="half" idx="1"/>
          </p:nvPr>
        </p:nvSpPr>
        <p:spPr/>
        <p:txBody>
          <a:bodyPr/>
          <a:lstStyle/>
          <a:p>
            <a:pPr lvl="2"/>
            <a:r>
              <a:rPr lang="fr-FR" dirty="0">
                <a:solidFill>
                  <a:srgbClr val="FF7900"/>
                </a:solidFill>
              </a:rPr>
              <a:t>Liste de tests </a:t>
            </a:r>
            <a:r>
              <a:rPr lang="fr-FR" b="0" dirty="0"/>
              <a:t>pour </a:t>
            </a:r>
            <a:r>
              <a:rPr lang="fr-FR" dirty="0">
                <a:solidFill>
                  <a:srgbClr val="FF7900"/>
                </a:solidFill>
              </a:rPr>
              <a:t>valider la conformité</a:t>
            </a:r>
            <a:r>
              <a:rPr lang="fr-FR" b="0" dirty="0"/>
              <a:t> de chaque critère :</a:t>
            </a:r>
          </a:p>
          <a:p>
            <a:pPr lvl="3"/>
            <a:r>
              <a:rPr lang="fr-FR" sz="1600" dirty="0"/>
              <a:t>Procédure détaillée</a:t>
            </a:r>
          </a:p>
          <a:p>
            <a:pPr lvl="3"/>
            <a:r>
              <a:rPr lang="fr-FR" sz="1600" dirty="0"/>
              <a:t>Outillage</a:t>
            </a:r>
          </a:p>
          <a:p>
            <a:pPr lvl="3"/>
            <a:r>
              <a:rPr lang="fr-FR" sz="1600" dirty="0"/>
              <a:t>Points à vérifier</a:t>
            </a:r>
          </a:p>
          <a:p>
            <a:pPr lvl="3"/>
            <a:r>
              <a:rPr lang="fr-FR" sz="1600" dirty="0"/>
              <a:t>Justifications</a:t>
            </a:r>
          </a:p>
          <a:p>
            <a:pPr lvl="3"/>
            <a:r>
              <a:rPr lang="fr-FR" sz="1600" dirty="0"/>
              <a:t>Résultats attendus</a:t>
            </a:r>
            <a:endParaRPr lang="fr-FR" dirty="0"/>
          </a:p>
          <a:p>
            <a:pPr lvl="2">
              <a:spcBef>
                <a:spcPts val="3000"/>
              </a:spcBef>
            </a:pPr>
            <a:r>
              <a:rPr lang="fr-FR" dirty="0">
                <a:solidFill>
                  <a:srgbClr val="FF7900"/>
                </a:solidFill>
              </a:rPr>
              <a:t>Liste filtrable </a:t>
            </a:r>
            <a:r>
              <a:rPr lang="fr-FR" b="0" dirty="0"/>
              <a:t>par </a:t>
            </a:r>
            <a:r>
              <a:rPr lang="fr-FR" dirty="0">
                <a:solidFill>
                  <a:srgbClr val="FF7900"/>
                </a:solidFill>
              </a:rPr>
              <a:t>profil</a:t>
            </a:r>
            <a:r>
              <a:rPr lang="fr-FR" b="0" dirty="0"/>
              <a:t> et/ou </a:t>
            </a:r>
            <a:r>
              <a:rPr lang="fr-FR" dirty="0">
                <a:solidFill>
                  <a:srgbClr val="FF7900"/>
                </a:solidFill>
              </a:rPr>
              <a:t>outil</a:t>
            </a:r>
          </a:p>
        </p:txBody>
      </p:sp>
      <p:sp>
        <p:nvSpPr>
          <p:cNvPr id="3" name="Texte - Lien vers la checklist">
            <a:extLst>
              <a:ext uri="{FF2B5EF4-FFF2-40B4-BE49-F238E27FC236}">
                <a16:creationId xmlns:a16="http://schemas.microsoft.com/office/drawing/2014/main" id="{3F99DCA5-DF36-7E5D-85EB-2AE520E18649}"/>
              </a:ext>
            </a:extLst>
          </p:cNvPr>
          <p:cNvSpPr>
            <a:spLocks noGrp="1"/>
          </p:cNvSpPr>
          <p:nvPr>
            <p:ph sz="half" idx="2"/>
          </p:nvPr>
        </p:nvSpPr>
        <p:spPr/>
        <p:txBody>
          <a:bodyPr/>
          <a:lstStyle/>
          <a:p>
            <a:r>
              <a:rPr lang="fr-FR" sz="1600" dirty="0">
                <a:solidFill>
                  <a:srgbClr val="F16E00"/>
                </a:solidFill>
                <a:latin typeface="Verdana"/>
                <a:ea typeface="Verdana"/>
              </a:rPr>
              <a:t>Lien vers la checklist : </a:t>
            </a:r>
          </a:p>
          <a:p>
            <a:r>
              <a:rPr lang="fr-FR" sz="1600" b="0" dirty="0">
                <a:solidFill>
                  <a:srgbClr val="FFFFFF"/>
                </a:solidFill>
                <a:latin typeface="Verdana"/>
                <a:ea typeface="Verdana"/>
                <a:hlinkClick r:id="rId3">
                  <a:extLst>
                    <a:ext uri="{A12FA001-AC4F-418D-AE19-62706E023703}">
                      <ahyp:hlinkClr xmlns:ahyp="http://schemas.microsoft.com/office/drawing/2018/hyperlinkcolor" val="tx"/>
                    </a:ext>
                  </a:extLst>
                </a:hlinkClick>
              </a:rPr>
              <a:t>https://a11y-guidelines.orange.com/fr/web/tester/</a:t>
            </a:r>
            <a:endParaRPr lang="fr-FR" sz="1600" b="0" dirty="0">
              <a:latin typeface="Verdana"/>
              <a:ea typeface="Verdana"/>
            </a:endParaRPr>
          </a:p>
        </p:txBody>
      </p:sp>
      <p:pic>
        <p:nvPicPr>
          <p:cNvPr id="5" name="Image site a11y-guidelines.orange.com" descr="Capture d'écran de la page des tests d'accessibilité numérique">
            <a:extLst>
              <a:ext uri="{FF2B5EF4-FFF2-40B4-BE49-F238E27FC236}">
                <a16:creationId xmlns:a16="http://schemas.microsoft.com/office/drawing/2014/main" id="{D9E422D4-FF78-2535-7B61-4ACE45B072EF}"/>
              </a:ext>
            </a:extLst>
          </p:cNvPr>
          <p:cNvPicPr>
            <a:picLocks noChangeAspect="1"/>
          </p:cNvPicPr>
          <p:nvPr/>
        </p:nvPicPr>
        <p:blipFill>
          <a:blip r:embed="rId4"/>
          <a:stretch>
            <a:fillRect/>
          </a:stretch>
        </p:blipFill>
        <p:spPr>
          <a:xfrm>
            <a:off x="4864418" y="2117437"/>
            <a:ext cx="3968055" cy="2432769"/>
          </a:xfrm>
          <a:prstGeom prst="rect">
            <a:avLst/>
          </a:prstGeom>
        </p:spPr>
      </p:pic>
    </p:spTree>
    <p:extLst>
      <p:ext uri="{BB962C8B-B14F-4D97-AF65-F5344CB8AC3E}">
        <p14:creationId xmlns:p14="http://schemas.microsoft.com/office/powerpoint/2010/main" val="1506185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BF1819BD-C09C-BE4A-51B9-0EDBB3FDAF7A}"/>
              </a:ext>
            </a:extLst>
          </p:cNvPr>
          <p:cNvSpPr>
            <a:spLocks noGrp="1"/>
          </p:cNvSpPr>
          <p:nvPr>
            <p:ph type="title"/>
          </p:nvPr>
        </p:nvSpPr>
        <p:spPr/>
        <p:txBody>
          <a:bodyPr/>
          <a:lstStyle/>
          <a:p>
            <a:r>
              <a:rPr lang="fr-FR">
                <a:solidFill>
                  <a:srgbClr val="F16E00"/>
                </a:solidFill>
              </a:rPr>
              <a:t>Acteurs dans le domaine de l’accessibilité</a:t>
            </a:r>
            <a:endParaRPr lang="fr-FR"/>
          </a:p>
        </p:txBody>
      </p:sp>
      <p:grpSp>
        <p:nvGrpSpPr>
          <p:cNvPr id="3" name="M-D/SEA" descr="INNOVATION/M-D/SEA (Innovation social engagement and accessibility) : Stratégie et pilotage clients handicapés et seniors Groupe (Marketing, distribution, communication, normalisation, affaires publiques).">
            <a:extLst>
              <a:ext uri="{FF2B5EF4-FFF2-40B4-BE49-F238E27FC236}">
                <a16:creationId xmlns:a16="http://schemas.microsoft.com/office/drawing/2014/main" id="{88C00A30-BA7C-40C1-52A3-A6C7BBA1781F}"/>
              </a:ext>
            </a:extLst>
          </p:cNvPr>
          <p:cNvGrpSpPr/>
          <p:nvPr/>
        </p:nvGrpSpPr>
        <p:grpSpPr>
          <a:xfrm>
            <a:off x="1046397" y="864995"/>
            <a:ext cx="3432838" cy="1485633"/>
            <a:chOff x="1028700" y="847298"/>
            <a:chExt cx="3432838" cy="1485633"/>
          </a:xfrm>
        </p:grpSpPr>
        <p:sp>
          <p:nvSpPr>
            <p:cNvPr id="4" name="Rectangle rose M-D/SEA">
              <a:extLst>
                <a:ext uri="{FF2B5EF4-FFF2-40B4-BE49-F238E27FC236}">
                  <a16:creationId xmlns:a16="http://schemas.microsoft.com/office/drawing/2014/main" id="{BB5ED45C-7D6C-7994-6F4A-814EE834F3B4}"/>
                </a:ext>
              </a:extLst>
            </p:cNvPr>
            <p:cNvSpPr/>
            <p:nvPr/>
          </p:nvSpPr>
          <p:spPr>
            <a:xfrm>
              <a:off x="1041538" y="847298"/>
              <a:ext cx="3420000" cy="1485633"/>
            </a:xfrm>
            <a:prstGeom prst="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Aft>
                  <a:spcPct val="35000"/>
                </a:spcAft>
              </a:pPr>
              <a:endParaRPr lang="fr-FR" sz="140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e - M-D/SEA">
              <a:extLst>
                <a:ext uri="{FF2B5EF4-FFF2-40B4-BE49-F238E27FC236}">
                  <a16:creationId xmlns:a16="http://schemas.microsoft.com/office/drawing/2014/main" id="{A9529DEB-F124-2646-625C-73E1E9E08A95}"/>
                </a:ext>
              </a:extLst>
            </p:cNvPr>
            <p:cNvSpPr txBox="1"/>
            <p:nvPr/>
          </p:nvSpPr>
          <p:spPr>
            <a:xfrm>
              <a:off x="1028700" y="866301"/>
              <a:ext cx="3419999" cy="1446550"/>
            </a:xfrm>
            <a:prstGeom prst="rect">
              <a:avLst/>
            </a:prstGeom>
            <a:noFill/>
          </p:spPr>
          <p:txBody>
            <a:bodyPr wrap="square" rtlCol="0">
              <a:spAutoFit/>
            </a:bodyPr>
            <a:lstStyle/>
            <a:p>
              <a:pPr lvl="0" algn="ctr" defTabSz="711200"/>
              <a:r>
                <a:rPr lang="fr-FR" b="1">
                  <a:solidFill>
                    <a:srgbClr val="000000"/>
                  </a:solidFill>
                  <a:latin typeface="Verdana" panose="020B0604030504040204" pitchFamily="34" charset="0"/>
                  <a:ea typeface="Verdana" panose="020B0604030504040204" pitchFamily="34" charset="0"/>
                  <a:cs typeface="Verdana" panose="020B0604030504040204" pitchFamily="34" charset="0"/>
                </a:rPr>
                <a:t>M-D/SEA</a:t>
              </a:r>
              <a:r>
                <a:rPr lang="fr-FR" sz="1200" b="1">
                  <a:solidFill>
                    <a:srgbClr val="000000"/>
                  </a:solidFill>
                  <a:latin typeface="Verdana" panose="020B0604030504040204" pitchFamily="34" charset="0"/>
                  <a:ea typeface="Verdana" panose="020B0604030504040204" pitchFamily="34" charset="0"/>
                  <a:cs typeface="Verdana" panose="020B0604030504040204" pitchFamily="34" charset="0"/>
                </a:rPr>
                <a:t>*</a:t>
              </a:r>
              <a:endParaRPr lang="fr-FR" sz="1100" b="1">
                <a:solidFill>
                  <a:srgbClr val="000000"/>
                </a:solidFill>
                <a:latin typeface="Verdana" panose="020B0604030504040204" pitchFamily="34" charset="0"/>
                <a:ea typeface="Verdana" panose="020B0604030504040204" pitchFamily="34" charset="0"/>
                <a:cs typeface="Verdana" panose="020B0604030504040204" pitchFamily="34" charset="0"/>
              </a:endParaRPr>
            </a:p>
            <a:p>
              <a:pPr lvl="0" algn="ctr" defTabSz="711200"/>
              <a:r>
                <a:rPr lang="fr-FR" sz="1100">
                  <a:solidFill>
                    <a:srgbClr val="000000"/>
                  </a:solidFill>
                  <a:latin typeface="Verdana" panose="020B0604030504040204" pitchFamily="34" charset="0"/>
                  <a:ea typeface="Verdana" panose="020B0604030504040204" pitchFamily="34" charset="0"/>
                  <a:cs typeface="Verdana" panose="020B0604030504040204" pitchFamily="34" charset="0"/>
                </a:rPr>
                <a:t>(</a:t>
              </a:r>
              <a:r>
                <a:rPr lang="en-GB" sz="1100">
                  <a:solidFill>
                    <a:srgbClr val="000000"/>
                  </a:solidFill>
                  <a:latin typeface="Verdana" panose="020B0604030504040204" pitchFamily="34" charset="0"/>
                  <a:ea typeface="Verdana" panose="020B0604030504040204" pitchFamily="34" charset="0"/>
                  <a:cs typeface="Verdana" panose="020B0604030504040204" pitchFamily="34" charset="0"/>
                </a:rPr>
                <a:t>Innovation Social Engagement &amp; Accessibility</a:t>
              </a:r>
              <a:r>
                <a:rPr lang="fr-FR" sz="1100">
                  <a:solidFill>
                    <a:srgbClr val="000000"/>
                  </a:solidFill>
                  <a:latin typeface="Verdana" panose="020B0604030504040204" pitchFamily="34" charset="0"/>
                  <a:ea typeface="Verdana" panose="020B0604030504040204" pitchFamily="34" charset="0"/>
                  <a:cs typeface="Verdana" panose="020B0604030504040204" pitchFamily="34" charset="0"/>
                </a:rPr>
                <a:t>)</a:t>
              </a:r>
            </a:p>
            <a:p>
              <a:pPr algn="ctr" defTabSz="711200"/>
              <a:r>
                <a:rPr lang="fr-FR" sz="1200">
                  <a:solidFill>
                    <a:srgbClr val="000000"/>
                  </a:solidFill>
                  <a:latin typeface="Verdana" panose="020B0604030504040204" pitchFamily="34" charset="0"/>
                  <a:ea typeface="Verdana" panose="020B0604030504040204" pitchFamily="34" charset="0"/>
                  <a:cs typeface="Verdana" panose="020B0604030504040204" pitchFamily="34" charset="0"/>
                </a:rPr>
                <a:t>Stratégie et pilotage clients handicapés et seniors Groupe (Marketing, distribution, communication, normalisation, affaires publiques)</a:t>
              </a:r>
            </a:p>
          </p:txBody>
        </p:sp>
      </p:grpSp>
      <p:grpSp>
        <p:nvGrpSpPr>
          <p:cNvPr id="6" name="DCMRHF" descr="DRHG/DCMRHF/DRHDI/DI : Insertion et maintien dans l'emploi des travailleurs en situation de handicap.">
            <a:extLst>
              <a:ext uri="{FF2B5EF4-FFF2-40B4-BE49-F238E27FC236}">
                <a16:creationId xmlns:a16="http://schemas.microsoft.com/office/drawing/2014/main" id="{9DD79A70-26AE-1BB4-2A39-D0141D7F682F}"/>
              </a:ext>
            </a:extLst>
          </p:cNvPr>
          <p:cNvGrpSpPr/>
          <p:nvPr/>
        </p:nvGrpSpPr>
        <p:grpSpPr>
          <a:xfrm>
            <a:off x="4615991" y="854581"/>
            <a:ext cx="3420001" cy="1485633"/>
            <a:chOff x="4598294" y="836884"/>
            <a:chExt cx="3420001" cy="1485633"/>
          </a:xfrm>
        </p:grpSpPr>
        <p:sp>
          <p:nvSpPr>
            <p:cNvPr id="7" name="Rectangle orange DCMRHF">
              <a:extLst>
                <a:ext uri="{FF2B5EF4-FFF2-40B4-BE49-F238E27FC236}">
                  <a16:creationId xmlns:a16="http://schemas.microsoft.com/office/drawing/2014/main" id="{6E20F857-4030-40D9-55C2-68847BCBF06B}"/>
                </a:ext>
                <a:ext uri="{C183D7F6-B498-43B3-948B-1728B52AA6E4}">
                  <adec:decorative xmlns:adec="http://schemas.microsoft.com/office/drawing/2017/decorative" val="1"/>
                </a:ext>
              </a:extLst>
            </p:cNvPr>
            <p:cNvSpPr/>
            <p:nvPr/>
          </p:nvSpPr>
          <p:spPr>
            <a:xfrm>
              <a:off x="4598295" y="836884"/>
              <a:ext cx="3420000" cy="1485633"/>
            </a:xfrm>
            <a:prstGeom prst="rect">
              <a:avLst/>
            </a:prstGeom>
            <a:solidFill>
              <a:srgbClr val="FFD20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8" name="Texte DCMRHF">
              <a:extLst>
                <a:ext uri="{FF2B5EF4-FFF2-40B4-BE49-F238E27FC236}">
                  <a16:creationId xmlns:a16="http://schemas.microsoft.com/office/drawing/2014/main" id="{81C1E66B-CA6E-87D5-D892-6280A3008F6A}"/>
                </a:ext>
              </a:extLst>
            </p:cNvPr>
            <p:cNvSpPr txBox="1"/>
            <p:nvPr/>
          </p:nvSpPr>
          <p:spPr>
            <a:xfrm>
              <a:off x="4598294" y="909301"/>
              <a:ext cx="3419999" cy="1272656"/>
            </a:xfrm>
            <a:prstGeom prst="rect">
              <a:avLst/>
            </a:prstGeom>
            <a:noFill/>
          </p:spPr>
          <p:txBody>
            <a:bodyPr wrap="square" rtlCol="0">
              <a:spAutoFit/>
            </a:bodyPr>
            <a:lstStyle/>
            <a:p>
              <a:pPr algn="ctr" defTabSz="711200">
                <a:lnSpc>
                  <a:spcPct val="90000"/>
                </a:lnSpc>
                <a:spcAft>
                  <a:spcPct val="35000"/>
                </a:spcAft>
              </a:pPr>
              <a:r>
                <a:rPr lang="fr-FR" sz="1600" b="1">
                  <a:solidFill>
                    <a:srgbClr val="000000"/>
                  </a:solidFill>
                  <a:latin typeface="Verdana" panose="020B0604030504040204" pitchFamily="34" charset="0"/>
                  <a:ea typeface="Verdana" panose="020B0604030504040204" pitchFamily="34" charset="0"/>
                  <a:cs typeface="Verdana" panose="020B0604030504040204" pitchFamily="34" charset="0"/>
                </a:rPr>
                <a:t>DCMRHF/DRHDI/DI</a:t>
              </a:r>
              <a:r>
                <a:rPr lang="fr-FR" sz="1200" b="1">
                  <a:solidFill>
                    <a:srgbClr val="000000"/>
                  </a:solidFill>
                  <a:latin typeface="Verdana" panose="020B0604030504040204" pitchFamily="34" charset="0"/>
                  <a:ea typeface="Verdana" panose="020B0604030504040204" pitchFamily="34" charset="0"/>
                  <a:cs typeface="Verdana" panose="020B0604030504040204" pitchFamily="34" charset="0"/>
                </a:rPr>
                <a:t>**</a:t>
              </a:r>
              <a:endParaRPr lang="fr-FR" sz="1100" b="1">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gn="ctr" defTabSz="711200">
                <a:lnSpc>
                  <a:spcPct val="90000"/>
                </a:lnSpc>
                <a:spcAft>
                  <a:spcPct val="35000"/>
                </a:spcAft>
              </a:pP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Insertion et maintien dans l’emploi des travailleurs </a:t>
              </a:r>
              <a:b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b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en situation de handicap</a:t>
              </a:r>
              <a:endParaRPr lang="fr-FR" sz="1400" b="1">
                <a:solidFill>
                  <a:srgbClr val="000000"/>
                </a:solidFill>
                <a:latin typeface="Verdana" panose="020B0604030504040204" pitchFamily="34" charset="0"/>
                <a:ea typeface="Verdana" panose="020B0604030504040204" pitchFamily="34" charset="0"/>
                <a:cs typeface="Verdana" panose="020B0604030504040204" pitchFamily="34" charset="0"/>
              </a:endParaRPr>
            </a:p>
            <a:p>
              <a:endParaRPr lang="en-US" sz="140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9" name="Texte Equipes expertise accessibilité" descr="Equipes expertises accessibilité">
            <a:extLst>
              <a:ext uri="{FF2B5EF4-FFF2-40B4-BE49-F238E27FC236}">
                <a16:creationId xmlns:a16="http://schemas.microsoft.com/office/drawing/2014/main" id="{453994D8-D242-B33A-4634-1AA521D0F9F9}"/>
              </a:ext>
            </a:extLst>
          </p:cNvPr>
          <p:cNvGrpSpPr/>
          <p:nvPr/>
        </p:nvGrpSpPr>
        <p:grpSpPr>
          <a:xfrm>
            <a:off x="362912" y="2282110"/>
            <a:ext cx="8394196" cy="510408"/>
            <a:chOff x="362912" y="2282110"/>
            <a:chExt cx="8384673" cy="510408"/>
          </a:xfrm>
        </p:grpSpPr>
        <p:sp>
          <p:nvSpPr>
            <p:cNvPr id="10" name="Fond gris - Equipes expertise accessibilité">
              <a:extLst>
                <a:ext uri="{FF2B5EF4-FFF2-40B4-BE49-F238E27FC236}">
                  <a16:creationId xmlns:a16="http://schemas.microsoft.com/office/drawing/2014/main" id="{78FA434E-0509-C112-10E3-7D6D88054342}"/>
                </a:ext>
                <a:ext uri="{C183D7F6-B498-43B3-948B-1728B52AA6E4}">
                  <adec:decorative xmlns:adec="http://schemas.microsoft.com/office/drawing/2017/decorative" val="1"/>
                </a:ext>
              </a:extLst>
            </p:cNvPr>
            <p:cNvSpPr/>
            <p:nvPr/>
          </p:nvSpPr>
          <p:spPr>
            <a:xfrm rot="16200000">
              <a:off x="4300045" y="-1655023"/>
              <a:ext cx="510408" cy="8384673"/>
            </a:xfrm>
            <a:prstGeom prst="homePlate">
              <a:avLst>
                <a:gd name="adj" fmla="val 25797"/>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e Equipes expertise accessibilité">
              <a:extLst>
                <a:ext uri="{FF2B5EF4-FFF2-40B4-BE49-F238E27FC236}">
                  <a16:creationId xmlns:a16="http://schemas.microsoft.com/office/drawing/2014/main" id="{5779D6DB-97AF-E286-9586-9B42DB0DB0F6}"/>
                </a:ext>
              </a:extLst>
            </p:cNvPr>
            <p:cNvSpPr txBox="1"/>
            <p:nvPr/>
          </p:nvSpPr>
          <p:spPr>
            <a:xfrm>
              <a:off x="1970408" y="2373405"/>
              <a:ext cx="4990812" cy="369332"/>
            </a:xfrm>
            <a:prstGeom prst="rect">
              <a:avLst/>
            </a:prstGeom>
            <a:noFill/>
            <a:ln>
              <a:noFill/>
            </a:ln>
          </p:spPr>
          <p:txBody>
            <a:bodyPr wrap="square" rtlCol="0">
              <a:spAutoFit/>
            </a:bodyPr>
            <a:lstStyle/>
            <a:p>
              <a:pPr algn="ctr"/>
              <a:r>
                <a:rPr lang="fr-FR">
                  <a:solidFill>
                    <a:srgbClr val="FFFFFF"/>
                  </a:solidFill>
                  <a:latin typeface="Verdana" panose="020B0604030504040204" pitchFamily="34" charset="0"/>
                  <a:ea typeface="Verdana" panose="020B0604030504040204" pitchFamily="34" charset="0"/>
                  <a:cs typeface="Verdana" panose="020B0604030504040204" pitchFamily="34" charset="0"/>
                </a:rPr>
                <a:t>Équipes expertise accessibilité</a:t>
              </a:r>
              <a:endParaRPr lang="en-US">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12" name="Texte rose - IT-S/CR-BIS">
            <a:extLst>
              <a:ext uri="{FF2B5EF4-FFF2-40B4-BE49-F238E27FC236}">
                <a16:creationId xmlns:a16="http://schemas.microsoft.com/office/drawing/2014/main" id="{69803282-17AB-78D2-1851-60A66C26DD33}"/>
              </a:ext>
            </a:extLst>
          </p:cNvPr>
          <p:cNvSpPr/>
          <p:nvPr/>
        </p:nvSpPr>
        <p:spPr>
          <a:xfrm>
            <a:off x="362912" y="2790187"/>
            <a:ext cx="2066221" cy="1703857"/>
          </a:xfrm>
          <a:prstGeom prst="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Aft>
                <a:spcPct val="35000"/>
              </a:spcAft>
            </a:pPr>
            <a:r>
              <a:rPr lang="fr-FR" sz="1600" b="1">
                <a:solidFill>
                  <a:srgbClr val="000000"/>
                </a:solidFill>
                <a:latin typeface="Verdana" panose="020B0604030504040204" pitchFamily="34" charset="0"/>
                <a:ea typeface="Verdana" panose="020B0604030504040204" pitchFamily="34" charset="0"/>
                <a:cs typeface="Verdana" panose="020B0604030504040204" pitchFamily="34" charset="0"/>
              </a:rPr>
              <a:t>IT-S/CR-BIS</a:t>
            </a:r>
            <a:r>
              <a:rPr lang="fr-FR" sz="1200" b="1">
                <a:solidFill>
                  <a:srgbClr val="000000"/>
                </a:solidFill>
                <a:latin typeface="Verdana" panose="020B0604030504040204" pitchFamily="34" charset="0"/>
                <a:ea typeface="Verdana" panose="020B0604030504040204" pitchFamily="34" charset="0"/>
                <a:cs typeface="Verdana" panose="020B0604030504040204" pitchFamily="34" charset="0"/>
              </a:rPr>
              <a:t>*</a:t>
            </a:r>
            <a:endParaRPr lang="fr-FR" sz="1100" b="1">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gn="ctr" defTabSz="711200">
              <a:lnSpc>
                <a:spcPct val="90000"/>
              </a:lnSpc>
              <a:spcAft>
                <a:spcPct val="35000"/>
              </a:spcAft>
            </a:pP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Centre de compétences de l’accessibilité numérique</a:t>
            </a:r>
            <a:b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b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salariés et clients</a:t>
            </a:r>
            <a:endParaRPr lang="fr-FR" sz="1400" b="1">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exte rose M-D/XDLAB">
            <a:extLst>
              <a:ext uri="{FF2B5EF4-FFF2-40B4-BE49-F238E27FC236}">
                <a16:creationId xmlns:a16="http://schemas.microsoft.com/office/drawing/2014/main" id="{40F10990-7734-D464-5426-D33F4CFE793E}"/>
              </a:ext>
            </a:extLst>
          </p:cNvPr>
          <p:cNvSpPr/>
          <p:nvPr/>
        </p:nvSpPr>
        <p:spPr>
          <a:xfrm>
            <a:off x="2500909" y="2790187"/>
            <a:ext cx="2087999" cy="1704063"/>
          </a:xfrm>
          <a:prstGeom prst="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Aft>
                <a:spcPct val="35000"/>
              </a:spcAft>
            </a:pPr>
            <a:r>
              <a:rPr lang="fr-FR" sz="1600" b="1">
                <a:solidFill>
                  <a:srgbClr val="000000"/>
                </a:solidFill>
                <a:latin typeface="Verdana" panose="020B0604030504040204" pitchFamily="34" charset="0"/>
                <a:ea typeface="Verdana" panose="020B0604030504040204" pitchFamily="34" charset="0"/>
                <a:cs typeface="Verdana" panose="020B0604030504040204" pitchFamily="34" charset="0"/>
              </a:rPr>
              <a:t>M-D/XDLAB</a:t>
            </a:r>
            <a:r>
              <a:rPr lang="fr-FR" sz="1200" b="1">
                <a:solidFill>
                  <a:srgbClr val="000000"/>
                </a:solidFill>
                <a:latin typeface="Verdana" panose="020B0604030504040204" pitchFamily="34" charset="0"/>
                <a:ea typeface="Verdana" panose="020B0604030504040204" pitchFamily="34" charset="0"/>
                <a:cs typeface="Verdana" panose="020B0604030504040204" pitchFamily="34" charset="0"/>
              </a:rPr>
              <a:t>*</a:t>
            </a:r>
            <a:endParaRPr lang="fr-FR" sz="1600" b="1">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gn="ctr" defTabSz="711200">
              <a:lnSpc>
                <a:spcPct val="90000"/>
              </a:lnSpc>
              <a:spcAft>
                <a:spcPct val="35000"/>
              </a:spcAft>
            </a:pP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Innovation expérience design salariés et clients</a:t>
            </a:r>
            <a:b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b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Tests ergonomie et utilisateurs</a:t>
            </a:r>
            <a:endParaRPr lang="fr-FR" sz="1400" b="1">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4" name="DTSI/DISU" descr="Orange France/DTSI/DISU :&#10;Aménagement individuel &#10;des postes de travail &#10;Soutien aux salariés.&#10;">
            <a:extLst>
              <a:ext uri="{FF2B5EF4-FFF2-40B4-BE49-F238E27FC236}">
                <a16:creationId xmlns:a16="http://schemas.microsoft.com/office/drawing/2014/main" id="{186769D9-AD09-15F6-B0EC-B5C4EC1CE00C}"/>
              </a:ext>
            </a:extLst>
          </p:cNvPr>
          <p:cNvGrpSpPr/>
          <p:nvPr/>
        </p:nvGrpSpPr>
        <p:grpSpPr>
          <a:xfrm>
            <a:off x="4661612" y="2790188"/>
            <a:ext cx="2088000" cy="1704062"/>
            <a:chOff x="5676347" y="73791"/>
            <a:chExt cx="2502370" cy="1632624"/>
          </a:xfrm>
        </p:grpSpPr>
        <p:sp>
          <p:nvSpPr>
            <p:cNvPr id="15" name="Rectangle vert  DTSI/DISU">
              <a:extLst>
                <a:ext uri="{FF2B5EF4-FFF2-40B4-BE49-F238E27FC236}">
                  <a16:creationId xmlns:a16="http://schemas.microsoft.com/office/drawing/2014/main" id="{A049232F-E8DA-38B4-A0EF-4C8D14156F63}"/>
                </a:ext>
              </a:extLst>
            </p:cNvPr>
            <p:cNvSpPr/>
            <p:nvPr/>
          </p:nvSpPr>
          <p:spPr>
            <a:xfrm>
              <a:off x="5676347" y="73791"/>
              <a:ext cx="2502370" cy="1632624"/>
            </a:xfrm>
            <a:prstGeom prst="rect">
              <a:avLst/>
            </a:prstGeom>
            <a:solidFill>
              <a:srgbClr val="50BE8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16" name="Texte DTSI/DISU">
              <a:extLst>
                <a:ext uri="{FF2B5EF4-FFF2-40B4-BE49-F238E27FC236}">
                  <a16:creationId xmlns:a16="http://schemas.microsoft.com/office/drawing/2014/main" id="{996B6987-3D81-594D-94F3-20200C0103AB}"/>
                </a:ext>
              </a:extLst>
            </p:cNvPr>
            <p:cNvSpPr/>
            <p:nvPr/>
          </p:nvSpPr>
          <p:spPr>
            <a:xfrm>
              <a:off x="5676347" y="204395"/>
              <a:ext cx="2502370" cy="15020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t" anchorCtr="0">
              <a:noAutofit/>
            </a:bodyPr>
            <a:lstStyle/>
            <a:p>
              <a:pPr algn="ctr" defTabSz="711200">
                <a:lnSpc>
                  <a:spcPct val="90000"/>
                </a:lnSpc>
                <a:spcAft>
                  <a:spcPct val="35000"/>
                </a:spcAft>
              </a:pPr>
              <a:r>
                <a:rPr lang="fr-FR" sz="1600" b="1">
                  <a:solidFill>
                    <a:srgbClr val="000000"/>
                  </a:solidFill>
                  <a:latin typeface="Verdana" panose="020B0604030504040204" pitchFamily="34" charset="0"/>
                  <a:ea typeface="Verdana" panose="020B0604030504040204" pitchFamily="34" charset="0"/>
                  <a:cs typeface="Verdana" panose="020B0604030504040204" pitchFamily="34" charset="0"/>
                </a:rPr>
                <a:t>DTSI/DISU</a:t>
              </a:r>
              <a:r>
                <a:rPr lang="fr-FR" sz="1200" b="1">
                  <a:solidFill>
                    <a:srgbClr val="000000"/>
                  </a:solidFill>
                  <a:latin typeface="Verdana" panose="020B0604030504040204" pitchFamily="34" charset="0"/>
                  <a:ea typeface="Verdana" panose="020B0604030504040204" pitchFamily="34" charset="0"/>
                  <a:cs typeface="Verdana" panose="020B0604030504040204" pitchFamily="34" charset="0"/>
                </a:rPr>
                <a:t>***</a:t>
              </a:r>
              <a:endParaRPr lang="fr-FR" sz="1100" b="1">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gn="ctr" defTabSz="711200">
                <a:lnSpc>
                  <a:spcPct val="90000"/>
                </a:lnSpc>
                <a:spcAft>
                  <a:spcPct val="35000"/>
                </a:spcAft>
              </a:pP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Aménagement individuel </a:t>
              </a:r>
              <a:b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b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des postes de travail </a:t>
              </a:r>
              <a:b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b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Soutien aux salariés</a:t>
              </a:r>
              <a:endParaRPr lang="fr-FR" sz="1400" b="1">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DTSI/SI" descr="Orange France/DTSI/SI : Audits d'applications">
            <a:extLst>
              <a:ext uri="{FF2B5EF4-FFF2-40B4-BE49-F238E27FC236}">
                <a16:creationId xmlns:a16="http://schemas.microsoft.com/office/drawing/2014/main" id="{19189093-AC0E-7AB8-BBA1-92C63B5DA898}"/>
              </a:ext>
            </a:extLst>
          </p:cNvPr>
          <p:cNvGrpSpPr/>
          <p:nvPr/>
        </p:nvGrpSpPr>
        <p:grpSpPr>
          <a:xfrm>
            <a:off x="6696522" y="2790189"/>
            <a:ext cx="2153499" cy="881258"/>
            <a:chOff x="5441071" y="1946380"/>
            <a:chExt cx="2674489" cy="1712885"/>
          </a:xfrm>
        </p:grpSpPr>
        <p:sp>
          <p:nvSpPr>
            <p:cNvPr id="18" name="Rectangle vert DTSI/SI">
              <a:extLst>
                <a:ext uri="{FF2B5EF4-FFF2-40B4-BE49-F238E27FC236}">
                  <a16:creationId xmlns:a16="http://schemas.microsoft.com/office/drawing/2014/main" id="{2B0FD72B-80E1-7E75-DA8E-54F0218ACA2A}"/>
                </a:ext>
              </a:extLst>
            </p:cNvPr>
            <p:cNvSpPr/>
            <p:nvPr/>
          </p:nvSpPr>
          <p:spPr>
            <a:xfrm>
              <a:off x="5608551" y="1946380"/>
              <a:ext cx="2391618" cy="1632625"/>
            </a:xfrm>
            <a:prstGeom prst="rect">
              <a:avLst/>
            </a:prstGeom>
            <a:solidFill>
              <a:srgbClr val="50BE8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19" name="Texte - DTSI/SI">
              <a:extLst>
                <a:ext uri="{FF2B5EF4-FFF2-40B4-BE49-F238E27FC236}">
                  <a16:creationId xmlns:a16="http://schemas.microsoft.com/office/drawing/2014/main" id="{CB059208-A1B4-BC8F-78ED-189B5BC35BA3}"/>
                </a:ext>
              </a:extLst>
            </p:cNvPr>
            <p:cNvSpPr/>
            <p:nvPr/>
          </p:nvSpPr>
          <p:spPr>
            <a:xfrm>
              <a:off x="5441071" y="2026640"/>
              <a:ext cx="2674489" cy="16326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0000" tIns="0" rIns="180000" bIns="60960" numCol="1" spcCol="1270" anchor="ctr" anchorCtr="0">
              <a:noAutofit/>
            </a:bodyPr>
            <a:lstStyle/>
            <a:p>
              <a:pPr algn="ctr" defTabSz="711200">
                <a:lnSpc>
                  <a:spcPct val="90000"/>
                </a:lnSpc>
                <a:spcAft>
                  <a:spcPct val="35000"/>
                </a:spcAft>
              </a:pPr>
              <a:r>
                <a:rPr lang="fr-FR" sz="1600" b="1">
                  <a:solidFill>
                    <a:srgbClr val="000000"/>
                  </a:solidFill>
                  <a:latin typeface="Verdana" panose="020B0604030504040204" pitchFamily="34" charset="0"/>
                  <a:ea typeface="Verdana" panose="020B0604030504040204" pitchFamily="34" charset="0"/>
                  <a:cs typeface="Verdana" panose="020B0604030504040204" pitchFamily="34" charset="0"/>
                </a:rPr>
                <a:t>DTSI/SI</a:t>
              </a:r>
              <a:r>
                <a:rPr lang="fr-FR" sz="1200" b="1">
                  <a:solidFill>
                    <a:srgbClr val="000000"/>
                  </a:solidFill>
                  <a:latin typeface="Verdana" panose="020B0604030504040204" pitchFamily="34" charset="0"/>
                  <a:ea typeface="Verdana" panose="020B0604030504040204" pitchFamily="34" charset="0"/>
                  <a:cs typeface="Verdana" panose="020B0604030504040204" pitchFamily="34" charset="0"/>
                </a:rPr>
                <a:t>***</a:t>
              </a:r>
              <a:endParaRPr lang="fr-FR" sz="1100" b="1">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gn="ctr" defTabSz="711200">
                <a:lnSpc>
                  <a:spcPct val="90000"/>
                </a:lnSpc>
                <a:spcAft>
                  <a:spcPct val="35000"/>
                </a:spcAft>
              </a:pP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Audit d’applications</a:t>
              </a:r>
              <a:r>
                <a:rPr lang="fr-FR" sz="1600">
                  <a:solidFill>
                    <a:srgbClr val="000000"/>
                  </a:solidFill>
                  <a:latin typeface="Verdana" panose="020B0604030504040204" pitchFamily="34" charset="0"/>
                  <a:ea typeface="Verdana" panose="020B0604030504040204" pitchFamily="34" charset="0"/>
                  <a:cs typeface="Verdana" panose="020B0604030504040204" pitchFamily="34" charset="0"/>
                </a:rPr>
                <a:t> </a:t>
              </a:r>
              <a:endParaRPr lang="fr-FR" sz="1600" b="1">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0" name="Rectangle vert DGP/DDEO">
            <a:extLst>
              <a:ext uri="{FF2B5EF4-FFF2-40B4-BE49-F238E27FC236}">
                <a16:creationId xmlns:a16="http://schemas.microsoft.com/office/drawing/2014/main" id="{8BFE951B-EED5-E028-3A4D-C62D6047EED0}"/>
              </a:ext>
              <a:ext uri="{C183D7F6-B498-43B3-948B-1728B52AA6E4}">
                <adec:decorative xmlns:adec="http://schemas.microsoft.com/office/drawing/2017/decorative" val="1"/>
              </a:ext>
            </a:extLst>
          </p:cNvPr>
          <p:cNvSpPr/>
          <p:nvPr/>
        </p:nvSpPr>
        <p:spPr>
          <a:xfrm>
            <a:off x="6831378" y="3686325"/>
            <a:ext cx="1934626" cy="807719"/>
          </a:xfrm>
          <a:prstGeom prst="rect">
            <a:avLst/>
          </a:prstGeom>
          <a:solidFill>
            <a:srgbClr val="50BE8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latin typeface="Verdana" panose="020B0604030504040204" pitchFamily="34" charset="0"/>
              <a:ea typeface="Verdana" panose="020B0604030504040204" pitchFamily="34" charset="0"/>
              <a:cs typeface="Verdana" panose="020B0604030504040204" pitchFamily="34" charset="0"/>
            </a:endParaRPr>
          </a:p>
        </p:txBody>
      </p:sp>
      <p:sp>
        <p:nvSpPr>
          <p:cNvPr id="21" name="Texte DGP/DDEO">
            <a:extLst>
              <a:ext uri="{FF2B5EF4-FFF2-40B4-BE49-F238E27FC236}">
                <a16:creationId xmlns:a16="http://schemas.microsoft.com/office/drawing/2014/main" id="{AE70F202-7AE8-1C64-011B-136E85362B75}"/>
              </a:ext>
            </a:extLst>
          </p:cNvPr>
          <p:cNvSpPr/>
          <p:nvPr/>
        </p:nvSpPr>
        <p:spPr>
          <a:xfrm>
            <a:off x="6662817" y="3692997"/>
            <a:ext cx="2240294" cy="801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0000" tIns="0" rIns="180000" bIns="60960" numCol="1" spcCol="1270" anchor="ctr" anchorCtr="0">
            <a:noAutofit/>
          </a:bodyPr>
          <a:lstStyle/>
          <a:p>
            <a:pPr algn="ctr" defTabSz="711200">
              <a:lnSpc>
                <a:spcPct val="90000"/>
              </a:lnSpc>
              <a:spcAft>
                <a:spcPct val="35000"/>
              </a:spcAft>
            </a:pPr>
            <a:r>
              <a:rPr lang="fr-FR" sz="1600" b="1">
                <a:solidFill>
                  <a:srgbClr val="000000"/>
                </a:solidFill>
                <a:latin typeface="Verdana" panose="020B0604030504040204" pitchFamily="34" charset="0"/>
                <a:ea typeface="Verdana" panose="020B0604030504040204" pitchFamily="34" charset="0"/>
                <a:cs typeface="Verdana" panose="020B0604030504040204" pitchFamily="34" charset="0"/>
              </a:rPr>
              <a:t>DGP/DDEO</a:t>
            </a:r>
            <a:r>
              <a:rPr lang="fr-FR" sz="1200" b="1">
                <a:solidFill>
                  <a:srgbClr val="000000"/>
                </a:solidFill>
                <a:latin typeface="Verdana" panose="020B0604030504040204" pitchFamily="34" charset="0"/>
                <a:ea typeface="Verdana" panose="020B0604030504040204" pitchFamily="34" charset="0"/>
                <a:cs typeface="Verdana" panose="020B0604030504040204" pitchFamily="34" charset="0"/>
              </a:rPr>
              <a:t>***</a:t>
            </a:r>
            <a:endParaRPr lang="fr-FR" sz="1100" b="1">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gn="ctr" defTabSz="711200">
              <a:lnSpc>
                <a:spcPct val="90000"/>
              </a:lnSpc>
              <a:spcAft>
                <a:spcPct val="35000"/>
              </a:spcAft>
            </a:pPr>
            <a:r>
              <a:rPr lang="fr-FR" sz="1400">
                <a:solidFill>
                  <a:srgbClr val="000000"/>
                </a:solidFill>
                <a:latin typeface="Verdana" panose="020B0604030504040204" pitchFamily="34" charset="0"/>
                <a:ea typeface="Verdana" panose="020B0604030504040204" pitchFamily="34" charset="0"/>
                <a:cs typeface="Verdana" panose="020B0604030504040204" pitchFamily="34" charset="0"/>
              </a:rPr>
              <a:t>Promotion et support accessibilité</a:t>
            </a:r>
          </a:p>
        </p:txBody>
      </p:sp>
      <p:grpSp>
        <p:nvGrpSpPr>
          <p:cNvPr id="22" name="Légende">
            <a:extLst>
              <a:ext uri="{FF2B5EF4-FFF2-40B4-BE49-F238E27FC236}">
                <a16:creationId xmlns:a16="http://schemas.microsoft.com/office/drawing/2014/main" id="{4EF80FB7-8339-85EF-1B42-0663A6D19B49}"/>
              </a:ext>
              <a:ext uri="{C183D7F6-B498-43B3-948B-1728B52AA6E4}">
                <adec:decorative xmlns:adec="http://schemas.microsoft.com/office/drawing/2017/decorative" val="1"/>
              </a:ext>
            </a:extLst>
          </p:cNvPr>
          <p:cNvGrpSpPr/>
          <p:nvPr/>
        </p:nvGrpSpPr>
        <p:grpSpPr>
          <a:xfrm>
            <a:off x="1872762" y="4683003"/>
            <a:ext cx="4490288" cy="304513"/>
            <a:chOff x="734371" y="4683003"/>
            <a:chExt cx="3840363" cy="304513"/>
          </a:xfrm>
        </p:grpSpPr>
        <p:sp>
          <p:nvSpPr>
            <p:cNvPr id="23" name="Rectangle rose Innovation">
              <a:extLst>
                <a:ext uri="{FF2B5EF4-FFF2-40B4-BE49-F238E27FC236}">
                  <a16:creationId xmlns:a16="http://schemas.microsoft.com/office/drawing/2014/main" id="{0CB00352-D615-97E0-FD4F-380F3F022381}"/>
                </a:ext>
              </a:extLst>
            </p:cNvPr>
            <p:cNvSpPr/>
            <p:nvPr/>
          </p:nvSpPr>
          <p:spPr>
            <a:xfrm>
              <a:off x="734371" y="4683003"/>
              <a:ext cx="495503" cy="304513"/>
            </a:xfrm>
            <a:prstGeom prst="rect">
              <a:avLst/>
            </a:pr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r>
                <a:rPr lang="en-US" sz="1600">
                  <a:solidFill>
                    <a:schemeClr val="tx1"/>
                  </a:solidFill>
                  <a:latin typeface="Verdana" panose="020B0604030504040204" pitchFamily="34" charset="0"/>
                  <a:ea typeface="Verdana" panose="020B0604030504040204" pitchFamily="34" charset="0"/>
                  <a:cs typeface="Verdana" panose="020B0604030504040204" pitchFamily="34" charset="0"/>
                </a:rPr>
                <a:t>*</a:t>
              </a:r>
            </a:p>
          </p:txBody>
        </p:sp>
        <p:sp>
          <p:nvSpPr>
            <p:cNvPr id="24" name="Texte - Innovation">
              <a:extLst>
                <a:ext uri="{FF2B5EF4-FFF2-40B4-BE49-F238E27FC236}">
                  <a16:creationId xmlns:a16="http://schemas.microsoft.com/office/drawing/2014/main" id="{7B6F5659-FBE9-CA4B-9A26-B7AFBF3832D6}"/>
                </a:ext>
              </a:extLst>
            </p:cNvPr>
            <p:cNvSpPr txBox="1"/>
            <p:nvPr/>
          </p:nvSpPr>
          <p:spPr>
            <a:xfrm>
              <a:off x="1277076" y="4756773"/>
              <a:ext cx="864488" cy="184666"/>
            </a:xfrm>
            <a:prstGeom prst="rect">
              <a:avLst/>
            </a:prstGeom>
          </p:spPr>
          <p:txBody>
            <a:bodyPr wrap="none" lIns="0" tIns="0" rIns="0" bIns="0" rtlCol="0">
              <a:spAutoFit/>
            </a:bodyPr>
            <a:lstStyle/>
            <a:p>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INNOVATION</a:t>
              </a:r>
            </a:p>
          </p:txBody>
        </p:sp>
        <p:sp>
          <p:nvSpPr>
            <p:cNvPr id="25" name="Rectangle orange DRHG">
              <a:extLst>
                <a:ext uri="{FF2B5EF4-FFF2-40B4-BE49-F238E27FC236}">
                  <a16:creationId xmlns:a16="http://schemas.microsoft.com/office/drawing/2014/main" id="{67694F7E-BDAD-56CA-6D50-14D59D3EAEC4}"/>
                </a:ext>
              </a:extLst>
            </p:cNvPr>
            <p:cNvSpPr/>
            <p:nvPr/>
          </p:nvSpPr>
          <p:spPr>
            <a:xfrm>
              <a:off x="2555207" y="4683003"/>
              <a:ext cx="488681" cy="304513"/>
            </a:xfrm>
            <a:prstGeom prst="rect">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r>
                <a:rPr lang="en-US" sz="1600">
                  <a:solidFill>
                    <a:schemeClr val="tx1"/>
                  </a:solidFill>
                  <a:latin typeface="Verdana" panose="020B0604030504040204" pitchFamily="34" charset="0"/>
                  <a:ea typeface="Verdana" panose="020B0604030504040204" pitchFamily="34" charset="0"/>
                  <a:cs typeface="Verdana" panose="020B0604030504040204" pitchFamily="34" charset="0"/>
                </a:rPr>
                <a:t>**</a:t>
              </a:r>
            </a:p>
          </p:txBody>
        </p:sp>
        <p:sp>
          <p:nvSpPr>
            <p:cNvPr id="26" name="Texte - DRHG">
              <a:extLst>
                <a:ext uri="{FF2B5EF4-FFF2-40B4-BE49-F238E27FC236}">
                  <a16:creationId xmlns:a16="http://schemas.microsoft.com/office/drawing/2014/main" id="{47E02242-CD13-FA5D-C478-56A6DD3BE526}"/>
                </a:ext>
              </a:extLst>
            </p:cNvPr>
            <p:cNvSpPr txBox="1"/>
            <p:nvPr/>
          </p:nvSpPr>
          <p:spPr>
            <a:xfrm>
              <a:off x="3106935" y="4756773"/>
              <a:ext cx="393473" cy="184666"/>
            </a:xfrm>
            <a:prstGeom prst="rect">
              <a:avLst/>
            </a:prstGeom>
          </p:spPr>
          <p:txBody>
            <a:bodyPr wrap="none" lIns="0" tIns="0" rIns="0" bIns="0" rtlCol="0">
              <a:spAutoFit/>
            </a:bodyPr>
            <a:lstStyle/>
            <a:p>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DRHG</a:t>
              </a:r>
            </a:p>
          </p:txBody>
        </p:sp>
        <p:sp>
          <p:nvSpPr>
            <p:cNvPr id="27" name="Rectangle vert OF">
              <a:extLst>
                <a:ext uri="{FF2B5EF4-FFF2-40B4-BE49-F238E27FC236}">
                  <a16:creationId xmlns:a16="http://schemas.microsoft.com/office/drawing/2014/main" id="{8BAE25FF-059A-52B6-DCC9-A10DCAD61890}"/>
                </a:ext>
              </a:extLst>
            </p:cNvPr>
            <p:cNvSpPr/>
            <p:nvPr/>
          </p:nvSpPr>
          <p:spPr>
            <a:xfrm>
              <a:off x="3852425" y="4683003"/>
              <a:ext cx="494320" cy="304513"/>
            </a:xfrm>
            <a:prstGeom prst="rect">
              <a:avLst/>
            </a:prstGeom>
            <a:solidFill>
              <a:schemeClr val="accent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r>
                <a:rPr lang="en-US" sz="1600">
                  <a:solidFill>
                    <a:schemeClr val="tx1"/>
                  </a:solidFill>
                  <a:latin typeface="Verdana" panose="020B0604030504040204" pitchFamily="34" charset="0"/>
                  <a:ea typeface="Verdana" panose="020B0604030504040204" pitchFamily="34" charset="0"/>
                  <a:cs typeface="Verdana" panose="020B0604030504040204" pitchFamily="34" charset="0"/>
                </a:rPr>
                <a:t>***</a:t>
              </a:r>
            </a:p>
          </p:txBody>
        </p:sp>
        <p:sp>
          <p:nvSpPr>
            <p:cNvPr id="28" name="Texte - OF">
              <a:extLst>
                <a:ext uri="{FF2B5EF4-FFF2-40B4-BE49-F238E27FC236}">
                  <a16:creationId xmlns:a16="http://schemas.microsoft.com/office/drawing/2014/main" id="{2E81615C-326D-4409-15F6-63C2BF489EEA}"/>
                </a:ext>
              </a:extLst>
            </p:cNvPr>
            <p:cNvSpPr txBox="1"/>
            <p:nvPr/>
          </p:nvSpPr>
          <p:spPr>
            <a:xfrm>
              <a:off x="4395135" y="4742926"/>
              <a:ext cx="179599" cy="184666"/>
            </a:xfrm>
            <a:prstGeom prst="rect">
              <a:avLst/>
            </a:prstGeom>
          </p:spPr>
          <p:txBody>
            <a:bodyPr wrap="none" lIns="0" tIns="0" rIns="0" bIns="0" rtlCol="0">
              <a:spAutoFit/>
            </a:bodyPr>
            <a:lstStyle/>
            <a:p>
              <a:r>
                <a:rPr lang="fr-FR" sz="1200">
                  <a:solidFill>
                    <a:schemeClr val="bg1"/>
                  </a:solidFill>
                  <a:latin typeface="Verdana" panose="020B0604030504040204" pitchFamily="34" charset="0"/>
                  <a:ea typeface="Verdana" panose="020B0604030504040204" pitchFamily="34" charset="0"/>
                  <a:cs typeface="Verdana" panose="020B0604030504040204" pitchFamily="34" charset="0"/>
                </a:rPr>
                <a:t>OF</a:t>
              </a:r>
            </a:p>
          </p:txBody>
        </p:sp>
      </p:grpSp>
    </p:spTree>
    <p:extLst>
      <p:ext uri="{BB962C8B-B14F-4D97-AF65-F5344CB8AC3E}">
        <p14:creationId xmlns:p14="http://schemas.microsoft.com/office/powerpoint/2010/main" val="3849692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3A0765A2-96C5-B7C0-DDD8-D05674C854B2}"/>
              </a:ext>
            </a:extLst>
          </p:cNvPr>
          <p:cNvSpPr>
            <a:spLocks noGrp="1"/>
          </p:cNvSpPr>
          <p:nvPr>
            <p:ph type="title" idx="4294967295"/>
          </p:nvPr>
        </p:nvSpPr>
        <p:spPr>
          <a:xfrm>
            <a:off x="314325" y="268288"/>
            <a:ext cx="6096000"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Pour aller plus loin…</a:t>
            </a:r>
          </a:p>
        </p:txBody>
      </p:sp>
      <p:pic>
        <p:nvPicPr>
          <p:cNvPr id="4" name="Image">
            <a:extLst>
              <a:ext uri="{FF2B5EF4-FFF2-40B4-BE49-F238E27FC236}">
                <a16:creationId xmlns:a16="http://schemas.microsoft.com/office/drawing/2014/main" id="{7C2DCCF1-7987-FAF4-4081-766C223BF58B}"/>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571750"/>
            <a:ext cx="3819336" cy="1785574"/>
          </a:xfrm>
          <a:prstGeom prst="rect">
            <a:avLst/>
          </a:prstGeom>
        </p:spPr>
      </p:pic>
    </p:spTree>
    <p:extLst>
      <p:ext uri="{BB962C8B-B14F-4D97-AF65-F5344CB8AC3E}">
        <p14:creationId xmlns:p14="http://schemas.microsoft.com/office/powerpoint/2010/main" val="282771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EE9DB8A0-E638-9B40-7F47-58BB3B06F997}"/>
              </a:ext>
            </a:extLst>
          </p:cNvPr>
          <p:cNvSpPr>
            <a:spLocks noGrp="1"/>
          </p:cNvSpPr>
          <p:nvPr>
            <p:ph type="title"/>
          </p:nvPr>
        </p:nvSpPr>
        <p:spPr/>
        <p:txBody>
          <a:bodyPr/>
          <a:lstStyle/>
          <a:p>
            <a:r>
              <a:rPr lang="fr-FR" dirty="0">
                <a:solidFill>
                  <a:srgbClr val="F16E00"/>
                </a:solidFill>
              </a:rPr>
              <a:t>Formations complémentaires</a:t>
            </a:r>
            <a:endParaRPr lang="fr-FR" dirty="0"/>
          </a:p>
        </p:txBody>
      </p:sp>
      <p:sp>
        <p:nvSpPr>
          <p:cNvPr id="2" name="Texte">
            <a:extLst>
              <a:ext uri="{FF2B5EF4-FFF2-40B4-BE49-F238E27FC236}">
                <a16:creationId xmlns:a16="http://schemas.microsoft.com/office/drawing/2014/main" id="{E8457058-1FD1-BCBF-CEAF-8C5769C1BDDC}"/>
              </a:ext>
            </a:extLst>
          </p:cNvPr>
          <p:cNvSpPr>
            <a:spLocks noGrp="1"/>
          </p:cNvSpPr>
          <p:nvPr>
            <p:ph idx="1"/>
          </p:nvPr>
        </p:nvSpPr>
        <p:spPr/>
        <p:txBody>
          <a:bodyPr/>
          <a:lstStyle/>
          <a:p>
            <a:pPr lvl="2"/>
            <a:r>
              <a:rPr lang="fr-FR" dirty="0"/>
              <a:t>5 thématiques :</a:t>
            </a:r>
          </a:p>
          <a:p>
            <a:pPr marL="569913" lvl="3" indent="-342900">
              <a:buFont typeface="+mj-lt"/>
              <a:buAutoNum type="arabicPeriod"/>
            </a:pPr>
            <a:r>
              <a:rPr lang="fr-FR" b="1" dirty="0">
                <a:solidFill>
                  <a:srgbClr val="FF7900"/>
                </a:solidFill>
              </a:rPr>
              <a:t>Comprendre</a:t>
            </a:r>
            <a:r>
              <a:rPr lang="fr-FR" dirty="0"/>
              <a:t> l’accessibilité numérique</a:t>
            </a:r>
          </a:p>
          <a:p>
            <a:pPr marL="569913" lvl="3" indent="-342900">
              <a:buFont typeface="+mj-lt"/>
              <a:buAutoNum type="arabicPeriod"/>
            </a:pPr>
            <a:r>
              <a:rPr lang="fr-FR" b="1" dirty="0">
                <a:solidFill>
                  <a:srgbClr val="FF7900"/>
                </a:solidFill>
              </a:rPr>
              <a:t>Concevoir</a:t>
            </a:r>
            <a:r>
              <a:rPr lang="fr-FR" dirty="0"/>
              <a:t> accessible</a:t>
            </a:r>
          </a:p>
          <a:p>
            <a:pPr marL="569913" lvl="3" indent="-342900">
              <a:buFont typeface="+mj-lt"/>
              <a:buAutoNum type="arabicPeriod"/>
            </a:pPr>
            <a:r>
              <a:rPr lang="fr-FR" b="1" dirty="0">
                <a:solidFill>
                  <a:srgbClr val="FF7900"/>
                </a:solidFill>
              </a:rPr>
              <a:t>Développer</a:t>
            </a:r>
            <a:r>
              <a:rPr lang="fr-FR" dirty="0"/>
              <a:t> accessible (web et mobile)</a:t>
            </a:r>
          </a:p>
          <a:p>
            <a:pPr marL="569913" lvl="3" indent="-342900">
              <a:buFont typeface="+mj-lt"/>
              <a:buAutoNum type="arabicPeriod"/>
            </a:pPr>
            <a:r>
              <a:rPr lang="fr-FR" b="1" dirty="0">
                <a:solidFill>
                  <a:srgbClr val="FF7900"/>
                </a:solidFill>
              </a:rPr>
              <a:t>Tester</a:t>
            </a:r>
            <a:r>
              <a:rPr lang="fr-FR" dirty="0"/>
              <a:t> l’accessibilité d’une solution Web / iOS / Android</a:t>
            </a:r>
          </a:p>
          <a:p>
            <a:pPr marL="569913" lvl="3" indent="-342900">
              <a:buFont typeface="+mj-lt"/>
              <a:buAutoNum type="arabicPeriod"/>
            </a:pPr>
            <a:r>
              <a:rPr lang="fr-FR" b="1">
                <a:solidFill>
                  <a:srgbClr val="FF7900"/>
                </a:solidFill>
              </a:rPr>
              <a:t>Rédiger</a:t>
            </a:r>
            <a:r>
              <a:rPr lang="fr-FR"/>
              <a:t> accessible</a:t>
            </a:r>
            <a:endParaRPr lang="fr-FR" dirty="0"/>
          </a:p>
          <a:p>
            <a:pPr lvl="2">
              <a:spcBef>
                <a:spcPts val="3000"/>
              </a:spcBef>
            </a:pPr>
            <a:r>
              <a:rPr lang="fr-FR" dirty="0"/>
              <a:t>A retrouver sur :</a:t>
            </a:r>
          </a:p>
          <a:p>
            <a:pPr lvl="3"/>
            <a:r>
              <a:rPr lang="fr-FR" b="1" dirty="0"/>
              <a:t> </a:t>
            </a:r>
            <a:r>
              <a:rPr lang="fr-FR" b="1" dirty="0">
                <a:hlinkClick r:id="rId3"/>
              </a:rPr>
              <a:t>Plazza Accessibilité numérique – Synthèse des formations sur Orange Learning</a:t>
            </a:r>
            <a:r>
              <a:rPr lang="fr-FR" dirty="0"/>
              <a:t> (nouvelle fenêtre)</a:t>
            </a:r>
          </a:p>
          <a:p>
            <a:pPr marL="342900" lvl="2" indent="-342900">
              <a:buFont typeface="+mj-lt"/>
              <a:buAutoNum type="arabicPeriod"/>
            </a:pPr>
            <a:endParaRPr lang="fr-FR" dirty="0"/>
          </a:p>
        </p:txBody>
      </p:sp>
    </p:spTree>
    <p:extLst>
      <p:ext uri="{BB962C8B-B14F-4D97-AF65-F5344CB8AC3E}">
        <p14:creationId xmlns:p14="http://schemas.microsoft.com/office/powerpoint/2010/main" val="37494830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FA862D45-4A38-BDEA-9D44-C472DEA07090}"/>
              </a:ext>
            </a:extLst>
          </p:cNvPr>
          <p:cNvSpPr>
            <a:spLocks noGrp="1"/>
          </p:cNvSpPr>
          <p:nvPr>
            <p:ph type="title"/>
          </p:nvPr>
        </p:nvSpPr>
        <p:spPr/>
        <p:txBody>
          <a:bodyPr/>
          <a:lstStyle/>
          <a:p>
            <a:r>
              <a:rPr lang="fr-FR" dirty="0"/>
              <a:t>Quelques liens utiles - 1/2</a:t>
            </a:r>
            <a:endParaRPr lang="fr-FR" dirty="0">
              <a:solidFill>
                <a:schemeClr val="bg1"/>
              </a:solidFill>
            </a:endParaRPr>
          </a:p>
        </p:txBody>
      </p:sp>
      <p:sp>
        <p:nvSpPr>
          <p:cNvPr id="3" name="Texte">
            <a:extLst>
              <a:ext uri="{FF2B5EF4-FFF2-40B4-BE49-F238E27FC236}">
                <a16:creationId xmlns:a16="http://schemas.microsoft.com/office/drawing/2014/main" id="{031C26A8-663D-3B9D-0D3C-02BAC44902A9}"/>
              </a:ext>
            </a:extLst>
          </p:cNvPr>
          <p:cNvSpPr>
            <a:spLocks noGrp="1"/>
          </p:cNvSpPr>
          <p:nvPr>
            <p:ph idx="1"/>
          </p:nvPr>
        </p:nvSpPr>
        <p:spPr/>
        <p:txBody>
          <a:bodyPr/>
          <a:lstStyle/>
          <a:p>
            <a:pPr lvl="2"/>
            <a:r>
              <a:rPr lang="fr-FR" dirty="0">
                <a:solidFill>
                  <a:srgbClr val="FF7900"/>
                </a:solidFill>
              </a:rPr>
              <a:t>Recommandations et bonnes pratiques</a:t>
            </a:r>
          </a:p>
          <a:p>
            <a:pPr lvl="3"/>
            <a:r>
              <a:rPr lang="fr-FR" dirty="0"/>
              <a:t>Recommandations accessibilité Orange : </a:t>
            </a:r>
            <a:r>
              <a:rPr lang="fr-FR" dirty="0">
                <a:hlinkClick r:id="rId3">
                  <a:extLst>
                    <a:ext uri="{A12FA001-AC4F-418D-AE19-62706E023703}">
                      <ahyp:hlinkClr xmlns:ahyp="http://schemas.microsoft.com/office/drawing/2018/hyperlinkcolor" val="tx"/>
                    </a:ext>
                  </a:extLst>
                </a:hlinkClick>
              </a:rPr>
              <a:t>https://a11y-guidelines.orange.com</a:t>
            </a:r>
            <a:endParaRPr lang="fr-FR" dirty="0"/>
          </a:p>
          <a:p>
            <a:pPr lvl="3"/>
            <a:r>
              <a:rPr lang="fr-FR" dirty="0"/>
              <a:t>Règles pour l'accessibilité des contenus Web (WCAG 2.2) : </a:t>
            </a:r>
            <a:r>
              <a:rPr lang="fr-FR" dirty="0">
                <a:hlinkClick r:id="rId4">
                  <a:extLst>
                    <a:ext uri="{A12FA001-AC4F-418D-AE19-62706E023703}">
                      <ahyp:hlinkClr xmlns:ahyp="http://schemas.microsoft.com/office/drawing/2018/hyperlinkcolor" val="tx"/>
                    </a:ext>
                  </a:extLst>
                </a:hlinkClick>
              </a:rPr>
              <a:t>https://www.w3.org/TR/WCAG22/</a:t>
            </a:r>
            <a:endParaRPr lang="fr-FR" dirty="0"/>
          </a:p>
          <a:p>
            <a:pPr lvl="3"/>
            <a:r>
              <a:rPr lang="fr-FR" dirty="0"/>
              <a:t>Chartes du design des produits et services numériques Orange : </a:t>
            </a:r>
            <a:r>
              <a:rPr lang="fr-FR" dirty="0">
                <a:hlinkClick r:id="rId5">
                  <a:extLst>
                    <a:ext uri="{A12FA001-AC4F-418D-AE19-62706E023703}">
                      <ahyp:hlinkClr xmlns:ahyp="http://schemas.microsoft.com/office/drawing/2018/hyperlinkcolor" val="tx"/>
                    </a:ext>
                  </a:extLst>
                </a:hlinkClick>
              </a:rPr>
              <a:t>https://system.design.orange.com/</a:t>
            </a:r>
            <a:endParaRPr lang="fr-FR" dirty="0"/>
          </a:p>
          <a:p>
            <a:pPr lvl="2"/>
            <a:r>
              <a:rPr lang="fr-FR" dirty="0">
                <a:solidFill>
                  <a:srgbClr val="FF7900"/>
                </a:solidFill>
              </a:rPr>
              <a:t>Framework de développement et outils de tests</a:t>
            </a:r>
          </a:p>
          <a:p>
            <a:pPr lvl="3"/>
            <a:r>
              <a:rPr lang="fr-FR" dirty="0"/>
              <a:t>Orange Boosted (Framework HTML, CSS et Javascript basé sur Twitter Bootstrap) : </a:t>
            </a:r>
            <a:r>
              <a:rPr lang="fr-FR" dirty="0">
                <a:hlinkClick r:id="rId6">
                  <a:extLst>
                    <a:ext uri="{A12FA001-AC4F-418D-AE19-62706E023703}">
                      <ahyp:hlinkClr xmlns:ahyp="http://schemas.microsoft.com/office/drawing/2018/hyperlinkcolor" val="tx"/>
                    </a:ext>
                  </a:extLst>
                </a:hlinkClick>
              </a:rPr>
              <a:t>https://boosted.orange.com/</a:t>
            </a:r>
            <a:endParaRPr lang="fr-FR" dirty="0"/>
          </a:p>
          <a:p>
            <a:pPr lvl="3"/>
            <a:r>
              <a:rPr lang="fr-FR" dirty="0"/>
              <a:t>Outil pour mesurer les contrastes des couleurs : </a:t>
            </a:r>
            <a:r>
              <a:rPr lang="en-GB" dirty="0">
                <a:hlinkClick r:id="rId7">
                  <a:extLst>
                    <a:ext uri="{A12FA001-AC4F-418D-AE19-62706E023703}">
                      <ahyp:hlinkClr xmlns:ahyp="http://schemas.microsoft.com/office/drawing/2018/hyperlinkcolor" val="tx"/>
                    </a:ext>
                  </a:extLst>
                </a:hlinkClick>
              </a:rPr>
              <a:t>Colour contrast analyser</a:t>
            </a:r>
            <a:endParaRPr lang="en-GB" dirty="0"/>
          </a:p>
          <a:p>
            <a:pPr lvl="3"/>
            <a:r>
              <a:rPr lang="fr-FR" dirty="0"/>
              <a:t>NVDA, Lecteur d’écran pour Windows : </a:t>
            </a:r>
            <a:r>
              <a:rPr lang="fr-FR" dirty="0">
                <a:hlinkClick r:id="rId8">
                  <a:extLst>
                    <a:ext uri="{A12FA001-AC4F-418D-AE19-62706E023703}">
                      <ahyp:hlinkClr xmlns:ahyp="http://schemas.microsoft.com/office/drawing/2018/hyperlinkcolor" val="tx"/>
                    </a:ext>
                  </a:extLst>
                </a:hlinkClick>
              </a:rPr>
              <a:t>https://www.nvda.fr/a21</a:t>
            </a:r>
            <a:endParaRPr lang="fr-FR" dirty="0"/>
          </a:p>
        </p:txBody>
      </p:sp>
    </p:spTree>
    <p:extLst>
      <p:ext uri="{BB962C8B-B14F-4D97-AF65-F5344CB8AC3E}">
        <p14:creationId xmlns:p14="http://schemas.microsoft.com/office/powerpoint/2010/main" val="19808838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FA862D45-4A38-BDEA-9D44-C472DEA07090}"/>
              </a:ext>
            </a:extLst>
          </p:cNvPr>
          <p:cNvSpPr>
            <a:spLocks noGrp="1"/>
          </p:cNvSpPr>
          <p:nvPr>
            <p:ph type="title"/>
          </p:nvPr>
        </p:nvSpPr>
        <p:spPr/>
        <p:txBody>
          <a:bodyPr/>
          <a:lstStyle/>
          <a:p>
            <a:r>
              <a:rPr lang="fr-FR" dirty="0"/>
              <a:t>Quelques liens utiles - 2/2</a:t>
            </a:r>
            <a:endParaRPr lang="fr-FR" dirty="0">
              <a:solidFill>
                <a:schemeClr val="bg1"/>
              </a:solidFill>
            </a:endParaRPr>
          </a:p>
        </p:txBody>
      </p:sp>
      <p:sp>
        <p:nvSpPr>
          <p:cNvPr id="3" name="Texte">
            <a:extLst>
              <a:ext uri="{FF2B5EF4-FFF2-40B4-BE49-F238E27FC236}">
                <a16:creationId xmlns:a16="http://schemas.microsoft.com/office/drawing/2014/main" id="{031C26A8-663D-3B9D-0D3C-02BAC44902A9}"/>
              </a:ext>
            </a:extLst>
          </p:cNvPr>
          <p:cNvSpPr>
            <a:spLocks noGrp="1"/>
          </p:cNvSpPr>
          <p:nvPr>
            <p:ph idx="1"/>
          </p:nvPr>
        </p:nvSpPr>
        <p:spPr/>
        <p:txBody>
          <a:bodyPr/>
          <a:lstStyle/>
          <a:p>
            <a:pPr lvl="2"/>
            <a:r>
              <a:rPr lang="fr-FR" dirty="0">
                <a:solidFill>
                  <a:srgbClr val="FF7900"/>
                </a:solidFill>
              </a:rPr>
              <a:t>Communautés et contact</a:t>
            </a:r>
          </a:p>
          <a:p>
            <a:pPr lvl="3"/>
            <a:r>
              <a:rPr lang="fr-FR" dirty="0"/>
              <a:t>Communauté Plazza Accessibilité numérique : </a:t>
            </a:r>
            <a:r>
              <a:rPr lang="fr-FR" dirty="0">
                <a:hlinkClick r:id="rId3">
                  <a:extLst>
                    <a:ext uri="{A12FA001-AC4F-418D-AE19-62706E023703}">
                      <ahyp:hlinkClr xmlns:ahyp="http://schemas.microsoft.com/office/drawing/2018/hyperlinkcolor" val="tx"/>
                    </a:ext>
                  </a:extLst>
                </a:hlinkClick>
              </a:rPr>
              <a:t>https://plazza.orange.com/groups/accessibilité-numérique</a:t>
            </a:r>
            <a:endParaRPr lang="fr-FR" dirty="0"/>
          </a:p>
          <a:p>
            <a:pPr lvl="3"/>
            <a:r>
              <a:rPr lang="fr-FR" dirty="0"/>
              <a:t>Communauté Plazza Boosted: </a:t>
            </a:r>
            <a:r>
              <a:rPr lang="fr-FR" dirty="0">
                <a:hlinkClick r:id="rId4">
                  <a:extLst>
                    <a:ext uri="{A12FA001-AC4F-418D-AE19-62706E023703}">
                      <ahyp:hlinkClr xmlns:ahyp="http://schemas.microsoft.com/office/drawing/2018/hyperlinkcolor" val="tx"/>
                    </a:ext>
                  </a:extLst>
                </a:hlinkClick>
              </a:rPr>
              <a:t>https://plazza.orange.com/groups/boost</a:t>
            </a:r>
            <a:endParaRPr lang="fr-FR" dirty="0"/>
          </a:p>
          <a:p>
            <a:pPr lvl="3"/>
            <a:r>
              <a:rPr lang="fr-FR" dirty="0"/>
              <a:t>Groupe Teams : </a:t>
            </a:r>
            <a:r>
              <a:rPr lang="fr-FR" dirty="0">
                <a:hlinkClick r:id="rId5">
                  <a:extLst>
                    <a:ext uri="{A12FA001-AC4F-418D-AE19-62706E023703}">
                      <ahyp:hlinkClr xmlns:ahyp="http://schemas.microsoft.com/office/drawing/2018/hyperlinkcolor" val="tx"/>
                    </a:ext>
                  </a:extLst>
                </a:hlinkClick>
              </a:rPr>
              <a:t>Accessibilité Numérique</a:t>
            </a:r>
            <a:endParaRPr lang="fr-FR" dirty="0"/>
          </a:p>
          <a:p>
            <a:pPr lvl="3">
              <a:spcAft>
                <a:spcPts val="0"/>
              </a:spcAft>
            </a:pPr>
            <a:r>
              <a:rPr lang="fr-FR" dirty="0"/>
              <a:t>Demande de support en accessibilité : </a:t>
            </a:r>
          </a:p>
          <a:p>
            <a:pPr marL="176213" lvl="3" indent="271463">
              <a:buNone/>
            </a:pPr>
            <a:r>
              <a:rPr lang="fr-FR" dirty="0"/>
              <a:t>email à </a:t>
            </a:r>
            <a:r>
              <a:rPr lang="fr-FR" dirty="0">
                <a:latin typeface="Verdana" panose="020B0604030504040204" pitchFamily="34" charset="0"/>
                <a:ea typeface="Verdana" panose="020B0604030504040204" pitchFamily="34" charset="0"/>
              </a:rPr>
              <a:t>ZZZ ACCESSIBILITY SUPPORT </a:t>
            </a:r>
            <a:r>
              <a:rPr lang="fr-FR" dirty="0">
                <a:latin typeface="Verdana" panose="020B0604030504040204" pitchFamily="34" charset="0"/>
                <a:ea typeface="Verdana" panose="020B0604030504040204" pitchFamily="34" charset="0"/>
                <a:hlinkClick r:id="rId6">
                  <a:extLst>
                    <a:ext uri="{A12FA001-AC4F-418D-AE19-62706E023703}">
                      <ahyp:hlinkClr xmlns:ahyp="http://schemas.microsoft.com/office/drawing/2018/hyperlinkcolor" val="tx"/>
                    </a:ext>
                  </a:extLst>
                </a:hlinkClick>
              </a:rPr>
              <a:t>accessibility.support@orange.com</a:t>
            </a:r>
            <a:endParaRPr lang="fr-FR"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20377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4E54D885-BFB5-E05F-63F9-8FE38A79B9BC}"/>
              </a:ext>
            </a:extLst>
          </p:cNvPr>
          <p:cNvSpPr>
            <a:spLocks noGrp="1"/>
          </p:cNvSpPr>
          <p:nvPr>
            <p:ph type="title"/>
          </p:nvPr>
        </p:nvSpPr>
        <p:spPr/>
        <p:txBody>
          <a:bodyPr/>
          <a:lstStyle/>
          <a:p>
            <a:r>
              <a:rPr lang="fr-FR"/>
              <a:t>Set de personae </a:t>
            </a:r>
            <a:br>
              <a:rPr lang="fr-FR"/>
            </a:br>
            <a:r>
              <a:rPr lang="fr-FR"/>
              <a:t>au service </a:t>
            </a:r>
            <a:br>
              <a:rPr lang="fr-FR"/>
            </a:br>
            <a:r>
              <a:rPr lang="fr-FR"/>
              <a:t>de l’accessibilité</a:t>
            </a:r>
            <a:br>
              <a:rPr lang="fr-FR"/>
            </a:br>
            <a:r>
              <a:rPr lang="fr-FR"/>
              <a:t>numérique</a:t>
            </a:r>
          </a:p>
        </p:txBody>
      </p:sp>
      <p:pic>
        <p:nvPicPr>
          <p:cNvPr id="3" name="Image lien - 5 personae" descr="Visuel des 5 fiches de personae pour s'initier à l'accessibilité numérique (Amélie, Charlène, Michel, Samir, Thierry) à retrouve sur le site des recommandations orange https://a11y-guidelines.orange.com/fr/persona">
            <a:hlinkClick r:id="rId3" tooltip="5 personae sur le site a11y-guidelines.orange.com (nouvelle fenêtre)"/>
            <a:extLst>
              <a:ext uri="{FF2B5EF4-FFF2-40B4-BE49-F238E27FC236}">
                <a16:creationId xmlns:a16="http://schemas.microsoft.com/office/drawing/2014/main" id="{744A5EDB-C236-0C0B-0505-DB29FF50DD11}"/>
              </a:ext>
            </a:extLst>
          </p:cNvPr>
          <p:cNvPicPr>
            <a:picLocks noChangeAspect="1"/>
          </p:cNvPicPr>
          <p:nvPr/>
        </p:nvPicPr>
        <p:blipFill>
          <a:blip r:embed="rId4"/>
          <a:stretch>
            <a:fillRect/>
          </a:stretch>
        </p:blipFill>
        <p:spPr>
          <a:xfrm>
            <a:off x="2767868" y="252419"/>
            <a:ext cx="6214207" cy="4580154"/>
          </a:xfrm>
          <a:prstGeom prst="rect">
            <a:avLst/>
          </a:prstGeom>
        </p:spPr>
      </p:pic>
      <p:sp>
        <p:nvSpPr>
          <p:cNvPr id="4" name="Texte : lien persona sur site reco Orange">
            <a:extLst>
              <a:ext uri="{FF2B5EF4-FFF2-40B4-BE49-F238E27FC236}">
                <a16:creationId xmlns:a16="http://schemas.microsoft.com/office/drawing/2014/main" id="{ED12000A-CBF6-86AB-A107-D98077B850EE}"/>
              </a:ext>
              <a:ext uri="{C183D7F6-B498-43B3-948B-1728B52AA6E4}">
                <adec:decorative xmlns:adec="http://schemas.microsoft.com/office/drawing/2017/decorative" val="1"/>
              </a:ext>
            </a:extLst>
          </p:cNvPr>
          <p:cNvSpPr txBox="1"/>
          <p:nvPr/>
        </p:nvSpPr>
        <p:spPr>
          <a:xfrm>
            <a:off x="6938181" y="3105376"/>
            <a:ext cx="2034369"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r>
              <a:rPr lang="fr-FR" sz="1200">
                <a:solidFill>
                  <a:schemeClr val="tx1"/>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https://a11y-guidelines.orange.com/fr/persona/</a:t>
            </a:r>
            <a:endParaRPr lang="fr-FR" sz="12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86712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CE01B5CB-06D8-C087-A6CD-0B1E84C9543B}"/>
              </a:ext>
            </a:extLst>
          </p:cNvPr>
          <p:cNvSpPr>
            <a:spLocks noGrp="1"/>
          </p:cNvSpPr>
          <p:nvPr>
            <p:ph type="title" idx="4294967295"/>
          </p:nvPr>
        </p:nvSpPr>
        <p:spPr>
          <a:xfrm>
            <a:off x="314325" y="268288"/>
            <a:ext cx="6096000"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En conclusion…</a:t>
            </a:r>
          </a:p>
        </p:txBody>
      </p:sp>
      <p:pic>
        <p:nvPicPr>
          <p:cNvPr id="3" name="Image">
            <a:extLst>
              <a:ext uri="{FF2B5EF4-FFF2-40B4-BE49-F238E27FC236}">
                <a16:creationId xmlns:a16="http://schemas.microsoft.com/office/drawing/2014/main" id="{A7AA550D-F5CF-EEE4-E25B-67EC177B73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571750"/>
            <a:ext cx="3819336" cy="1785574"/>
          </a:xfrm>
          <a:prstGeom prst="rect">
            <a:avLst/>
          </a:prstGeom>
        </p:spPr>
      </p:pic>
    </p:spTree>
    <p:extLst>
      <p:ext uri="{BB962C8B-B14F-4D97-AF65-F5344CB8AC3E}">
        <p14:creationId xmlns:p14="http://schemas.microsoft.com/office/powerpoint/2010/main" val="3220482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439BC63D-D000-64AE-ABE1-DE36EDD68117}"/>
              </a:ext>
            </a:extLst>
          </p:cNvPr>
          <p:cNvSpPr>
            <a:spLocks noGrp="1"/>
          </p:cNvSpPr>
          <p:nvPr>
            <p:ph type="title"/>
          </p:nvPr>
        </p:nvSpPr>
        <p:spPr/>
        <p:txBody>
          <a:bodyPr/>
          <a:lstStyle/>
          <a:p>
            <a:r>
              <a:rPr lang="fr-FR" altLang="fr-FR"/>
              <a:t>Penser </a:t>
            </a:r>
            <a:r>
              <a:rPr lang="fr-FR" altLang="fr-FR">
                <a:solidFill>
                  <a:schemeClr val="bg1"/>
                </a:solidFill>
              </a:rPr>
              <a:t>accessible, </a:t>
            </a:r>
            <a:r>
              <a:rPr lang="fr-FR" altLang="fr-FR"/>
              <a:t>c’est penser </a:t>
            </a:r>
            <a:r>
              <a:rPr lang="fr-FR" altLang="fr-FR">
                <a:solidFill>
                  <a:schemeClr val="bg1"/>
                </a:solidFill>
              </a:rPr>
              <a:t>gagnant-gagnant</a:t>
            </a:r>
            <a:endParaRPr lang="fr-FR"/>
          </a:p>
        </p:txBody>
      </p:sp>
      <p:grpSp>
        <p:nvGrpSpPr>
          <p:cNvPr id="4" name="Avantages business" descr="Avantages business :&#10;- produits et services accessibles à tous&#10;- référencement amélioré">
            <a:extLst>
              <a:ext uri="{FF2B5EF4-FFF2-40B4-BE49-F238E27FC236}">
                <a16:creationId xmlns:a16="http://schemas.microsoft.com/office/drawing/2014/main" id="{B12D4C4F-E359-66AA-F47E-EE44AACEEA73}"/>
              </a:ext>
            </a:extLst>
          </p:cNvPr>
          <p:cNvGrpSpPr/>
          <p:nvPr/>
        </p:nvGrpSpPr>
        <p:grpSpPr>
          <a:xfrm>
            <a:off x="413601" y="791730"/>
            <a:ext cx="3761748" cy="1736509"/>
            <a:chOff x="413601" y="791730"/>
            <a:chExt cx="3761748" cy="1736509"/>
          </a:xfrm>
        </p:grpSpPr>
        <p:sp>
          <p:nvSpPr>
            <p:cNvPr id="5" name="Rectangle titre fond noir">
              <a:extLst>
                <a:ext uri="{FF2B5EF4-FFF2-40B4-BE49-F238E27FC236}">
                  <a16:creationId xmlns:a16="http://schemas.microsoft.com/office/drawing/2014/main" id="{1A74E3F5-05BE-AC36-4FC3-B1FD870F1B75}"/>
                </a:ext>
              </a:extLst>
            </p:cNvPr>
            <p:cNvSpPr/>
            <p:nvPr/>
          </p:nvSpPr>
          <p:spPr>
            <a:xfrm>
              <a:off x="413601" y="791730"/>
              <a:ext cx="3761748" cy="482666"/>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6" name="Rectangle contenu fond blanc">
              <a:extLst>
                <a:ext uri="{FF2B5EF4-FFF2-40B4-BE49-F238E27FC236}">
                  <a16:creationId xmlns:a16="http://schemas.microsoft.com/office/drawing/2014/main" id="{A8B3D430-9C61-4AF5-DCD7-E430792792FF}"/>
                </a:ext>
              </a:extLst>
            </p:cNvPr>
            <p:cNvSpPr/>
            <p:nvPr/>
          </p:nvSpPr>
          <p:spPr>
            <a:xfrm>
              <a:off x="421824" y="791731"/>
              <a:ext cx="3744000" cy="1736508"/>
            </a:xfrm>
            <a:prstGeom prst="roundRect">
              <a:avLst/>
            </a:prstGeom>
            <a:solidFill>
              <a:schemeClr val="bg1"/>
            </a:solidFill>
            <a:ln>
              <a:solidFill>
                <a:schemeClr val="tx1"/>
              </a:solidFill>
            </a:ln>
            <a:effectLst/>
          </p:spPr>
          <p:style>
            <a:lnRef idx="0">
              <a:schemeClr val="accent5"/>
            </a:lnRef>
            <a:fillRef idx="3">
              <a:schemeClr val="accent5"/>
            </a:fillRef>
            <a:effectRef idx="3">
              <a:schemeClr val="accent5"/>
            </a:effectRef>
            <a:fontRef idx="minor">
              <a:schemeClr val="lt1"/>
            </a:fontRef>
          </p:style>
          <p:txBody>
            <a:bodyPr anchor="t"/>
            <a:lstStyle/>
            <a:p>
              <a:pPr algn="ctr" fontAlgn="auto">
                <a:spcBef>
                  <a:spcPts val="0"/>
                </a:spcBef>
                <a:spcAft>
                  <a:spcPct val="50000"/>
                </a:spcAft>
                <a:buClr>
                  <a:srgbClr val="FF6600"/>
                </a:buClr>
                <a:buSzPct val="70000"/>
                <a:defRPr/>
              </a:pPr>
              <a:r>
                <a:rPr lang="fr-FR" kern="0">
                  <a:solidFill>
                    <a:srgbClr val="F16E00"/>
                  </a:solidFill>
                  <a:latin typeface="Verdana" panose="020B0604030504040204" pitchFamily="34" charset="0"/>
                  <a:ea typeface="Verdana" panose="020B0604030504040204" pitchFamily="34" charset="0"/>
                  <a:cs typeface="Verdana" panose="020B0604030504040204" pitchFamily="34" charset="0"/>
                </a:rPr>
                <a:t>Avantages business</a:t>
              </a:r>
            </a:p>
            <a:p>
              <a:pPr marL="285750" indent="-285750" fontAlgn="auto">
                <a:spcBef>
                  <a:spcPts val="0"/>
                </a:spcBef>
                <a:spcAft>
                  <a:spcPct val="50000"/>
                </a:spcAft>
                <a:buClr>
                  <a:srgbClr val="FF6600"/>
                </a:buClr>
                <a:buSzPct val="100000"/>
                <a:buFont typeface="Wingdings" panose="05000000000000000000" pitchFamily="2" charset="2"/>
                <a:buChar char="ü"/>
                <a:defRPr/>
              </a:pPr>
              <a:r>
                <a:rPr lang="fr-FR" sz="1600" kern="0">
                  <a:solidFill>
                    <a:srgbClr val="000000"/>
                  </a:solidFill>
                  <a:latin typeface="Verdana" panose="020B0604030504040204" pitchFamily="34" charset="0"/>
                  <a:ea typeface="Verdana" panose="020B0604030504040204" pitchFamily="34" charset="0"/>
                  <a:cs typeface="Verdana" panose="020B0604030504040204" pitchFamily="34" charset="0"/>
                </a:rPr>
                <a:t>Accessibles à tous  </a:t>
              </a:r>
            </a:p>
            <a:p>
              <a:pPr marL="285750" indent="-285750" fontAlgn="auto">
                <a:spcBef>
                  <a:spcPts val="0"/>
                </a:spcBef>
                <a:spcAft>
                  <a:spcPct val="50000"/>
                </a:spcAft>
                <a:buClr>
                  <a:srgbClr val="FF6600"/>
                </a:buClr>
                <a:buSzPct val="100000"/>
                <a:buFont typeface="Wingdings" panose="05000000000000000000" pitchFamily="2" charset="2"/>
                <a:buChar char="ü"/>
                <a:defRPr/>
              </a:pPr>
              <a:r>
                <a:rPr lang="fr-FR" sz="1600" kern="0">
                  <a:solidFill>
                    <a:schemeClr val="tx1"/>
                  </a:solidFill>
                  <a:latin typeface="Verdana" panose="020B0604030504040204" pitchFamily="34" charset="0"/>
                  <a:ea typeface="Verdana" panose="020B0604030504040204" pitchFamily="34" charset="0"/>
                  <a:cs typeface="Verdana" panose="020B0604030504040204" pitchFamily="34" charset="0"/>
                </a:rPr>
                <a:t>Référencement amélioré</a:t>
              </a:r>
            </a:p>
          </p:txBody>
        </p:sp>
      </p:grpSp>
      <p:grpSp>
        <p:nvGrpSpPr>
          <p:cNvPr id="7" name="Image de marque" descr="Image de marque :&#10;- salariés : satisfaction et fierté&#10;- clients : Orange perçu comme responsable et socialement engagé.">
            <a:extLst>
              <a:ext uri="{FF2B5EF4-FFF2-40B4-BE49-F238E27FC236}">
                <a16:creationId xmlns:a16="http://schemas.microsoft.com/office/drawing/2014/main" id="{B9AE4897-9245-9917-9E72-7FF22C0996FF}"/>
              </a:ext>
            </a:extLst>
          </p:cNvPr>
          <p:cNvGrpSpPr/>
          <p:nvPr/>
        </p:nvGrpSpPr>
        <p:grpSpPr>
          <a:xfrm>
            <a:off x="4972678" y="782205"/>
            <a:ext cx="3761748" cy="1745742"/>
            <a:chOff x="4972678" y="782205"/>
            <a:chExt cx="3761748" cy="1745742"/>
          </a:xfrm>
          <a:solidFill>
            <a:schemeClr val="bg1"/>
          </a:solidFill>
        </p:grpSpPr>
        <p:sp>
          <p:nvSpPr>
            <p:cNvPr id="8" name="Rectangle titre fond noir">
              <a:extLst>
                <a:ext uri="{FF2B5EF4-FFF2-40B4-BE49-F238E27FC236}">
                  <a16:creationId xmlns:a16="http://schemas.microsoft.com/office/drawing/2014/main" id="{8D91CC9A-8C6B-4110-0733-21A7C7AC8AAC}"/>
                </a:ext>
              </a:extLst>
            </p:cNvPr>
            <p:cNvSpPr/>
            <p:nvPr/>
          </p:nvSpPr>
          <p:spPr>
            <a:xfrm>
              <a:off x="4972678" y="782205"/>
              <a:ext cx="3761748" cy="482666"/>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9" name="Rectangle contenu fond blanc">
              <a:extLst>
                <a:ext uri="{FF2B5EF4-FFF2-40B4-BE49-F238E27FC236}">
                  <a16:creationId xmlns:a16="http://schemas.microsoft.com/office/drawing/2014/main" id="{02330684-0511-628D-144E-CD4BC4D0CBDD}"/>
                </a:ext>
              </a:extLst>
            </p:cNvPr>
            <p:cNvSpPr/>
            <p:nvPr/>
          </p:nvSpPr>
          <p:spPr>
            <a:xfrm>
              <a:off x="4972678" y="791730"/>
              <a:ext cx="3744000" cy="1736217"/>
            </a:xfrm>
            <a:prstGeom prst="roundRect">
              <a:avLst/>
            </a:prstGeom>
            <a:grpFill/>
            <a:ln>
              <a:solidFill>
                <a:schemeClr val="tx1"/>
              </a:solidFill>
            </a:ln>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ct val="50000"/>
                </a:spcAft>
                <a:buClr>
                  <a:srgbClr val="FF6600"/>
                </a:buClr>
                <a:buSzPct val="70000"/>
                <a:defRPr/>
              </a:pPr>
              <a:r>
                <a:rPr lang="fr-FR" kern="0">
                  <a:solidFill>
                    <a:srgbClr val="F16E00"/>
                  </a:solidFill>
                  <a:latin typeface="Verdana" panose="020B0604030504040204" pitchFamily="34" charset="0"/>
                  <a:ea typeface="Verdana" panose="020B0604030504040204" pitchFamily="34" charset="0"/>
                  <a:cs typeface="Verdana" panose="020B0604030504040204" pitchFamily="34" charset="0"/>
                </a:rPr>
                <a:t>Image de marque</a:t>
              </a:r>
            </a:p>
            <a:p>
              <a:pPr marL="285750" indent="-285750" fontAlgn="auto">
                <a:spcBef>
                  <a:spcPts val="0"/>
                </a:spcBef>
                <a:spcAft>
                  <a:spcPct val="50000"/>
                </a:spcAft>
                <a:buClr>
                  <a:srgbClr val="FF6600"/>
                </a:buClr>
                <a:buSzPct val="100000"/>
                <a:buFont typeface="Wingdings" panose="05000000000000000000" pitchFamily="2" charset="2"/>
                <a:buChar char="ü"/>
                <a:defRPr/>
              </a:pPr>
              <a:r>
                <a:rPr lang="fr-FR" sz="1600" kern="0">
                  <a:solidFill>
                    <a:schemeClr val="tx1"/>
                  </a:solidFill>
                  <a:latin typeface="Verdana" panose="020B0604030504040204" pitchFamily="34" charset="0"/>
                  <a:ea typeface="Verdana" panose="020B0604030504040204" pitchFamily="34" charset="0"/>
                  <a:cs typeface="Verdana" panose="020B0604030504040204" pitchFamily="34" charset="0"/>
                </a:rPr>
                <a:t>Salariés : satisfaction et fierté</a:t>
              </a:r>
            </a:p>
            <a:p>
              <a:pPr marL="285750" indent="-285750" fontAlgn="auto">
                <a:spcBef>
                  <a:spcPts val="0"/>
                </a:spcBef>
                <a:spcAft>
                  <a:spcPct val="50000"/>
                </a:spcAft>
                <a:buClr>
                  <a:srgbClr val="FF6600"/>
                </a:buClr>
                <a:buSzPct val="100000"/>
                <a:buFont typeface="Wingdings" panose="05000000000000000000" pitchFamily="2" charset="2"/>
                <a:buChar char="ü"/>
                <a:defRPr/>
              </a:pPr>
              <a:r>
                <a:rPr lang="fr-FR" sz="1600" kern="0">
                  <a:solidFill>
                    <a:srgbClr val="000000"/>
                  </a:solidFill>
                  <a:latin typeface="Verdana" panose="020B0604030504040204" pitchFamily="34" charset="0"/>
                  <a:ea typeface="Verdana" panose="020B0604030504040204" pitchFamily="34" charset="0"/>
                  <a:cs typeface="Verdana" panose="020B0604030504040204" pitchFamily="34" charset="0"/>
                </a:rPr>
                <a:t>Clients : Orange perçu comme responsable et socialement engagé</a:t>
              </a:r>
            </a:p>
          </p:txBody>
        </p:sp>
      </p:grpSp>
      <p:sp>
        <p:nvSpPr>
          <p:cNvPr id="10" name="Rectangle contenu fond blanc">
            <a:extLst>
              <a:ext uri="{FF2B5EF4-FFF2-40B4-BE49-F238E27FC236}">
                <a16:creationId xmlns:a16="http://schemas.microsoft.com/office/drawing/2014/main" id="{9B1FC842-3AD6-24BB-A34B-B2066BCCF8C5}"/>
              </a:ext>
            </a:extLst>
          </p:cNvPr>
          <p:cNvSpPr/>
          <p:nvPr/>
        </p:nvSpPr>
        <p:spPr>
          <a:xfrm>
            <a:off x="421824" y="3048030"/>
            <a:ext cx="3744000" cy="1674186"/>
          </a:xfrm>
          <a:prstGeom prst="roundRect">
            <a:avLst>
              <a:gd name="adj" fmla="val 20081"/>
            </a:avLst>
          </a:prstGeom>
          <a:solidFill>
            <a:schemeClr val="bg1"/>
          </a:solidFill>
          <a:ln>
            <a:solidFill>
              <a:schemeClr val="tx1"/>
            </a:solidFill>
          </a:ln>
          <a:effectLst/>
        </p:spPr>
        <p:style>
          <a:lnRef idx="0">
            <a:schemeClr val="accent5"/>
          </a:lnRef>
          <a:fillRef idx="3">
            <a:schemeClr val="accent5"/>
          </a:fillRef>
          <a:effectRef idx="3">
            <a:schemeClr val="accent5"/>
          </a:effectRef>
          <a:fontRef idx="minor">
            <a:schemeClr val="lt1"/>
          </a:fontRef>
        </p:style>
        <p:txBody>
          <a:bodyPr anchor="t"/>
          <a:lstStyle/>
          <a:p>
            <a:pPr algn="ctr" fontAlgn="auto">
              <a:spcBef>
                <a:spcPts val="0"/>
              </a:spcBef>
              <a:spcAft>
                <a:spcPct val="50000"/>
              </a:spcAft>
              <a:buClr>
                <a:srgbClr val="FF6600"/>
              </a:buClr>
              <a:buSzPct val="70000"/>
              <a:defRPr/>
            </a:pPr>
            <a:r>
              <a:rPr lang="fr-FR" kern="0">
                <a:solidFill>
                  <a:srgbClr val="F16E00"/>
                </a:solidFill>
                <a:latin typeface="Verdana" panose="020B0604030504040204" pitchFamily="34" charset="0"/>
                <a:ea typeface="Verdana" panose="020B0604030504040204" pitchFamily="34" charset="0"/>
                <a:cs typeface="Verdana" panose="020B0604030504040204" pitchFamily="34" charset="0"/>
              </a:rPr>
              <a:t>Diminution des coûts </a:t>
            </a:r>
            <a:br>
              <a:rPr lang="fr-FR" kern="0">
                <a:solidFill>
                  <a:srgbClr val="F16E00"/>
                </a:solidFill>
                <a:latin typeface="Verdana" panose="020B0604030504040204" pitchFamily="34" charset="0"/>
                <a:ea typeface="Verdana" panose="020B0604030504040204" pitchFamily="34" charset="0"/>
                <a:cs typeface="Verdana" panose="020B0604030504040204" pitchFamily="34" charset="0"/>
              </a:rPr>
            </a:br>
            <a:r>
              <a:rPr lang="fr-FR" kern="0">
                <a:solidFill>
                  <a:srgbClr val="F16E00"/>
                </a:solidFill>
                <a:latin typeface="Verdana" panose="020B0604030504040204" pitchFamily="34" charset="0"/>
                <a:ea typeface="Verdana" panose="020B0604030504040204" pitchFamily="34" charset="0"/>
                <a:cs typeface="Verdana" panose="020B0604030504040204" pitchFamily="34" charset="0"/>
              </a:rPr>
              <a:t>de maintenance </a:t>
            </a:r>
          </a:p>
          <a:p>
            <a:pPr marL="285750" indent="-285750" fontAlgn="auto">
              <a:spcBef>
                <a:spcPts val="0"/>
              </a:spcBef>
              <a:spcAft>
                <a:spcPct val="50000"/>
              </a:spcAft>
              <a:buClr>
                <a:srgbClr val="FF6600"/>
              </a:buClr>
              <a:buSzPct val="100000"/>
              <a:buFont typeface="Wingdings" panose="05000000000000000000" pitchFamily="2" charset="2"/>
              <a:buChar char="ü"/>
              <a:defRPr/>
            </a:pPr>
            <a:r>
              <a:rPr lang="fr-FR" sz="1600" kern="0">
                <a:solidFill>
                  <a:schemeClr val="tx1"/>
                </a:solidFill>
                <a:latin typeface="Verdana" panose="020B0604030504040204" pitchFamily="34" charset="0"/>
                <a:ea typeface="Verdana" panose="020B0604030504040204" pitchFamily="34" charset="0"/>
                <a:cs typeface="Verdana" panose="020B0604030504040204" pitchFamily="34" charset="0"/>
              </a:rPr>
              <a:t>Code de meilleure qualité</a:t>
            </a:r>
          </a:p>
          <a:p>
            <a:pPr marL="285750" indent="-285750" fontAlgn="auto">
              <a:spcBef>
                <a:spcPts val="0"/>
              </a:spcBef>
              <a:spcAft>
                <a:spcPct val="50000"/>
              </a:spcAft>
              <a:buClr>
                <a:srgbClr val="FF6600"/>
              </a:buClr>
              <a:buSzPct val="100000"/>
              <a:buFont typeface="Wingdings" panose="05000000000000000000" pitchFamily="2" charset="2"/>
              <a:buChar char="ü"/>
              <a:defRPr/>
            </a:pPr>
            <a:r>
              <a:rPr lang="fr-FR" sz="1600" kern="0">
                <a:solidFill>
                  <a:srgbClr val="000000"/>
                </a:solidFill>
                <a:latin typeface="Verdana" panose="020B0604030504040204" pitchFamily="34" charset="0"/>
                <a:ea typeface="Verdana" panose="020B0604030504040204" pitchFamily="34" charset="0"/>
                <a:cs typeface="Verdana" panose="020B0604030504040204" pitchFamily="34" charset="0"/>
              </a:rPr>
              <a:t>Usages multi-supports</a:t>
            </a:r>
          </a:p>
        </p:txBody>
      </p:sp>
      <p:grpSp>
        <p:nvGrpSpPr>
          <p:cNvPr id="11" name="Efficacité opérationnelle" descr="Efficacité opérationnelle :&#10;- Productivité et motivation accrues">
            <a:extLst>
              <a:ext uri="{FF2B5EF4-FFF2-40B4-BE49-F238E27FC236}">
                <a16:creationId xmlns:a16="http://schemas.microsoft.com/office/drawing/2014/main" id="{F885F6F2-7141-227A-7AC9-4CB75AC6F46D}"/>
              </a:ext>
            </a:extLst>
          </p:cNvPr>
          <p:cNvGrpSpPr>
            <a:grpSpLocks/>
          </p:cNvGrpSpPr>
          <p:nvPr/>
        </p:nvGrpSpPr>
        <p:grpSpPr>
          <a:xfrm>
            <a:off x="4971471" y="3048030"/>
            <a:ext cx="3761427" cy="1682959"/>
            <a:chOff x="4971471" y="3048030"/>
            <a:chExt cx="3761427" cy="1682959"/>
          </a:xfrm>
        </p:grpSpPr>
        <p:sp>
          <p:nvSpPr>
            <p:cNvPr id="12" name="Rectangle titre fond noir">
              <a:extLst>
                <a:ext uri="{FF2B5EF4-FFF2-40B4-BE49-F238E27FC236}">
                  <a16:creationId xmlns:a16="http://schemas.microsoft.com/office/drawing/2014/main" id="{27B17864-B71A-619A-1BE6-6D1DF4055BE1}"/>
                </a:ext>
              </a:extLst>
            </p:cNvPr>
            <p:cNvSpPr>
              <a:spLocks/>
            </p:cNvSpPr>
            <p:nvPr/>
          </p:nvSpPr>
          <p:spPr>
            <a:xfrm>
              <a:off x="4971471" y="3048030"/>
              <a:ext cx="3761427" cy="482666"/>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contenu fond blanc">
              <a:extLst>
                <a:ext uri="{FF2B5EF4-FFF2-40B4-BE49-F238E27FC236}">
                  <a16:creationId xmlns:a16="http://schemas.microsoft.com/office/drawing/2014/main" id="{34F333C9-BA4D-73E0-BA5B-6F642E2FC2B5}"/>
                </a:ext>
              </a:extLst>
            </p:cNvPr>
            <p:cNvSpPr>
              <a:spLocks/>
            </p:cNvSpPr>
            <p:nvPr/>
          </p:nvSpPr>
          <p:spPr>
            <a:xfrm>
              <a:off x="4972999" y="3056803"/>
              <a:ext cx="3744000" cy="1674186"/>
            </a:xfrm>
            <a:prstGeom prst="roundRect">
              <a:avLst/>
            </a:prstGeom>
            <a:solidFill>
              <a:schemeClr val="bg1"/>
            </a:solidFill>
            <a:ln>
              <a:solidFill>
                <a:schemeClr val="tx1"/>
              </a:solidFill>
            </a:ln>
            <a:effectLst/>
          </p:spPr>
          <p:style>
            <a:lnRef idx="0">
              <a:schemeClr val="accent5"/>
            </a:lnRef>
            <a:fillRef idx="3">
              <a:schemeClr val="accent5"/>
            </a:fillRef>
            <a:effectRef idx="3">
              <a:schemeClr val="accent5"/>
            </a:effectRef>
            <a:fontRef idx="minor">
              <a:schemeClr val="lt1"/>
            </a:fontRef>
          </p:style>
          <p:txBody>
            <a:bodyPr anchor="t"/>
            <a:lstStyle/>
            <a:p>
              <a:pPr algn="ctr" fontAlgn="auto">
                <a:spcBef>
                  <a:spcPts val="0"/>
                </a:spcBef>
                <a:spcAft>
                  <a:spcPts val="3000"/>
                </a:spcAft>
                <a:buClr>
                  <a:srgbClr val="FF6600"/>
                </a:buClr>
                <a:buSzPct val="70000"/>
                <a:defRPr/>
              </a:pPr>
              <a:r>
                <a:rPr lang="fr-FR" kern="0">
                  <a:solidFill>
                    <a:srgbClr val="F16E00"/>
                  </a:solidFill>
                  <a:latin typeface="Verdana" panose="020B0604030504040204" pitchFamily="34" charset="0"/>
                  <a:ea typeface="Verdana" panose="020B0604030504040204" pitchFamily="34" charset="0"/>
                  <a:cs typeface="Verdana" panose="020B0604030504040204" pitchFamily="34" charset="0"/>
                </a:rPr>
                <a:t>Efficacité opérationnelle</a:t>
              </a:r>
            </a:p>
            <a:p>
              <a:pPr marL="285750" indent="-285750" fontAlgn="auto">
                <a:spcBef>
                  <a:spcPts val="0"/>
                </a:spcBef>
                <a:spcAft>
                  <a:spcPct val="50000"/>
                </a:spcAft>
                <a:buClr>
                  <a:srgbClr val="FF6600"/>
                </a:buClr>
                <a:buSzPct val="100000"/>
                <a:buFont typeface="Wingdings" panose="05000000000000000000" pitchFamily="2" charset="2"/>
                <a:buChar char="ü"/>
                <a:defRPr/>
              </a:pPr>
              <a:r>
                <a:rPr lang="fr-FR" sz="1600" kern="0">
                  <a:solidFill>
                    <a:schemeClr val="tx1"/>
                  </a:solidFill>
                  <a:latin typeface="Verdana" panose="020B0604030504040204" pitchFamily="34" charset="0"/>
                  <a:ea typeface="Verdana" panose="020B0604030504040204" pitchFamily="34" charset="0"/>
                  <a:cs typeface="Verdana" panose="020B0604030504040204" pitchFamily="34" charset="0"/>
                </a:rPr>
                <a:t>Productivité et motivation accrues</a:t>
              </a:r>
            </a:p>
          </p:txBody>
        </p:sp>
      </p:grpSp>
      <p:grpSp>
        <p:nvGrpSpPr>
          <p:cNvPr id="14" name="Droit fondamental" descr="Droit fondamental et respect des lois">
            <a:extLst>
              <a:ext uri="{FF2B5EF4-FFF2-40B4-BE49-F238E27FC236}">
                <a16:creationId xmlns:a16="http://schemas.microsoft.com/office/drawing/2014/main" id="{24F428FD-6D94-8A78-9B4C-7FAADF4752F1}"/>
              </a:ext>
            </a:extLst>
          </p:cNvPr>
          <p:cNvGrpSpPr/>
          <p:nvPr/>
        </p:nvGrpSpPr>
        <p:grpSpPr>
          <a:xfrm>
            <a:off x="2640584" y="2334154"/>
            <a:ext cx="3744000" cy="917310"/>
            <a:chOff x="2640584" y="2334154"/>
            <a:chExt cx="3744000" cy="917310"/>
          </a:xfrm>
        </p:grpSpPr>
        <p:sp>
          <p:nvSpPr>
            <p:cNvPr id="15" name="Ellipse grise">
              <a:extLst>
                <a:ext uri="{FF2B5EF4-FFF2-40B4-BE49-F238E27FC236}">
                  <a16:creationId xmlns:a16="http://schemas.microsoft.com/office/drawing/2014/main" id="{840371E5-C355-87A8-CA08-85FCD15CCEAC}"/>
                </a:ext>
              </a:extLst>
            </p:cNvPr>
            <p:cNvSpPr/>
            <p:nvPr/>
          </p:nvSpPr>
          <p:spPr>
            <a:xfrm>
              <a:off x="2785384" y="2334154"/>
              <a:ext cx="3454400" cy="91731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exte - Droit fondamental">
              <a:extLst>
                <a:ext uri="{FF2B5EF4-FFF2-40B4-BE49-F238E27FC236}">
                  <a16:creationId xmlns:a16="http://schemas.microsoft.com/office/drawing/2014/main" id="{06941C3D-039C-CDC6-3CC1-2489831021AE}"/>
                </a:ext>
              </a:extLst>
            </p:cNvPr>
            <p:cNvSpPr txBox="1"/>
            <p:nvPr/>
          </p:nvSpPr>
          <p:spPr>
            <a:xfrm>
              <a:off x="2640584" y="2468746"/>
              <a:ext cx="3744000" cy="646331"/>
            </a:xfrm>
            <a:prstGeom prst="rect">
              <a:avLst/>
            </a:prstGeom>
            <a:noFill/>
          </p:spPr>
          <p:txBody>
            <a:bodyPr wrap="square">
              <a:spAutoFit/>
            </a:bodyPr>
            <a:lstStyle/>
            <a:p>
              <a:pPr algn="ctr"/>
              <a:r>
                <a:rPr lang="fr-FR" sz="1800">
                  <a:solidFill>
                    <a:srgbClr val="000000"/>
                  </a:solidFill>
                  <a:latin typeface="Verdana" panose="020B0604030504040204" pitchFamily="34" charset="0"/>
                  <a:ea typeface="Verdana" panose="020B0604030504040204" pitchFamily="34" charset="0"/>
                  <a:cs typeface="Verdana" panose="020B0604030504040204" pitchFamily="34" charset="0"/>
                </a:rPr>
                <a:t>Droit fondamental </a:t>
              </a:r>
            </a:p>
            <a:p>
              <a:pPr algn="ctr"/>
              <a:r>
                <a:rPr lang="fr-FR" sz="1800">
                  <a:solidFill>
                    <a:srgbClr val="000000"/>
                  </a:solidFill>
                  <a:latin typeface="Verdana" panose="020B0604030504040204" pitchFamily="34" charset="0"/>
                  <a:ea typeface="Verdana" panose="020B0604030504040204" pitchFamily="34" charset="0"/>
                  <a:cs typeface="Verdana" panose="020B0604030504040204" pitchFamily="34" charset="0"/>
                </a:rPr>
                <a:t>et respect des lois</a:t>
              </a:r>
            </a:p>
          </p:txBody>
        </p:sp>
      </p:grpSp>
      <p:cxnSp>
        <p:nvCxnSpPr>
          <p:cNvPr id="17" name="Connecteur droit 16">
            <a:extLst>
              <a:ext uri="{FF2B5EF4-FFF2-40B4-BE49-F238E27FC236}">
                <a16:creationId xmlns:a16="http://schemas.microsoft.com/office/drawing/2014/main" id="{40090903-1BC7-F017-C727-A091C938C561}"/>
              </a:ext>
              <a:ext uri="{C183D7F6-B498-43B3-948B-1728B52AA6E4}">
                <adec:decorative xmlns:adec="http://schemas.microsoft.com/office/drawing/2017/decorative" val="1"/>
              </a:ext>
            </a:extLst>
          </p:cNvPr>
          <p:cNvCxnSpPr/>
          <p:nvPr/>
        </p:nvCxnSpPr>
        <p:spPr>
          <a:xfrm>
            <a:off x="421824" y="1264871"/>
            <a:ext cx="375352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EC6E620-0C1C-33B6-7379-0BB495E42C49}"/>
              </a:ext>
              <a:ext uri="{C183D7F6-B498-43B3-948B-1728B52AA6E4}">
                <adec:decorative xmlns:adec="http://schemas.microsoft.com/office/drawing/2017/decorative" val="1"/>
              </a:ext>
            </a:extLst>
          </p:cNvPr>
          <p:cNvCxnSpPr/>
          <p:nvPr/>
        </p:nvCxnSpPr>
        <p:spPr>
          <a:xfrm>
            <a:off x="4963153" y="1253392"/>
            <a:ext cx="375352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1147091D-2DD9-F784-D379-ADDF6B904F37}"/>
              </a:ext>
              <a:ext uri="{C183D7F6-B498-43B3-948B-1728B52AA6E4}">
                <adec:decorative xmlns:adec="http://schemas.microsoft.com/office/drawing/2017/decorative" val="1"/>
              </a:ext>
            </a:extLst>
          </p:cNvPr>
          <p:cNvCxnSpPr/>
          <p:nvPr/>
        </p:nvCxnSpPr>
        <p:spPr>
          <a:xfrm>
            <a:off x="421824" y="3788996"/>
            <a:ext cx="375352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D0E0D0FB-9163-9487-F94A-1F2B433A21FF}"/>
              </a:ext>
              <a:ext uri="{C183D7F6-B498-43B3-948B-1728B52AA6E4}">
                <adec:decorative xmlns:adec="http://schemas.microsoft.com/office/drawing/2017/decorative" val="1"/>
              </a:ext>
            </a:extLst>
          </p:cNvPr>
          <p:cNvCxnSpPr/>
          <p:nvPr/>
        </p:nvCxnSpPr>
        <p:spPr>
          <a:xfrm>
            <a:off x="4963152" y="3608021"/>
            <a:ext cx="375352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408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re slide"/>
          <p:cNvSpPr>
            <a:spLocks noGrp="1"/>
          </p:cNvSpPr>
          <p:nvPr>
            <p:ph type="ctrTitle"/>
          </p:nvPr>
        </p:nvSpPr>
        <p:spPr/>
        <p:txBody>
          <a:bodyPr/>
          <a:lstStyle/>
          <a:p>
            <a:r>
              <a:rPr lang="fr-FR"/>
              <a:t>Merci</a:t>
            </a:r>
          </a:p>
        </p:txBody>
      </p:sp>
      <p:sp>
        <p:nvSpPr>
          <p:cNvPr id="2" name="Texte - Pour toute demande...">
            <a:extLst>
              <a:ext uri="{FF2B5EF4-FFF2-40B4-BE49-F238E27FC236}">
                <a16:creationId xmlns:a16="http://schemas.microsoft.com/office/drawing/2014/main" id="{1004877D-5A5B-E7EF-BA09-9EEFCB93F5FD}"/>
              </a:ext>
            </a:extLst>
          </p:cNvPr>
          <p:cNvSpPr txBox="1"/>
          <p:nvPr/>
        </p:nvSpPr>
        <p:spPr>
          <a:xfrm>
            <a:off x="343060" y="2292573"/>
            <a:ext cx="8767776" cy="436017"/>
          </a:xfrm>
          <a:prstGeom prst="rect">
            <a:avLst/>
          </a:prstGeom>
        </p:spPr>
        <p:txBody>
          <a:bodyPr vert="horz" wrap="square" lIns="0" tIns="12700" rIns="0" bIns="0" rtlCol="0">
            <a:spAutoFit/>
          </a:bodyPr>
          <a:lstStyle/>
          <a:p>
            <a:pPr marL="12700">
              <a:lnSpc>
                <a:spcPts val="1595"/>
              </a:lnSpc>
              <a:spcBef>
                <a:spcPts val="100"/>
              </a:spcBef>
            </a:pPr>
            <a:r>
              <a:rPr lang="fr-FR" sz="1400" b="1" spc="-20">
                <a:solidFill>
                  <a:srgbClr val="FFFFFF"/>
                </a:solidFill>
                <a:latin typeface="Verdana" panose="020B0604030504040204" pitchFamily="34" charset="0"/>
                <a:ea typeface="Verdana" panose="020B0604030504040204" pitchFamily="34" charset="0"/>
                <a:cs typeface="Verdana" panose="020B0604030504040204" pitchFamily="34" charset="0"/>
              </a:rPr>
              <a:t>Pour</a:t>
            </a:r>
            <a:r>
              <a:rPr lang="fr-FR" sz="1400" b="1" spc="-35">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toute</a:t>
            </a:r>
            <a:r>
              <a:rPr lang="fr-FR" sz="1400" b="1" spc="-40">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demande</a:t>
            </a:r>
            <a:r>
              <a:rPr lang="fr-FR" sz="1400" b="1" spc="-40">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de support</a:t>
            </a:r>
            <a:r>
              <a:rPr lang="fr-FR" sz="1400" b="1" spc="330">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15">
                <a:solidFill>
                  <a:srgbClr val="FFFFFF"/>
                </a:solidFill>
                <a:latin typeface="Verdana" panose="020B0604030504040204" pitchFamily="34" charset="0"/>
                <a:ea typeface="Verdana" panose="020B0604030504040204" pitchFamily="34" charset="0"/>
                <a:cs typeface="Verdana" panose="020B0604030504040204" pitchFamily="34" charset="0"/>
              </a:rPr>
              <a:t>ZZZ</a:t>
            </a:r>
            <a:r>
              <a:rPr lang="fr-FR" sz="1400" b="1" spc="-45">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ACCESSIBILITY</a:t>
            </a:r>
            <a:r>
              <a:rPr lang="fr-FR" sz="1400" b="1" spc="-45">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fr-FR" sz="1400" b="1" spc="-20">
                <a:solidFill>
                  <a:srgbClr val="FFFFFF"/>
                </a:solidFill>
                <a:latin typeface="Verdana" panose="020B0604030504040204" pitchFamily="34" charset="0"/>
                <a:ea typeface="Verdana" panose="020B0604030504040204" pitchFamily="34" charset="0"/>
                <a:cs typeface="Verdana" panose="020B0604030504040204" pitchFamily="34" charset="0"/>
              </a:rPr>
              <a:t>SUPPORT</a:t>
            </a:r>
            <a:endParaRPr lang="fr-FR" sz="1400">
              <a:latin typeface="Verdana" panose="020B0604030504040204" pitchFamily="34" charset="0"/>
              <a:ea typeface="Verdana" panose="020B0604030504040204" pitchFamily="34" charset="0"/>
              <a:cs typeface="Verdana" panose="020B0604030504040204" pitchFamily="34" charset="0"/>
            </a:endParaRPr>
          </a:p>
          <a:p>
            <a:pPr marL="3314700">
              <a:lnSpc>
                <a:spcPts val="1595"/>
              </a:lnSpc>
              <a:spcBef>
                <a:spcPts val="100"/>
              </a:spcBef>
            </a:pPr>
            <a:r>
              <a:rPr lang="fr-FR" sz="1400" b="1" spc="-25">
                <a:solidFill>
                  <a:srgbClr val="FFFFFF"/>
                </a:solidFill>
                <a:latin typeface="Verdana" panose="020B0604030504040204" pitchFamily="34" charset="0"/>
                <a:ea typeface="Verdana" panose="020B0604030504040204" pitchFamily="34" charset="0"/>
                <a:cs typeface="Verdana" panose="020B0604030504040204" pitchFamily="34" charset="0"/>
              </a:rPr>
              <a:t>(accessibility.support@orange.com)</a:t>
            </a:r>
            <a:endParaRPr lang="fr-FR" sz="14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696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F511AAC2-738C-A1EE-A643-1EBF323C74C0}"/>
              </a:ext>
            </a:extLst>
          </p:cNvPr>
          <p:cNvSpPr txBox="1">
            <a:spLocks noGrp="1"/>
          </p:cNvSpPr>
          <p:nvPr>
            <p:ph type="title" idx="4294967295"/>
          </p:nvPr>
        </p:nvSpPr>
        <p:spPr>
          <a:xfrm>
            <a:off x="1484173" y="2308991"/>
            <a:ext cx="6538741" cy="527720"/>
          </a:xfrm>
          <a:prstGeom prst="rect">
            <a:avLst/>
          </a:prstGeom>
          <a:solidFill>
            <a:schemeClr val="accent1"/>
          </a:solidFill>
          <a:ln w="25400" cap="flat" cmpd="sng" algn="ctr">
            <a:noFill/>
            <a:prstDash val="soli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ct val="0"/>
              </a:spcBef>
              <a:buNone/>
              <a:defRPr sz="2000" b="1" kern="1200" spc="-2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2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Le planning et le budget, là on est contraint !</a:t>
            </a:r>
            <a:endParaRPr kumimoji="0" lang="en-US" sz="2000" b="1" i="0" u="none" strike="noStrike" kern="1200" cap="none" spc="-2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C'est trop cher">
            <a:extLst>
              <a:ext uri="{FF2B5EF4-FFF2-40B4-BE49-F238E27FC236}">
                <a16:creationId xmlns:a16="http://schemas.microsoft.com/office/drawing/2014/main" id="{97D79FA1-D555-8BF2-1623-C52474A517B6}"/>
              </a:ext>
            </a:extLst>
          </p:cNvPr>
          <p:cNvSpPr/>
          <p:nvPr/>
        </p:nvSpPr>
        <p:spPr>
          <a:xfrm>
            <a:off x="299882" y="1216016"/>
            <a:ext cx="2568793" cy="864096"/>
          </a:xfrm>
          <a:prstGeom prst="wedgeRoundRectCallout">
            <a:avLst>
              <a:gd name="adj1" fmla="val -56582"/>
              <a:gd name="adj2" fmla="val -8541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C’est trop cher !</a:t>
            </a:r>
            <a:b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br>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Et on n’a pas le temps</a:t>
            </a:r>
          </a:p>
        </p:txBody>
      </p:sp>
      <p:sp>
        <p:nvSpPr>
          <p:cNvPr id="4" name="On finit les développements">
            <a:extLst>
              <a:ext uri="{FF2B5EF4-FFF2-40B4-BE49-F238E27FC236}">
                <a16:creationId xmlns:a16="http://schemas.microsoft.com/office/drawing/2014/main" id="{7F12CA6D-E3E8-A379-38E3-32D127A53113}"/>
              </a:ext>
            </a:extLst>
          </p:cNvPr>
          <p:cNvSpPr/>
          <p:nvPr/>
        </p:nvSpPr>
        <p:spPr>
          <a:xfrm>
            <a:off x="3371302" y="520075"/>
            <a:ext cx="2232248" cy="1080120"/>
          </a:xfrm>
          <a:prstGeom prst="wedgeRoundRectCallout">
            <a:avLst>
              <a:gd name="adj1" fmla="val 74988"/>
              <a:gd name="adj2" fmla="val -921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On finit les développements et on verra après</a:t>
            </a:r>
          </a:p>
        </p:txBody>
      </p:sp>
      <p:sp>
        <p:nvSpPr>
          <p:cNvPr id="5" name="Il faut qu'on demande un budget">
            <a:extLst>
              <a:ext uri="{FF2B5EF4-FFF2-40B4-BE49-F238E27FC236}">
                <a16:creationId xmlns:a16="http://schemas.microsoft.com/office/drawing/2014/main" id="{B406F96B-E8AB-88A9-36B5-96CC79F7A371}"/>
              </a:ext>
            </a:extLst>
          </p:cNvPr>
          <p:cNvSpPr/>
          <p:nvPr/>
        </p:nvSpPr>
        <p:spPr>
          <a:xfrm>
            <a:off x="5921140" y="859200"/>
            <a:ext cx="2880320" cy="1008112"/>
          </a:xfrm>
          <a:prstGeom prst="wedgeRoundRectCallout">
            <a:avLst>
              <a:gd name="adj1" fmla="val 61347"/>
              <a:gd name="adj2" fmla="val 11496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Il faut qu’on demande un budget spécifique</a:t>
            </a:r>
            <a:endParaRPr lang="en-US" sz="16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Bon, que faut-il prioriser">
            <a:extLst>
              <a:ext uri="{FF2B5EF4-FFF2-40B4-BE49-F238E27FC236}">
                <a16:creationId xmlns:a16="http://schemas.microsoft.com/office/drawing/2014/main" id="{1BD177B9-BA67-E62C-E182-58349F1B33D7}"/>
              </a:ext>
            </a:extLst>
          </p:cNvPr>
          <p:cNvSpPr/>
          <p:nvPr/>
        </p:nvSpPr>
        <p:spPr>
          <a:xfrm>
            <a:off x="983806" y="3294470"/>
            <a:ext cx="3769738" cy="912051"/>
          </a:xfrm>
          <a:prstGeom prst="wedgeRoundRectCallout">
            <a:avLst>
              <a:gd name="adj1" fmla="val -70348"/>
              <a:gd name="adj2" fmla="val 10195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Bon, que faut-il prioriser car notre budget n’est pas extensible</a:t>
            </a:r>
          </a:p>
        </p:txBody>
      </p:sp>
      <p:sp>
        <p:nvSpPr>
          <p:cNvPr id="7" name="C'est compliqué">
            <a:extLst>
              <a:ext uri="{FF2B5EF4-FFF2-40B4-BE49-F238E27FC236}">
                <a16:creationId xmlns:a16="http://schemas.microsoft.com/office/drawing/2014/main" id="{36BFD1B9-6E1B-5D59-E878-3A3BC7B7096D}"/>
              </a:ext>
            </a:extLst>
          </p:cNvPr>
          <p:cNvSpPr/>
          <p:nvPr/>
        </p:nvSpPr>
        <p:spPr>
          <a:xfrm>
            <a:off x="5793327" y="3464750"/>
            <a:ext cx="2837302" cy="1080120"/>
          </a:xfrm>
          <a:prstGeom prst="wedgeRoundRectCallout">
            <a:avLst>
              <a:gd name="adj1" fmla="val -3333"/>
              <a:gd name="adj2" fmla="val 6802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C’est compliqué !</a:t>
            </a:r>
          </a:p>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On a déjà plein de bugs à corriger</a:t>
            </a:r>
          </a:p>
        </p:txBody>
      </p:sp>
    </p:spTree>
    <p:extLst>
      <p:ext uri="{BB962C8B-B14F-4D97-AF65-F5344CB8AC3E}">
        <p14:creationId xmlns:p14="http://schemas.microsoft.com/office/powerpoint/2010/main" val="4014455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E93679A4-119E-F5CC-3503-28A6FCC1949B}"/>
              </a:ext>
            </a:extLst>
          </p:cNvPr>
          <p:cNvSpPr txBox="1">
            <a:spLocks noGrp="1"/>
          </p:cNvSpPr>
          <p:nvPr>
            <p:ph type="title" idx="4294967295"/>
          </p:nvPr>
        </p:nvSpPr>
        <p:spPr>
          <a:xfrm>
            <a:off x="1331640" y="2283718"/>
            <a:ext cx="6048672" cy="671736"/>
          </a:xfrm>
          <a:prstGeom prst="rect">
            <a:avLst/>
          </a:prstGeom>
          <a:solidFill>
            <a:schemeClr val="accent1"/>
          </a:solidFill>
          <a:ln w="25400" cap="flat" cmpd="sng" algn="ctr">
            <a:noFill/>
            <a:prstDash val="soli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ct val="0"/>
              </a:spcBef>
              <a:buNone/>
              <a:defRPr sz="2000" b="1" kern="1200" spc="-2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2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Mais bon, c’est quelques personnes !?</a:t>
            </a:r>
            <a:endParaRPr kumimoji="0" lang="en-US" sz="2000" b="1" i="0" u="none" strike="noStrike" kern="1200" cap="none" spc="-2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Mon chef/client">
            <a:extLst>
              <a:ext uri="{FF2B5EF4-FFF2-40B4-BE49-F238E27FC236}">
                <a16:creationId xmlns:a16="http://schemas.microsoft.com/office/drawing/2014/main" id="{D62592B0-F103-717E-FA1D-BD084D4815D4}"/>
              </a:ext>
            </a:extLst>
          </p:cNvPr>
          <p:cNvSpPr/>
          <p:nvPr/>
        </p:nvSpPr>
        <p:spPr>
          <a:xfrm>
            <a:off x="282720" y="675602"/>
            <a:ext cx="2232248" cy="792088"/>
          </a:xfrm>
          <a:prstGeom prst="wedgeRoundRectCallout">
            <a:avLst>
              <a:gd name="adj1" fmla="val -35671"/>
              <a:gd name="adj2" fmla="val -12024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Mon chef/client ne l’a pas demandé</a:t>
            </a:r>
          </a:p>
        </p:txBody>
      </p:sp>
      <p:sp>
        <p:nvSpPr>
          <p:cNvPr id="4" name="Notre public">
            <a:extLst>
              <a:ext uri="{FF2B5EF4-FFF2-40B4-BE49-F238E27FC236}">
                <a16:creationId xmlns:a16="http://schemas.microsoft.com/office/drawing/2014/main" id="{19E4699E-7B39-F598-7137-2750D30CF5ED}"/>
              </a:ext>
            </a:extLst>
          </p:cNvPr>
          <p:cNvSpPr/>
          <p:nvPr/>
        </p:nvSpPr>
        <p:spPr>
          <a:xfrm>
            <a:off x="2915815" y="963633"/>
            <a:ext cx="2232248" cy="756084"/>
          </a:xfrm>
          <a:prstGeom prst="wedgeRoundRectCallout">
            <a:avLst>
              <a:gd name="adj1" fmla="val 50535"/>
              <a:gd name="adj2" fmla="val -12579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Notre public n’est pas handicapé</a:t>
            </a:r>
          </a:p>
        </p:txBody>
      </p:sp>
      <p:sp>
        <p:nvSpPr>
          <p:cNvPr id="5" name="C'est pas utile">
            <a:extLst>
              <a:ext uri="{FF2B5EF4-FFF2-40B4-BE49-F238E27FC236}">
                <a16:creationId xmlns:a16="http://schemas.microsoft.com/office/drawing/2014/main" id="{BC43CDBD-95CF-9D1E-4193-1DABBA7EB8DC}"/>
              </a:ext>
            </a:extLst>
          </p:cNvPr>
          <p:cNvSpPr/>
          <p:nvPr/>
        </p:nvSpPr>
        <p:spPr>
          <a:xfrm>
            <a:off x="5640245" y="483518"/>
            <a:ext cx="3348372" cy="540061"/>
          </a:xfrm>
          <a:prstGeom prst="wedgeRoundRectCallout">
            <a:avLst>
              <a:gd name="adj1" fmla="val 45932"/>
              <a:gd name="adj2" fmla="val 8525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C’est pas utile sur mon projet</a:t>
            </a:r>
          </a:p>
        </p:txBody>
      </p:sp>
      <p:sp>
        <p:nvSpPr>
          <p:cNvPr id="6" name="Peut-on savoir combien">
            <a:extLst>
              <a:ext uri="{FF2B5EF4-FFF2-40B4-BE49-F238E27FC236}">
                <a16:creationId xmlns:a16="http://schemas.microsoft.com/office/drawing/2014/main" id="{88DAFD3E-651C-A976-0EDF-9B69FD015673}"/>
              </a:ext>
            </a:extLst>
          </p:cNvPr>
          <p:cNvSpPr/>
          <p:nvPr/>
        </p:nvSpPr>
        <p:spPr>
          <a:xfrm>
            <a:off x="282720" y="3350711"/>
            <a:ext cx="2736304" cy="1008112"/>
          </a:xfrm>
          <a:prstGeom prst="wedgeRoundRectCallout">
            <a:avLst>
              <a:gd name="adj1" fmla="val -55684"/>
              <a:gd name="adj2" fmla="val -7865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Peut-on savoir combien on a d’handicapés qui utilisent le site?</a:t>
            </a:r>
          </a:p>
        </p:txBody>
      </p:sp>
      <p:sp>
        <p:nvSpPr>
          <p:cNvPr id="7" name="Et on gagne quoi">
            <a:extLst>
              <a:ext uri="{FF2B5EF4-FFF2-40B4-BE49-F238E27FC236}">
                <a16:creationId xmlns:a16="http://schemas.microsoft.com/office/drawing/2014/main" id="{57D6A3C9-638A-7315-D180-2976D2D31B3A}"/>
              </a:ext>
            </a:extLst>
          </p:cNvPr>
          <p:cNvSpPr/>
          <p:nvPr/>
        </p:nvSpPr>
        <p:spPr>
          <a:xfrm>
            <a:off x="3347864" y="3948969"/>
            <a:ext cx="2448272" cy="819708"/>
          </a:xfrm>
          <a:prstGeom prst="wedgeRoundRectCallout">
            <a:avLst>
              <a:gd name="adj1" fmla="val 1504"/>
              <a:gd name="adj2" fmla="val 7132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Et on gagne quoi? C’est quoi le ROI?</a:t>
            </a:r>
          </a:p>
        </p:txBody>
      </p:sp>
      <p:sp>
        <p:nvSpPr>
          <p:cNvPr id="8" name="Le pouvoir d'achat">
            <a:extLst>
              <a:ext uri="{FF2B5EF4-FFF2-40B4-BE49-F238E27FC236}">
                <a16:creationId xmlns:a16="http://schemas.microsoft.com/office/drawing/2014/main" id="{434B9C77-0431-6D01-F636-CC8A8E72F893}"/>
              </a:ext>
            </a:extLst>
          </p:cNvPr>
          <p:cNvSpPr/>
          <p:nvPr/>
        </p:nvSpPr>
        <p:spPr>
          <a:xfrm>
            <a:off x="6228186" y="3202099"/>
            <a:ext cx="2520280" cy="1080120"/>
          </a:xfrm>
          <a:prstGeom prst="wedgeRoundRectCallout">
            <a:avLst>
              <a:gd name="adj1" fmla="val 62536"/>
              <a:gd name="adj2" fmla="val -5917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Le pouvoir d’achat des handicapés n’est pas assez grand</a:t>
            </a:r>
          </a:p>
        </p:txBody>
      </p:sp>
    </p:spTree>
    <p:extLst>
      <p:ext uri="{BB962C8B-B14F-4D97-AF65-F5344CB8AC3E}">
        <p14:creationId xmlns:p14="http://schemas.microsoft.com/office/powerpoint/2010/main" val="1326960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03ADFA31-F61F-AFAC-AC6C-611C2193CE25}"/>
              </a:ext>
            </a:extLst>
          </p:cNvPr>
          <p:cNvSpPr txBox="1">
            <a:spLocks noGrp="1"/>
          </p:cNvSpPr>
          <p:nvPr>
            <p:ph type="title" idx="4294967295"/>
          </p:nvPr>
        </p:nvSpPr>
        <p:spPr>
          <a:xfrm>
            <a:off x="1693196" y="2283718"/>
            <a:ext cx="5980014" cy="756084"/>
          </a:xfrm>
          <a:prstGeom prst="rect">
            <a:avLst/>
          </a:prstGeom>
          <a:solidFill>
            <a:schemeClr val="accent1"/>
          </a:solidFill>
          <a:ln w="25400" cap="flat" cmpd="sng" algn="ctr">
            <a:noFill/>
            <a:prstDash val="soli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ct val="0"/>
              </a:spcBef>
              <a:buNone/>
              <a:defRPr sz="2000" b="1" kern="1200" spc="-2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2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OK, mais là je connais pas </a:t>
            </a:r>
            <a:br>
              <a:rPr kumimoji="0" lang="fr-FR" sz="2000" b="1" i="0" u="none" strike="noStrike" kern="1200" cap="none" spc="-2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fr-FR" sz="2000" b="1" i="0" u="none" strike="noStrike" kern="1200" cap="none" spc="-2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et j’ai VRAIMENT pas envie !</a:t>
            </a:r>
            <a:endParaRPr kumimoji="0" lang="en-US" sz="2000" b="1" i="0" u="none" strike="noStrike" kern="1200" cap="none" spc="-2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Je pense que votre vision">
            <a:extLst>
              <a:ext uri="{FF2B5EF4-FFF2-40B4-BE49-F238E27FC236}">
                <a16:creationId xmlns:a16="http://schemas.microsoft.com/office/drawing/2014/main" id="{4E36A299-F240-2C7F-ED8A-20F92C72B9FD}"/>
              </a:ext>
            </a:extLst>
          </p:cNvPr>
          <p:cNvSpPr/>
          <p:nvPr/>
        </p:nvSpPr>
        <p:spPr>
          <a:xfrm>
            <a:off x="89502" y="768411"/>
            <a:ext cx="2844316" cy="1080120"/>
          </a:xfrm>
          <a:prstGeom prst="wedgeRoundRectCallout">
            <a:avLst>
              <a:gd name="adj1" fmla="val -50543"/>
              <a:gd name="adj2" fmla="val -9209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Je pense que votre vision de l’Internet et de ses outils est illusoire</a:t>
            </a:r>
          </a:p>
        </p:txBody>
      </p:sp>
      <p:sp>
        <p:nvSpPr>
          <p:cNvPr id="4" name="On sait qu'on ne sera pas">
            <a:extLst>
              <a:ext uri="{FF2B5EF4-FFF2-40B4-BE49-F238E27FC236}">
                <a16:creationId xmlns:a16="http://schemas.microsoft.com/office/drawing/2014/main" id="{40E94599-89BA-7613-D49C-FB920E48A16B}"/>
              </a:ext>
            </a:extLst>
          </p:cNvPr>
          <p:cNvSpPr/>
          <p:nvPr/>
        </p:nvSpPr>
        <p:spPr>
          <a:xfrm>
            <a:off x="3454363" y="515676"/>
            <a:ext cx="3161384" cy="756084"/>
          </a:xfrm>
          <a:prstGeom prst="wedgeRoundRectCallout">
            <a:avLst>
              <a:gd name="adj1" fmla="val 46134"/>
              <a:gd name="adj2" fmla="val -7867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On sait qu’on ne sera pas accessible, mais on assume</a:t>
            </a:r>
          </a:p>
        </p:txBody>
      </p:sp>
      <p:sp>
        <p:nvSpPr>
          <p:cNvPr id="5" name="Ca tue mon référencement">
            <a:extLst>
              <a:ext uri="{FF2B5EF4-FFF2-40B4-BE49-F238E27FC236}">
                <a16:creationId xmlns:a16="http://schemas.microsoft.com/office/drawing/2014/main" id="{A14F6207-9E47-95B1-8D7E-C6E91C0A265E}"/>
              </a:ext>
            </a:extLst>
          </p:cNvPr>
          <p:cNvSpPr/>
          <p:nvPr/>
        </p:nvSpPr>
        <p:spPr>
          <a:xfrm>
            <a:off x="6990582" y="1267709"/>
            <a:ext cx="1944115" cy="648072"/>
          </a:xfrm>
          <a:prstGeom prst="wedgeRoundRectCallout">
            <a:avLst>
              <a:gd name="adj1" fmla="val 50940"/>
              <a:gd name="adj2" fmla="val 9610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Ça tue mon référencement</a:t>
            </a:r>
          </a:p>
        </p:txBody>
      </p:sp>
      <p:sp>
        <p:nvSpPr>
          <p:cNvPr id="6" name="Pas accessible ?">
            <a:extLst>
              <a:ext uri="{FF2B5EF4-FFF2-40B4-BE49-F238E27FC236}">
                <a16:creationId xmlns:a16="http://schemas.microsoft.com/office/drawing/2014/main" id="{55E13662-AE6F-96FE-9264-FD5C403E99A3}"/>
              </a:ext>
            </a:extLst>
          </p:cNvPr>
          <p:cNvSpPr/>
          <p:nvPr/>
        </p:nvSpPr>
        <p:spPr>
          <a:xfrm>
            <a:off x="314720" y="3294969"/>
            <a:ext cx="2880321" cy="1080120"/>
          </a:xfrm>
          <a:prstGeom prst="wedgeRoundRectCallout">
            <a:avLst>
              <a:gd name="adj1" fmla="val -55725"/>
              <a:gd name="adj2" fmla="val 6985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Pas accessible? </a:t>
            </a:r>
          </a:p>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Oui, un choix, au départ, de notre part</a:t>
            </a:r>
          </a:p>
        </p:txBody>
      </p:sp>
      <p:sp>
        <p:nvSpPr>
          <p:cNvPr id="7" name="Ca rend le site moche">
            <a:extLst>
              <a:ext uri="{FF2B5EF4-FFF2-40B4-BE49-F238E27FC236}">
                <a16:creationId xmlns:a16="http://schemas.microsoft.com/office/drawing/2014/main" id="{FCC87305-2F84-9923-78E7-18B47F1C5970}"/>
              </a:ext>
            </a:extLst>
          </p:cNvPr>
          <p:cNvSpPr/>
          <p:nvPr/>
        </p:nvSpPr>
        <p:spPr>
          <a:xfrm>
            <a:off x="3373238" y="4108279"/>
            <a:ext cx="2520280" cy="533620"/>
          </a:xfrm>
          <a:prstGeom prst="wedgeRoundRectCallout">
            <a:avLst>
              <a:gd name="adj1" fmla="val -38744"/>
              <a:gd name="adj2" fmla="val 78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Ça rend le site moche</a:t>
            </a:r>
          </a:p>
        </p:txBody>
      </p:sp>
      <p:sp>
        <p:nvSpPr>
          <p:cNvPr id="8" name="On sait qur l'on n'est pas">
            <a:extLst>
              <a:ext uri="{FF2B5EF4-FFF2-40B4-BE49-F238E27FC236}">
                <a16:creationId xmlns:a16="http://schemas.microsoft.com/office/drawing/2014/main" id="{0F415C99-E1A1-921A-DC76-AB1E44C4CBDD}"/>
              </a:ext>
            </a:extLst>
          </p:cNvPr>
          <p:cNvSpPr/>
          <p:nvPr/>
        </p:nvSpPr>
        <p:spPr>
          <a:xfrm>
            <a:off x="6071716" y="3474989"/>
            <a:ext cx="2933939" cy="1080120"/>
          </a:xfrm>
          <a:prstGeom prst="wedgeRoundRectCallout">
            <a:avLst>
              <a:gd name="adj1" fmla="val 52307"/>
              <a:gd name="adj2" fmla="val 6781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a:solidFill>
                  <a:schemeClr val="tx1"/>
                </a:solidFill>
                <a:latin typeface="Verdana" panose="020B0604030504040204" pitchFamily="34" charset="0"/>
                <a:ea typeface="Verdana" panose="020B0604030504040204" pitchFamily="34" charset="0"/>
                <a:cs typeface="Verdana" panose="020B0604030504040204" pitchFamily="34" charset="0"/>
              </a:rPr>
              <a:t>On sait que l’on n’est pas dans les clous niveau accessibilité, mais c’est un risque calculé</a:t>
            </a:r>
          </a:p>
        </p:txBody>
      </p:sp>
    </p:spTree>
    <p:extLst>
      <p:ext uri="{BB962C8B-B14F-4D97-AF65-F5344CB8AC3E}">
        <p14:creationId xmlns:p14="http://schemas.microsoft.com/office/powerpoint/2010/main" val="332459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slide">
            <a:extLst>
              <a:ext uri="{FF2B5EF4-FFF2-40B4-BE49-F238E27FC236}">
                <a16:creationId xmlns:a16="http://schemas.microsoft.com/office/drawing/2014/main" id="{DFFB2494-AD14-9751-545D-13FCEDBE7C9F}"/>
              </a:ext>
            </a:extLst>
          </p:cNvPr>
          <p:cNvSpPr>
            <a:spLocks noGrp="1"/>
          </p:cNvSpPr>
          <p:nvPr>
            <p:ph type="title" idx="4294967295"/>
          </p:nvPr>
        </p:nvSpPr>
        <p:spPr>
          <a:xfrm>
            <a:off x="314325" y="268288"/>
            <a:ext cx="6096000" cy="4283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2"/>
                </a:solidFill>
                <a:effectLst/>
                <a:uLnTx/>
                <a:uFillTx/>
                <a:latin typeface="Verdana" panose="020B0604030504040204" pitchFamily="34" charset="0"/>
                <a:ea typeface="Verdana" panose="020B0604030504040204" pitchFamily="34" charset="0"/>
                <a:cs typeface="Verdana" panose="020B0604030504040204" pitchFamily="34" charset="0"/>
              </a:rPr>
              <a:t>Combien ?</a:t>
            </a:r>
          </a:p>
          <a:p>
            <a:pPr marL="0" marR="0" lvl="1" indent="0" algn="l" defTabSz="914400" rtl="0" eaLnBrk="1" fontAlgn="auto" latinLnBrk="0" hangingPunct="1">
              <a:lnSpc>
                <a:spcPct val="85000"/>
              </a:lnSpc>
              <a:spcBef>
                <a:spcPts val="0"/>
              </a:spcBef>
              <a:spcAft>
                <a:spcPts val="0"/>
              </a:spcAft>
              <a:buClr>
                <a:schemeClr val="bg1"/>
              </a:buClr>
              <a:buSzPct val="25000"/>
              <a:buFont typeface="Calibri" panose="020F0502020204030204" pitchFamily="34" charset="0"/>
              <a:buNone/>
              <a:tabLst/>
              <a:defRPr/>
            </a:pPr>
            <a:r>
              <a:rPr kumimoji="0" lang="fr-FR" sz="4800" b="1" i="0" u="none" strike="noStrike" kern="1200" cap="none" spc="-2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Quelques chiffres</a:t>
            </a:r>
          </a:p>
        </p:txBody>
      </p:sp>
      <p:pic>
        <p:nvPicPr>
          <p:cNvPr id="3" name="Image">
            <a:extLst>
              <a:ext uri="{FF2B5EF4-FFF2-40B4-BE49-F238E27FC236}">
                <a16:creationId xmlns:a16="http://schemas.microsoft.com/office/drawing/2014/main" id="{A47701BE-B210-BDCC-8836-C7782916315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895" y="2571750"/>
            <a:ext cx="3819336" cy="1785574"/>
          </a:xfrm>
          <a:prstGeom prst="rect">
            <a:avLst/>
          </a:prstGeom>
        </p:spPr>
      </p:pic>
    </p:spTree>
    <p:extLst>
      <p:ext uri="{BB962C8B-B14F-4D97-AF65-F5344CB8AC3E}">
        <p14:creationId xmlns:p14="http://schemas.microsoft.com/office/powerpoint/2010/main" val="99127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slide">
            <a:extLst>
              <a:ext uri="{FF2B5EF4-FFF2-40B4-BE49-F238E27FC236}">
                <a16:creationId xmlns:a16="http://schemas.microsoft.com/office/drawing/2014/main" id="{BE51725D-3975-28C9-7055-620A000084DD}"/>
              </a:ext>
            </a:extLst>
          </p:cNvPr>
          <p:cNvSpPr>
            <a:spLocks noGrp="1"/>
          </p:cNvSpPr>
          <p:nvPr>
            <p:ph type="title"/>
          </p:nvPr>
        </p:nvSpPr>
        <p:spPr/>
        <p:txBody>
          <a:bodyPr/>
          <a:lstStyle/>
          <a:p>
            <a:r>
              <a:rPr lang="fr-FR">
                <a:latin typeface="Verdana" panose="020B0604030504040204" pitchFamily="34" charset="0"/>
                <a:ea typeface="Verdana" panose="020B0604030504040204" pitchFamily="34" charset="0"/>
              </a:rPr>
              <a:t>Quelques chiffres</a:t>
            </a:r>
            <a:endParaRPr lang="fr-FR"/>
          </a:p>
        </p:txBody>
      </p:sp>
      <p:pic>
        <p:nvPicPr>
          <p:cNvPr id="5" name="Image - Chiffres monde" descr="Dans le monde :&#10;- 1,3 milliard de personnes en situation de handicap (c'est la population d'un 6ème continent)&#10;- 466 millions de personnes déficientes auditives (c'est la population de toute l''Union européenne)&#10;- 253 millions de personnes déficientes visuelles (c'est la population du Mexique)&#10;- 200 millions de personnes avec un handicap intellectuel (c'est le nombre d'habitants du Brésil)&#10;- 75 millions de personnes auraient besoin d'un fauteuil roulant (c'est la population du Canada)&#10;- Un très grand nombre de personnes ont un handicap invisible">
            <a:extLst>
              <a:ext uri="{FF2B5EF4-FFF2-40B4-BE49-F238E27FC236}">
                <a16:creationId xmlns:a16="http://schemas.microsoft.com/office/drawing/2014/main" id="{6289F7A5-2AB0-19A2-0C68-924651CDFC78}"/>
              </a:ext>
            </a:extLst>
          </p:cNvPr>
          <p:cNvPicPr>
            <a:picLocks noChangeAspect="1"/>
          </p:cNvPicPr>
          <p:nvPr/>
        </p:nvPicPr>
        <p:blipFill>
          <a:blip r:embed="rId3"/>
          <a:stretch>
            <a:fillRect/>
          </a:stretch>
        </p:blipFill>
        <p:spPr>
          <a:xfrm>
            <a:off x="201268" y="670999"/>
            <a:ext cx="2871740" cy="3844967"/>
          </a:xfrm>
          <a:prstGeom prst="rect">
            <a:avLst/>
          </a:prstGeom>
        </p:spPr>
      </p:pic>
      <p:sp>
        <p:nvSpPr>
          <p:cNvPr id="4" name="Image - Chiffres UE" descr="101 millions de personnes présentent une forme de handicap.&#10;Cela représente 27% de la population âgée de plus de 16 ans ou encore 1 adulte européen su r 4.">
            <a:extLst>
              <a:ext uri="{FF2B5EF4-FFF2-40B4-BE49-F238E27FC236}">
                <a16:creationId xmlns:a16="http://schemas.microsoft.com/office/drawing/2014/main" id="{948401F1-1376-82B1-4303-D8109E543083}"/>
              </a:ext>
            </a:extLst>
          </p:cNvPr>
          <p:cNvSpPr txBox="1"/>
          <p:nvPr/>
        </p:nvSpPr>
        <p:spPr>
          <a:xfrm>
            <a:off x="3271594" y="1315090"/>
            <a:ext cx="2587425" cy="3200876"/>
          </a:xfrm>
          <a:prstGeom prst="rect">
            <a:avLst/>
          </a:prstGeom>
          <a:solidFill>
            <a:schemeClr val="tx1"/>
          </a:solidFill>
          <a:ln w="3175">
            <a:solidFill>
              <a:schemeClr val="bg1"/>
            </a:solidFill>
          </a:ln>
        </p:spPr>
        <p:txBody>
          <a:bodyPr wrap="square" lIns="0" tIns="0" rIns="0" bIns="0" rtlCol="0">
            <a:spAutoFit/>
          </a:bodyPr>
          <a:lstStyle/>
          <a:p>
            <a:pPr algn="ctr"/>
            <a:endParaRPr lang="fr-FR" sz="1600" b="1">
              <a:solidFill>
                <a:srgbClr val="F16E00"/>
              </a:solidFill>
              <a:latin typeface="Verdana" panose="020B0604030504040204" pitchFamily="34" charset="0"/>
              <a:ea typeface="Verdana" panose="020B0604030504040204" pitchFamily="34" charset="0"/>
              <a:cs typeface="Verdana" panose="020B0604030504040204" pitchFamily="34" charset="0"/>
            </a:endParaRPr>
          </a:p>
          <a:p>
            <a:pPr algn="ctr"/>
            <a:r>
              <a:rPr lang="fr-FR" sz="1600" b="1">
                <a:solidFill>
                  <a:srgbClr val="FF7900"/>
                </a:solidFill>
                <a:latin typeface="Verdana" panose="020B0604030504040204" pitchFamily="34" charset="0"/>
                <a:ea typeface="Verdana" panose="020B0604030504040204" pitchFamily="34" charset="0"/>
                <a:cs typeface="Verdana" panose="020B0604030504040204" pitchFamily="34" charset="0"/>
              </a:rPr>
              <a:t>101 millions</a:t>
            </a:r>
            <a:endParaRPr lang="fr-FR" sz="1200">
              <a:solidFill>
                <a:srgbClr val="FF7900"/>
              </a:solidFill>
              <a:latin typeface="Verdana" panose="020B0604030504040204" pitchFamily="34" charset="0"/>
              <a:ea typeface="Verdana" panose="020B0604030504040204" pitchFamily="34" charset="0"/>
              <a:cs typeface="Verdana" panose="020B0604030504040204" pitchFamily="34" charset="0"/>
            </a:endParaRPr>
          </a:p>
          <a:p>
            <a:pPr algn="ctr"/>
            <a:r>
              <a:rPr lang="fr-FR" sz="1400">
                <a:solidFill>
                  <a:schemeClr val="bg1"/>
                </a:solidFill>
                <a:latin typeface="Verdana" panose="020B0604030504040204" pitchFamily="34" charset="0"/>
                <a:ea typeface="Verdana" panose="020B0604030504040204" pitchFamily="34" charset="0"/>
                <a:cs typeface="Verdana" panose="020B0604030504040204" pitchFamily="34" charset="0"/>
              </a:rPr>
              <a:t>présentent une forme de handicap</a:t>
            </a:r>
          </a:p>
          <a:p>
            <a:pPr algn="ctr"/>
            <a:r>
              <a:rPr lang="fr-FR" sz="2000" b="1">
                <a:solidFill>
                  <a:srgbClr val="FF7900"/>
                </a:solidFill>
                <a:latin typeface="Verdana" panose="020B0604030504040204" pitchFamily="34" charset="0"/>
                <a:ea typeface="Verdana" panose="020B0604030504040204" pitchFamily="34" charset="0"/>
                <a:cs typeface="Verdana" panose="020B0604030504040204" pitchFamily="34" charset="0"/>
              </a:rPr>
              <a:t>=</a:t>
            </a:r>
            <a:r>
              <a:rPr lang="fr-FR" sz="2400" b="1">
                <a:solidFill>
                  <a:srgbClr val="FF7900"/>
                </a:solidFill>
                <a:latin typeface="Verdana" panose="020B0604030504040204" pitchFamily="34" charset="0"/>
                <a:ea typeface="Verdana" panose="020B0604030504040204" pitchFamily="34" charset="0"/>
                <a:cs typeface="Verdana" panose="020B0604030504040204" pitchFamily="34" charset="0"/>
              </a:rPr>
              <a:t> </a:t>
            </a:r>
          </a:p>
          <a:p>
            <a:pPr algn="ctr">
              <a:spcBef>
                <a:spcPts val="600"/>
              </a:spcBef>
              <a:spcAft>
                <a:spcPts val="600"/>
              </a:spcAft>
            </a:pPr>
            <a:r>
              <a:rPr lang="fr-FR" sz="1400" b="1">
                <a:solidFill>
                  <a:srgbClr val="FF7900"/>
                </a:solidFill>
                <a:latin typeface="Verdana" panose="020B0604030504040204" pitchFamily="34" charset="0"/>
                <a:ea typeface="Verdana" panose="020B0604030504040204" pitchFamily="34" charset="0"/>
                <a:cs typeface="Verdana" panose="020B0604030504040204" pitchFamily="34" charset="0"/>
              </a:rPr>
              <a:t>27 % de la population âgée de plus de 16 ans</a:t>
            </a:r>
          </a:p>
          <a:p>
            <a:pPr algn="ctr"/>
            <a:r>
              <a:rPr lang="fr-FR" sz="2000" b="1">
                <a:solidFill>
                  <a:srgbClr val="FF7900"/>
                </a:solidFill>
                <a:latin typeface="Verdana" panose="020B0604030504040204" pitchFamily="34" charset="0"/>
                <a:ea typeface="Verdana" panose="020B0604030504040204" pitchFamily="34" charset="0"/>
                <a:cs typeface="Verdana" panose="020B0604030504040204" pitchFamily="34" charset="0"/>
              </a:rPr>
              <a:t>=</a:t>
            </a:r>
            <a:r>
              <a:rPr lang="fr-FR" sz="1400" b="1">
                <a:solidFill>
                  <a:srgbClr val="FF7900"/>
                </a:solidFill>
                <a:latin typeface="Verdana" panose="020B0604030504040204" pitchFamily="34" charset="0"/>
                <a:ea typeface="Verdana" panose="020B0604030504040204" pitchFamily="34" charset="0"/>
                <a:cs typeface="Verdana" panose="020B0604030504040204" pitchFamily="34" charset="0"/>
              </a:rPr>
              <a:t> </a:t>
            </a:r>
          </a:p>
          <a:p>
            <a:pPr algn="ctr"/>
            <a:r>
              <a:rPr lang="fr-FR" b="1">
                <a:solidFill>
                  <a:srgbClr val="FF7900"/>
                </a:solidFill>
                <a:latin typeface="Verdana" panose="020B0604030504040204" pitchFamily="34" charset="0"/>
                <a:ea typeface="Verdana" panose="020B0604030504040204" pitchFamily="34" charset="0"/>
                <a:cs typeface="Verdana" panose="020B0604030504040204" pitchFamily="34" charset="0"/>
              </a:rPr>
              <a:t>1</a:t>
            </a:r>
            <a:r>
              <a:rPr lang="fr-FR" sz="1100" b="1">
                <a:solidFill>
                  <a:srgbClr val="FF7900"/>
                </a:solidFill>
                <a:latin typeface="Verdana" panose="020B0604030504040204" pitchFamily="34" charset="0"/>
                <a:ea typeface="Verdana" panose="020B0604030504040204" pitchFamily="34" charset="0"/>
                <a:cs typeface="Verdana" panose="020B0604030504040204" pitchFamily="34" charset="0"/>
              </a:rPr>
              <a:t> </a:t>
            </a:r>
            <a:r>
              <a:rPr lang="fr-FR" sz="1400">
                <a:solidFill>
                  <a:schemeClr val="bg1"/>
                </a:solidFill>
                <a:latin typeface="Verdana" panose="020B0604030504040204" pitchFamily="34" charset="0"/>
                <a:ea typeface="Verdana" panose="020B0604030504040204" pitchFamily="34" charset="0"/>
                <a:cs typeface="Verdana" panose="020B0604030504040204" pitchFamily="34" charset="0"/>
              </a:rPr>
              <a:t>adulte européen </a:t>
            </a:r>
            <a:r>
              <a:rPr lang="fr-FR" b="1">
                <a:solidFill>
                  <a:srgbClr val="FF7900"/>
                </a:solidFill>
                <a:latin typeface="Verdana" panose="020B0604030504040204" pitchFamily="34" charset="0"/>
                <a:ea typeface="Verdana" panose="020B0604030504040204" pitchFamily="34" charset="0"/>
                <a:cs typeface="Verdana" panose="020B0604030504040204" pitchFamily="34" charset="0"/>
              </a:rPr>
              <a:t>sur 4</a:t>
            </a:r>
          </a:p>
          <a:p>
            <a:pPr algn="ctr"/>
            <a:endParaRPr lang="fr-FR" sz="1600" b="1">
              <a:solidFill>
                <a:srgbClr val="F16E00"/>
              </a:solidFill>
              <a:latin typeface="Verdana" panose="020B0604030504040204" pitchFamily="34" charset="0"/>
              <a:ea typeface="Verdana" panose="020B0604030504040204" pitchFamily="34" charset="0"/>
              <a:cs typeface="Verdana" panose="020B0604030504040204" pitchFamily="34" charset="0"/>
            </a:endParaRPr>
          </a:p>
          <a:p>
            <a:pPr algn="ctr"/>
            <a:endParaRPr lang="fr-FR" sz="1600" b="1">
              <a:solidFill>
                <a:srgbClr val="F16E00"/>
              </a:solidFill>
              <a:latin typeface="Verdana" panose="020B0604030504040204" pitchFamily="34" charset="0"/>
              <a:ea typeface="Verdana" panose="020B0604030504040204" pitchFamily="34" charset="0"/>
              <a:cs typeface="Verdana" panose="020B0604030504040204" pitchFamily="34" charset="0"/>
            </a:endParaRPr>
          </a:p>
          <a:p>
            <a:pPr algn="ctr">
              <a:spcAft>
                <a:spcPts val="600"/>
              </a:spcAft>
            </a:pPr>
            <a:r>
              <a:rPr lang="fr-FR" sz="800" u="sng">
                <a:solidFill>
                  <a:schemeClr val="bg1"/>
                </a:solidFill>
                <a:latin typeface="Verdana" panose="020B0604030504040204" pitchFamily="34" charset="0"/>
                <a:ea typeface="Verdana" panose="020B0604030504040204" pitchFamily="34" charset="0"/>
                <a:cs typeface="Verdana" panose="020B0604030504040204" pitchFamily="34" charset="0"/>
              </a:rPr>
              <a:t>Source</a:t>
            </a:r>
            <a:r>
              <a:rPr lang="fr-FR" sz="800">
                <a:solidFill>
                  <a:schemeClr val="bg1"/>
                </a:solidFill>
                <a:latin typeface="Verdana" panose="020B0604030504040204" pitchFamily="34" charset="0"/>
                <a:ea typeface="Verdana" panose="020B0604030504040204" pitchFamily="34" charset="0"/>
                <a:cs typeface="Verdana" panose="020B0604030504040204" pitchFamily="34" charset="0"/>
              </a:rPr>
              <a:t> : Commission européenne - Union européenne, 2022</a:t>
            </a:r>
          </a:p>
        </p:txBody>
      </p:sp>
      <p:pic>
        <p:nvPicPr>
          <p:cNvPr id="6" name="Image - Chiffres France" descr="12 millions de citoyen en situation de handicap en France.&#10;5,4 millions de personnes concernées par un handicap auditif.&#10;3,5 millions de personnes à mobilité réduite dont 650 000 personnes en fauteuil.&#10;1,7 million de personnes concernées par un handicap visuel.&#10;700 000 personnes handicapées mentales&#10;">
            <a:extLst>
              <a:ext uri="{FF2B5EF4-FFF2-40B4-BE49-F238E27FC236}">
                <a16:creationId xmlns:a16="http://schemas.microsoft.com/office/drawing/2014/main" id="{75519E2D-84F3-57B7-9B8B-93B229A123D0}"/>
              </a:ext>
            </a:extLst>
          </p:cNvPr>
          <p:cNvPicPr>
            <a:picLocks noChangeAspect="1"/>
          </p:cNvPicPr>
          <p:nvPr/>
        </p:nvPicPr>
        <p:blipFill>
          <a:blip r:embed="rId4"/>
          <a:stretch>
            <a:fillRect/>
          </a:stretch>
        </p:blipFill>
        <p:spPr>
          <a:xfrm>
            <a:off x="6057608" y="1362665"/>
            <a:ext cx="2844000" cy="2189681"/>
          </a:xfrm>
          <a:prstGeom prst="rect">
            <a:avLst/>
          </a:prstGeom>
          <a:ln>
            <a:solidFill>
              <a:schemeClr val="bg1"/>
            </a:solidFill>
          </a:ln>
        </p:spPr>
      </p:pic>
      <p:sp>
        <p:nvSpPr>
          <p:cNvPr id="7" name="Texte - En France 20% population">
            <a:extLst>
              <a:ext uri="{FF2B5EF4-FFF2-40B4-BE49-F238E27FC236}">
                <a16:creationId xmlns:a16="http://schemas.microsoft.com/office/drawing/2014/main" id="{54EB11D4-4AAA-3674-0A26-2BBD4F2BD531}"/>
              </a:ext>
            </a:extLst>
          </p:cNvPr>
          <p:cNvSpPr txBox="1">
            <a:spLocks/>
          </p:cNvSpPr>
          <p:nvPr/>
        </p:nvSpPr>
        <p:spPr>
          <a:xfrm>
            <a:off x="6048078" y="3556602"/>
            <a:ext cx="2858400" cy="959364"/>
          </a:xfrm>
          <a:prstGeom prst="rect">
            <a:avLst/>
          </a:prstGeom>
          <a:solidFill>
            <a:schemeClr val="tx1"/>
          </a:solidFill>
          <a:ln w="3175" cap="flat" cmpd="sng" algn="ctr">
            <a:solidFill>
              <a:schemeClr val="bg1"/>
            </a:solidFill>
            <a:prstDash val="solid"/>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dk1"/>
                </a:solidFill>
                <a:latin typeface="+mn-lt"/>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dk1"/>
                </a:solidFill>
                <a:latin typeface="+mn-lt"/>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dk1"/>
                </a:solidFill>
                <a:latin typeface="+mn-lt"/>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dk1"/>
                </a:solidFill>
                <a:latin typeface="+mn-lt"/>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dk1"/>
                </a:solidFill>
                <a:latin typeface="+mn-lt"/>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87313" algn="ctr" fontAlgn="base">
              <a:spcBef>
                <a:spcPts val="0"/>
              </a:spcBef>
              <a:buClr>
                <a:srgbClr val="F16E00"/>
              </a:buClr>
              <a:buSzPct val="100000"/>
              <a:defRPr/>
            </a:pPr>
            <a:endParaRPr lang="fr-FR">
              <a:solidFill>
                <a:schemeClr val="tx1"/>
              </a:solidFill>
              <a:latin typeface="Verdana" panose="020B0604030504040204" pitchFamily="34" charset="0"/>
              <a:ea typeface="Verdana" panose="020B0604030504040204" pitchFamily="34" charset="0"/>
            </a:endParaRPr>
          </a:p>
          <a:p>
            <a:pPr marL="87313" algn="ctr" fontAlgn="base">
              <a:spcBef>
                <a:spcPts val="0"/>
              </a:spcBef>
              <a:spcAft>
                <a:spcPts val="1800"/>
              </a:spcAft>
              <a:buClr>
                <a:srgbClr val="F16E00"/>
              </a:buClr>
              <a:buSzPct val="100000"/>
              <a:defRPr/>
            </a:pPr>
            <a:r>
              <a:rPr lang="fr-FR">
                <a:solidFill>
                  <a:schemeClr val="bg1"/>
                </a:solidFill>
                <a:latin typeface="Verdana" panose="020B0604030504040204" pitchFamily="34" charset="0"/>
                <a:ea typeface="Verdana" panose="020B0604030504040204" pitchFamily="34" charset="0"/>
              </a:rPr>
              <a:t>En France, </a:t>
            </a:r>
            <a:r>
              <a:rPr lang="fr-FR" b="1">
                <a:solidFill>
                  <a:srgbClr val="FF7900"/>
                </a:solidFill>
                <a:latin typeface="Verdana" panose="020B0604030504040204" pitchFamily="34" charset="0"/>
                <a:ea typeface="Verdana" panose="020B0604030504040204" pitchFamily="34" charset="0"/>
              </a:rPr>
              <a:t>&gt;20% de la population</a:t>
            </a:r>
            <a:r>
              <a:rPr lang="fr-FR" b="1">
                <a:solidFill>
                  <a:srgbClr val="FC8B00"/>
                </a:solidFill>
                <a:latin typeface="Verdana" panose="020B0604030504040204" pitchFamily="34" charset="0"/>
                <a:ea typeface="Verdana" panose="020B0604030504040204" pitchFamily="34" charset="0"/>
              </a:rPr>
              <a:t> </a:t>
            </a:r>
            <a:r>
              <a:rPr lang="fr-FR">
                <a:solidFill>
                  <a:schemeClr val="bg1"/>
                </a:solidFill>
                <a:latin typeface="Verdana" panose="020B0604030504040204" pitchFamily="34" charset="0"/>
                <a:ea typeface="Verdana" panose="020B0604030504040204" pitchFamily="34" charset="0"/>
              </a:rPr>
              <a:t>vit avec une ou plusieurs déficiences.</a:t>
            </a:r>
            <a:endParaRPr lang="fr-FR" sz="1200">
              <a:solidFill>
                <a:schemeClr val="bg1"/>
              </a:solidFill>
              <a:latin typeface="Verdana" panose="020B0604030504040204" pitchFamily="34" charset="0"/>
              <a:ea typeface="Verdana" panose="020B0604030504040204" pitchFamily="34" charset="0"/>
            </a:endParaRPr>
          </a:p>
        </p:txBody>
      </p:sp>
      <p:pic>
        <p:nvPicPr>
          <p:cNvPr id="8" name="Image - Drapeau France" descr="Drapeau de la France">
            <a:extLst>
              <a:ext uri="{FF2B5EF4-FFF2-40B4-BE49-F238E27FC236}">
                <a16:creationId xmlns:a16="http://schemas.microsoft.com/office/drawing/2014/main" id="{8538C691-0187-D6F8-E6F7-DBA3AF9A67C2}"/>
              </a:ext>
            </a:extLst>
          </p:cNvPr>
          <p:cNvPicPr>
            <a:picLocks noChangeAspect="1"/>
          </p:cNvPicPr>
          <p:nvPr/>
        </p:nvPicPr>
        <p:blipFill>
          <a:blip r:embed="rId5"/>
          <a:stretch>
            <a:fillRect/>
          </a:stretch>
        </p:blipFill>
        <p:spPr>
          <a:xfrm>
            <a:off x="7141356" y="639366"/>
            <a:ext cx="786452" cy="518205"/>
          </a:xfrm>
          <a:prstGeom prst="rect">
            <a:avLst/>
          </a:prstGeom>
        </p:spPr>
      </p:pic>
      <p:pic>
        <p:nvPicPr>
          <p:cNvPr id="9" name="Image - Drapeau UE" descr="Drapeau de l'Europe">
            <a:extLst>
              <a:ext uri="{FF2B5EF4-FFF2-40B4-BE49-F238E27FC236}">
                <a16:creationId xmlns:a16="http://schemas.microsoft.com/office/drawing/2014/main" id="{0CD06735-0533-DF12-56E8-B7D0EEE6244B}"/>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flipH="1">
            <a:off x="4228502" y="639367"/>
            <a:ext cx="775546" cy="518204"/>
          </a:xfrm>
          <a:prstGeom prst="rect">
            <a:avLst/>
          </a:prstGeom>
          <a:ln w="12700">
            <a:solidFill>
              <a:schemeClr val="bg1"/>
            </a:solidFill>
          </a:ln>
        </p:spPr>
      </p:pic>
    </p:spTree>
    <p:extLst>
      <p:ext uri="{BB962C8B-B14F-4D97-AF65-F5344CB8AC3E}">
        <p14:creationId xmlns:p14="http://schemas.microsoft.com/office/powerpoint/2010/main" val="15563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slide">
            <a:extLst>
              <a:ext uri="{FF2B5EF4-FFF2-40B4-BE49-F238E27FC236}">
                <a16:creationId xmlns:a16="http://schemas.microsoft.com/office/drawing/2014/main" id="{13637F42-616D-5611-0D78-83F12D366A08}"/>
              </a:ext>
            </a:extLst>
          </p:cNvPr>
          <p:cNvSpPr>
            <a:spLocks noGrp="1"/>
          </p:cNvSpPr>
          <p:nvPr>
            <p:ph type="title"/>
          </p:nvPr>
        </p:nvSpPr>
        <p:spPr/>
        <p:txBody>
          <a:bodyPr/>
          <a:lstStyle/>
          <a:p>
            <a:r>
              <a:rPr lang="fr-FR" b="1">
                <a:solidFill>
                  <a:srgbClr val="F16E00"/>
                </a:solidFill>
              </a:rPr>
              <a:t>Quelques chiffres</a:t>
            </a:r>
            <a:br>
              <a:rPr lang="fr-FR" b="1">
                <a:solidFill>
                  <a:srgbClr val="F16E00"/>
                </a:solidFill>
              </a:rPr>
            </a:br>
            <a:r>
              <a:rPr lang="fr-FR" b="1">
                <a:solidFill>
                  <a:schemeClr val="bg1"/>
                </a:solidFill>
              </a:rPr>
              <a:t>Tous concernés !</a:t>
            </a:r>
            <a:endParaRPr lang="fr-FR"/>
          </a:p>
        </p:txBody>
      </p:sp>
      <p:sp>
        <p:nvSpPr>
          <p:cNvPr id="2" name="Texte">
            <a:extLst>
              <a:ext uri="{FF2B5EF4-FFF2-40B4-BE49-F238E27FC236}">
                <a16:creationId xmlns:a16="http://schemas.microsoft.com/office/drawing/2014/main" id="{98EC79A5-EF47-981A-3F1E-624863040486}"/>
              </a:ext>
            </a:extLst>
          </p:cNvPr>
          <p:cNvSpPr>
            <a:spLocks noGrp="1"/>
          </p:cNvSpPr>
          <p:nvPr>
            <p:ph sz="half" idx="1"/>
          </p:nvPr>
        </p:nvSpPr>
        <p:spPr/>
        <p:txBody>
          <a:bodyPr/>
          <a:lstStyle/>
          <a:p>
            <a:pPr marL="373063" indent="-285750" fontAlgn="base">
              <a:spcAft>
                <a:spcPts val="3000"/>
              </a:spcAft>
              <a:buClr>
                <a:srgbClr val="F16E00"/>
              </a:buClr>
              <a:buSzPct val="100000"/>
              <a:buFont typeface="Wingdings" panose="05000000000000000000" pitchFamily="2" charset="2"/>
              <a:buChar char="§"/>
              <a:defRPr/>
            </a:pPr>
            <a:r>
              <a:rPr lang="fr-FR" sz="1600" dirty="0">
                <a:solidFill>
                  <a:srgbClr val="F16E00"/>
                </a:solidFill>
              </a:rPr>
              <a:t>20% de la population valide </a:t>
            </a:r>
            <a:r>
              <a:rPr lang="fr-FR" sz="1600" b="0" dirty="0">
                <a:solidFill>
                  <a:schemeClr val="bg1"/>
                </a:solidFill>
              </a:rPr>
              <a:t>se retrouve durant sa vie en situation de handicap temporaire.</a:t>
            </a:r>
          </a:p>
          <a:p>
            <a:pPr marL="373063" indent="-285750" fontAlgn="base">
              <a:spcAft>
                <a:spcPts val="1800"/>
              </a:spcAft>
              <a:buClr>
                <a:srgbClr val="F16E00"/>
              </a:buClr>
              <a:buSzPct val="100000"/>
              <a:buFont typeface="Wingdings" panose="05000000000000000000" pitchFamily="2" charset="2"/>
              <a:buChar char="§"/>
              <a:defRPr/>
            </a:pPr>
            <a:r>
              <a:rPr lang="fr-FR" sz="1600" dirty="0">
                <a:solidFill>
                  <a:srgbClr val="F16E00"/>
                </a:solidFill>
              </a:rPr>
              <a:t>100% de la population </a:t>
            </a:r>
            <a:r>
              <a:rPr lang="fr-FR" sz="1600" b="0" dirty="0">
                <a:solidFill>
                  <a:schemeClr val="bg1"/>
                </a:solidFill>
              </a:rPr>
              <a:t>peut être confrontée quotidiennement </a:t>
            </a:r>
            <a:br>
              <a:rPr lang="fr-FR" sz="1600" b="0" dirty="0">
                <a:solidFill>
                  <a:schemeClr val="bg1"/>
                </a:solidFill>
              </a:rPr>
            </a:br>
            <a:r>
              <a:rPr lang="fr-FR" sz="1600" b="0" dirty="0">
                <a:solidFill>
                  <a:schemeClr val="bg1"/>
                </a:solidFill>
              </a:rPr>
              <a:t>à des situations de handicap liées à aucune déficience.</a:t>
            </a:r>
          </a:p>
        </p:txBody>
      </p:sp>
      <p:grpSp>
        <p:nvGrpSpPr>
          <p:cNvPr id="5" name="Images - 20% de la population valideGroupe 22" descr="Image d'une personne avec un bras cassé, en train d'écrire,  et image d'une personne sur un lit d'hopital avec une tablette et une main bandée">
            <a:extLst>
              <a:ext uri="{FF2B5EF4-FFF2-40B4-BE49-F238E27FC236}">
                <a16:creationId xmlns:a16="http://schemas.microsoft.com/office/drawing/2014/main" id="{75234B79-6495-178C-3D8A-3E541BA29B59}"/>
              </a:ext>
            </a:extLst>
          </p:cNvPr>
          <p:cNvGrpSpPr/>
          <p:nvPr/>
        </p:nvGrpSpPr>
        <p:grpSpPr>
          <a:xfrm>
            <a:off x="5346181" y="863917"/>
            <a:ext cx="3320440" cy="1374316"/>
            <a:chOff x="5392817" y="792953"/>
            <a:chExt cx="3320440" cy="1374316"/>
          </a:xfrm>
        </p:grpSpPr>
        <p:pic>
          <p:nvPicPr>
            <p:cNvPr id="6" name="Image - bras cassé">
              <a:extLst>
                <a:ext uri="{FF2B5EF4-FFF2-40B4-BE49-F238E27FC236}">
                  <a16:creationId xmlns:a16="http://schemas.microsoft.com/office/drawing/2014/main" id="{816B6002-40B6-F225-B754-95C4AFB7F041}"/>
                </a:ext>
              </a:extLst>
            </p:cNvPr>
            <p:cNvPicPr>
              <a:picLocks noChangeAspect="1"/>
            </p:cNvPicPr>
            <p:nvPr/>
          </p:nvPicPr>
          <p:blipFill rotWithShape="1">
            <a:blip r:embed="rId3"/>
            <a:srcRect l="6172" r="15536" b="6795"/>
            <a:stretch/>
          </p:blipFill>
          <p:spPr>
            <a:xfrm>
              <a:off x="5392817" y="792953"/>
              <a:ext cx="1607937" cy="1374316"/>
            </a:xfrm>
            <a:prstGeom prst="rect">
              <a:avLst/>
            </a:prstGeom>
          </p:spPr>
        </p:pic>
        <p:pic>
          <p:nvPicPr>
            <p:cNvPr id="7" name="Image - main bandée">
              <a:extLst>
                <a:ext uri="{FF2B5EF4-FFF2-40B4-BE49-F238E27FC236}">
                  <a16:creationId xmlns:a16="http://schemas.microsoft.com/office/drawing/2014/main" id="{CCACE560-8908-405E-787E-32CF8B83ADF7}"/>
                </a:ext>
              </a:extLst>
            </p:cNvPr>
            <p:cNvPicPr>
              <a:picLocks noChangeAspect="1"/>
            </p:cNvPicPr>
            <p:nvPr/>
          </p:nvPicPr>
          <p:blipFill>
            <a:blip r:embed="rId4"/>
            <a:stretch>
              <a:fillRect/>
            </a:stretch>
          </p:blipFill>
          <p:spPr>
            <a:xfrm>
              <a:off x="7101278" y="792953"/>
              <a:ext cx="1611979" cy="1374316"/>
            </a:xfrm>
            <a:prstGeom prst="rect">
              <a:avLst/>
            </a:prstGeom>
          </p:spPr>
        </p:pic>
      </p:grpSp>
      <p:pic>
        <p:nvPicPr>
          <p:cNvPr id="8" name="Images - 100% de la population" descr="1. Maman avec une poussette en bas d'un escalier.&#10;2. Téléphone mobile en panne de batterie.&#10;3. Environnement bruyant. &#10;4. A table avec en guise de couverts des baguettes.&#10;" title="Illustration de 4 situations de handicap non liées à une déficience">
            <a:extLst>
              <a:ext uri="{FF2B5EF4-FFF2-40B4-BE49-F238E27FC236}">
                <a16:creationId xmlns:a16="http://schemas.microsoft.com/office/drawing/2014/main" id="{328C838C-EEEA-883E-553F-472D4E278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9720" y="2306437"/>
            <a:ext cx="3062030" cy="2712591"/>
          </a:xfrm>
          <a:prstGeom prst="rect">
            <a:avLst/>
          </a:prstGeom>
        </p:spPr>
      </p:pic>
    </p:spTree>
    <p:extLst>
      <p:ext uri="{BB962C8B-B14F-4D97-AF65-F5344CB8AC3E}">
        <p14:creationId xmlns:p14="http://schemas.microsoft.com/office/powerpoint/2010/main" val="849145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R Brest Practice">
  <a:themeElements>
    <a:clrScheme name="Orange">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Présentation13" id="{3B0B27D2-B984-2044-8C7C-C60F2CE93553}" vid="{81148317-7C01-0648-9FE3-A9D7D3B1694C}"/>
    </a:ext>
  </a:extLst>
</a:theme>
</file>

<file path=ppt/theme/theme2.xml><?xml version="1.0" encoding="utf-8"?>
<a:theme xmlns:a="http://schemas.openxmlformats.org/drawingml/2006/main" name="1_OFR Brest Practice">
  <a:themeElements>
    <a:clrScheme name="Orange">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Modèle formations a11y_FR_BLACK.potx" id="{8EC98972-0396-486B-9091-4291EF60B287}" vid="{0CFD1C1E-4132-4493-8412-25270897B79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range BLK Core">
      <a:dk1>
        <a:srgbClr val="FFFFFF"/>
      </a:dk1>
      <a:lt1>
        <a:srgbClr val="000000"/>
      </a:lt1>
      <a:dk2>
        <a:srgbClr val="8F8F8F"/>
      </a:dk2>
      <a:lt2>
        <a:srgbClr val="FF7900"/>
      </a:lt2>
      <a:accent1>
        <a:srgbClr val="FF7900"/>
      </a:accent1>
      <a:accent2>
        <a:srgbClr val="FFFFFF"/>
      </a:accent2>
      <a:accent3>
        <a:srgbClr val="595959"/>
      </a:accent3>
      <a:accent4>
        <a:srgbClr val="8F8F8F"/>
      </a:accent4>
      <a:accent5>
        <a:srgbClr val="D6D6D6"/>
      </a:accent5>
      <a:accent6>
        <a:srgbClr val="595959"/>
      </a:accent6>
      <a:hlink>
        <a:srgbClr val="FF7900"/>
      </a:hlink>
      <a:folHlink>
        <a:srgbClr val="FF79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ecb14e3-2346-469d-af7c-f2222b56df0c" xsi:nil="true"/>
    <lcf76f155ced4ddcb4097134ff3c332f xmlns="a10095cf-aa4e-4500-b00a-b29dcdb71d93">
      <Terms xmlns="http://schemas.microsoft.com/office/infopath/2007/PartnerControls"/>
    </lcf76f155ced4ddcb4097134ff3c332f>
    <Nouveauformat xmlns="a10095cf-aa4e-4500-b00a-b29dcdb71d93">false</Nouveauforma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3B49DCD984344E932E243DF5BA0E4D" ma:contentTypeVersion="20" ma:contentTypeDescription="Crée un document." ma:contentTypeScope="" ma:versionID="0953519f2b404d960d65f01f0fa4fb42">
  <xsd:schema xmlns:xsd="http://www.w3.org/2001/XMLSchema" xmlns:xs="http://www.w3.org/2001/XMLSchema" xmlns:p="http://schemas.microsoft.com/office/2006/metadata/properties" xmlns:ns2="a10095cf-aa4e-4500-b00a-b29dcdb71d93" xmlns:ns3="6ecb14e3-2346-469d-af7c-f2222b56df0c" targetNamespace="http://schemas.microsoft.com/office/2006/metadata/properties" ma:root="true" ma:fieldsID="2b775670690e684133617857c70b1727" ns2:_="" ns3:_="">
    <xsd:import namespace="a10095cf-aa4e-4500-b00a-b29dcdb71d93"/>
    <xsd:import namespace="6ecb14e3-2346-469d-af7c-f2222b56df0c"/>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ObjectDetectorVersions" minOccurs="0"/>
                <xsd:element ref="ns3:SharedWithUsers" minOccurs="0"/>
                <xsd:element ref="ns3:SharedWithDetails" minOccurs="0"/>
                <xsd:element ref="ns2:MediaServiceLocation" minOccurs="0"/>
                <xsd:element ref="ns2:MediaServiceSearchProperties" minOccurs="0"/>
                <xsd:element ref="ns2:Nouveauformat"/>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0095cf-aa4e-4500-b00a-b29dcdb71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Nouveauformat" ma:index="23" ma:displayName="Nouveau format" ma:default="0" ma:format="Dropdown" ma:internalName="Nouveauformat">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ecb14e3-2346-469d-af7c-f2222b56df0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3154d87-cbe5-4e4c-b7da-a73b469ead76}" ma:internalName="TaxCatchAll" ma:showField="CatchAllData" ma:web="6ecb14e3-2346-469d-af7c-f2222b56df0c">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367FC4-6D69-4F7F-B90F-072E24D20783}">
  <ds:schemaRefs>
    <ds:schemaRef ds:uri="a10095cf-aa4e-4500-b00a-b29dcdb71d93"/>
    <ds:schemaRef ds:uri="http://schemas.microsoft.com/office/2006/documentManagement/types"/>
    <ds:schemaRef ds:uri="http://schemas.microsoft.com/office/2006/metadata/properties"/>
    <ds:schemaRef ds:uri="http://purl.org/dc/dcmitype/"/>
    <ds:schemaRef ds:uri="6ecb14e3-2346-469d-af7c-f2222b56df0c"/>
    <ds:schemaRef ds:uri="http://schemas.microsoft.com/office/infopath/2007/PartnerControls"/>
    <ds:schemaRef ds:uri="http://schemas.openxmlformats.org/package/2006/metadata/core-properties"/>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E63F20DE-3BBB-4AAC-B816-748DCC536E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0095cf-aa4e-4500-b00a-b29dcdb71d93"/>
    <ds:schemaRef ds:uri="6ecb14e3-2346-469d-af7c-f2222b56df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8402A1-9F46-42A6-B880-66969BD9B2ED}">
  <ds:schemaRefs>
    <ds:schemaRef ds:uri="http://schemas.microsoft.com/sharepoint/v3/contenttype/forms"/>
  </ds:schemaRefs>
</ds:datastoreItem>
</file>

<file path=docMetadata/LabelInfo.xml><?xml version="1.0" encoding="utf-8"?>
<clbl:labelList xmlns:clbl="http://schemas.microsoft.com/office/2020/mipLabelMetadata">
  <clbl:label id="{e6c818a6-e1a0-4a6e-a969-20d857c5dc62}" enabled="1" method="Standard" siteId="{90c7a20a-f34b-40bf-bc48-b9253b6f5d20}" contentBits="2" removed="0"/>
</clbl:labelList>
</file>

<file path=docProps/app.xml><?xml version="1.0" encoding="utf-8"?>
<Properties xmlns="http://schemas.openxmlformats.org/officeDocument/2006/extended-properties" xmlns:vt="http://schemas.openxmlformats.org/officeDocument/2006/docPropsVTypes">
  <Template>OFR Brest Practice</Template>
  <TotalTime>13</TotalTime>
  <Words>12679</Words>
  <Application>Microsoft Office PowerPoint</Application>
  <PresentationFormat>Affichage à l'écran (16:9)</PresentationFormat>
  <Paragraphs>1011</Paragraphs>
  <Slides>39</Slides>
  <Notes>39</Notes>
  <HiddenSlides>1</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39</vt:i4>
      </vt:variant>
    </vt:vector>
  </HeadingPairs>
  <TitlesOfParts>
    <vt:vector size="52" baseType="lpstr">
      <vt:lpstr>Arial</vt:lpstr>
      <vt:lpstr>Calibri</vt:lpstr>
      <vt:lpstr>Courier New</vt:lpstr>
      <vt:lpstr>Helvetica</vt:lpstr>
      <vt:lpstr>Helvetica 55 Roman</vt:lpstr>
      <vt:lpstr>Helvetica 75</vt:lpstr>
      <vt:lpstr>Helvetica 75 Bold</vt:lpstr>
      <vt:lpstr>Symbol</vt:lpstr>
      <vt:lpstr>Times New Roman</vt:lpstr>
      <vt:lpstr>Verdana</vt:lpstr>
      <vt:lpstr>Wingdings</vt:lpstr>
      <vt:lpstr>OFR Brest Practice</vt:lpstr>
      <vt:lpstr>1_OFR Brest Practice</vt:lpstr>
      <vt:lpstr>Comprendre  l’accessibilité numérique et ses enjeux pour le groupe Orange</vt:lpstr>
      <vt:lpstr>Objectifs de cette sensibilisation…</vt:lpstr>
      <vt:lpstr>Faire accessible Oui mais…</vt:lpstr>
      <vt:lpstr>Le planning et le budget, là on est contraint !</vt:lpstr>
      <vt:lpstr>Mais bon, c’est quelques personnes !?</vt:lpstr>
      <vt:lpstr>OK, mais là je connais pas  et j’ai VRAIMENT pas envie !</vt:lpstr>
      <vt:lpstr>Combien ? Quelques chiffres</vt:lpstr>
      <vt:lpstr>Quelques chiffres</vt:lpstr>
      <vt:lpstr>Quelques chiffres Tous concernés !</vt:lpstr>
      <vt:lpstr>Situation de handicap Qu’est-ce ? Aides techniques</vt:lpstr>
      <vt:lpstr>Mais au fait, c’est quoi une situation de handicap ?</vt:lpstr>
      <vt:lpstr>Situations de handicap numérique</vt:lpstr>
      <vt:lpstr>Exemples d’aides techniques Utilisateur déficient visuel</vt:lpstr>
      <vt:lpstr>Exemples d’aides techniques Utilisateur déficient auditif</vt:lpstr>
      <vt:lpstr>Exemples d’aides techniques Utilisateur déficient moteur</vt:lpstr>
      <vt:lpstr>Exemples d’aides techniques Utilisateur déficient dyslexique</vt:lpstr>
      <vt:lpstr>Hélas, bon nombre de ces aides sont inopérantes  si l’application n’est pas accessible…</vt:lpstr>
      <vt:lpstr>L’accessibilité numérique c’est …</vt:lpstr>
      <vt:lpstr>Obligations légales Ce que dit la loi</vt:lpstr>
      <vt:lpstr>Cadre légal Ordonnance du 6 septembre 2023 – 1/2</vt:lpstr>
      <vt:lpstr>Cadre légal Ordonnance du 6 septembre 2023 – 2/2</vt:lpstr>
      <vt:lpstr>Cadre légal Obligations</vt:lpstr>
      <vt:lpstr>Obligations légales Déclaration d’accessibilité</vt:lpstr>
      <vt:lpstr>Obligations légales Déclaration d’accessibilité</vt:lpstr>
      <vt:lpstr>Chez Orange Quels engagements ?</vt:lpstr>
      <vt:lpstr>Engagements d’Orange – Accord triennal</vt:lpstr>
      <vt:lpstr>Niveau d’accessibilité demandé à toute interface ou document numérique en interne Orange</vt:lpstr>
      <vt:lpstr>Exemples de recommandations incontournables</vt:lpstr>
      <vt:lpstr>L’accessibilité de la conception à la réalisation</vt:lpstr>
      <vt:lpstr>Checklist des critères de tests par profil</vt:lpstr>
      <vt:lpstr>Acteurs dans le domaine de l’accessibilité</vt:lpstr>
      <vt:lpstr>Pour aller plus loin…</vt:lpstr>
      <vt:lpstr>Formations complémentaires</vt:lpstr>
      <vt:lpstr>Quelques liens utiles - 1/2</vt:lpstr>
      <vt:lpstr>Quelques liens utiles - 2/2</vt:lpstr>
      <vt:lpstr>Set de personae  au service  de l’accessibilité numérique</vt:lpstr>
      <vt:lpstr>En conclusion…</vt:lpstr>
      <vt:lpstr>Penser accessible, c’est penser gagnant-gagnant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Comprendre  les fondements de l’accessibilité  et les enjeux pour Orange</dc:title>
  <dc:creator>CHANCLOU Isabelle INNOV/IT-S</dc:creator>
  <cp:lastModifiedBy>CHANCLOU Isabelle INNOV/IT-S</cp:lastModifiedBy>
  <cp:revision>1</cp:revision>
  <dcterms:created xsi:type="dcterms:W3CDTF">2024-05-02T12:14:36Z</dcterms:created>
  <dcterms:modified xsi:type="dcterms:W3CDTF">2024-07-08T16:00:48Z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2022-03-23T10:32:13Z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9a54611a-b707-4e9a-9ebc-66cc0d6c6815</vt:lpwstr>
  </property>
  <property fmtid="{D5CDD505-2E9C-101B-9397-08002B2CF9AE}" pid="8" name="MSIP_Label_e6c818a6-e1a0-4a6e-a969-20d857c5dc62_ContentBits">
    <vt:lpwstr>2</vt:lpwstr>
  </property>
  <property fmtid="{D5CDD505-2E9C-101B-9397-08002B2CF9AE}" pid="9" name="ContentTypeId">
    <vt:lpwstr>0x010100EC3B49DCD984344E932E243DF5BA0E4D</vt:lpwstr>
  </property>
  <property fmtid="{D5CDD505-2E9C-101B-9397-08002B2CF9AE}" pid="10" name="MediaServiceImageTags">
    <vt:lpwstr/>
  </property>
</Properties>
</file>